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8" r:id="rId2"/>
    <p:sldId id="259" r:id="rId3"/>
    <p:sldId id="260" r:id="rId4"/>
    <p:sldId id="257" r:id="rId5"/>
    <p:sldId id="261" r:id="rId6"/>
    <p:sldId id="263" r:id="rId7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9824"/>
    <a:srgbClr val="3E6CA4"/>
    <a:srgbClr val="B1C7E1"/>
    <a:srgbClr val="000000"/>
    <a:srgbClr val="BFBFBF"/>
    <a:srgbClr val="6B95C7"/>
    <a:srgbClr val="000579"/>
    <a:srgbClr val="E11022"/>
    <a:srgbClr val="D9D9D9"/>
    <a:srgbClr val="A4BD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75" autoAdjust="0"/>
  </p:normalViewPr>
  <p:slideViewPr>
    <p:cSldViewPr>
      <p:cViewPr varScale="1">
        <p:scale>
          <a:sx n="108" d="100"/>
          <a:sy n="108" d="100"/>
        </p:scale>
        <p:origin x="157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366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CFCF4F-E7B9-4B8E-ADF6-9028043023D1}" type="datetime1">
              <a:rPr lang="fr-FR"/>
              <a:pPr>
                <a:defRPr/>
              </a:pPr>
              <a:t>22/05/2019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9509CD-62CF-4D94-928B-D790620A6EA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5116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DB1AA2-2630-437E-B348-6E2E9750D163}" type="datetime1">
              <a:rPr lang="fr-FR"/>
              <a:pPr>
                <a:defRPr/>
              </a:pPr>
              <a:t>22/05/2019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BE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BE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5D7753-1580-4264-89D1-13C02C8B185B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2347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l_entsog_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4572"/>
            <a:ext cx="9235440" cy="6908109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1944000" y="2520000"/>
            <a:ext cx="7200000" cy="32400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1944000" y="2637008"/>
            <a:ext cx="7200000" cy="864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dirty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1944000" y="4797152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dirty="0"/>
              <a:t>Name: ENTSOG representative</a:t>
            </a:r>
            <a:br>
              <a:rPr lang="en-GB" noProof="0" dirty="0"/>
            </a:br>
            <a:r>
              <a:rPr lang="en-GB" noProof="0" dirty="0"/>
              <a:t>Position: Adviser/EGM/President</a:t>
            </a:r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944000" y="3600000"/>
            <a:ext cx="6048672" cy="503733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/>
              <a:t>Cover subtitle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940152" y="620688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dirty="0"/>
              <a:t>&lt;Place&gt; -- DD Month YYYY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/>
              <a:t>XY</a:t>
            </a:r>
            <a:br>
              <a:rPr lang="en-GB" sz="1200" dirty="0"/>
            </a:br>
            <a:r>
              <a:rPr lang="en-GB" sz="1200" dirty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/>
              <a:t>Thank You for Your Attention</a:t>
            </a: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ENTSOG -- European Network of Transmission System Operators for Gas</a:t>
            </a:r>
            <a:b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</a:br>
            <a: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Avenue de </a:t>
            </a:r>
            <a:r>
              <a:rPr lang="en-GB" sz="1200" b="0" kern="1200" baseline="0" dirty="0" err="1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Cortenbergh</a:t>
            </a:r>
            <a: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 100, B-1000 Brussels</a:t>
            </a: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EML:</a:t>
            </a:r>
          </a:p>
          <a:p>
            <a:pPr algn="l"/>
            <a:r>
              <a:rPr lang="de-DE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WWW: </a:t>
            </a:r>
            <a:r>
              <a:rPr lang="de-DE" sz="1200" b="0" u="sng" kern="1200" baseline="0" dirty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www.entsog.eu</a:t>
            </a:r>
            <a:endParaRPr lang="en-GB" sz="1200" b="0" u="sng" kern="1200" baseline="0" dirty="0">
              <a:solidFill>
                <a:schemeClr val="tx1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/>
              <a:t>x.y@entsog.eu</a:t>
            </a:r>
          </a:p>
        </p:txBody>
      </p:sp>
    </p:spTree>
    <p:extLst>
      <p:ext uri="{BB962C8B-B14F-4D97-AF65-F5344CB8AC3E}">
        <p14:creationId xmlns:p14="http://schemas.microsoft.com/office/powerpoint/2010/main" val="193866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12130545"/>
              </p:ext>
            </p:extLst>
          </p:nvPr>
        </p:nvGraphicFramePr>
        <p:xfrm>
          <a:off x="395536" y="1052736"/>
          <a:ext cx="7488832" cy="5112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2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87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87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87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43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43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51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97546">
                <a:tc>
                  <a:txBody>
                    <a:bodyPr/>
                    <a:lstStyle/>
                    <a:p>
                      <a:r>
                        <a:rPr lang="en-GB" sz="1600" b="1" i="1" noProof="0" dirty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600" b="1" i="1" baseline="0" noProof="0" dirty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600" b="1" i="1" noProof="0" dirty="0">
                          <a:solidFill>
                            <a:srgbClr val="1F4484"/>
                          </a:solidFill>
                        </a:rPr>
                        <a:t>Colour chart</a:t>
                      </a: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>
                          <a:solidFill>
                            <a:srgbClr val="1F4484"/>
                          </a:solidFill>
                        </a:rPr>
                        <a:t>R</a:t>
                      </a: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>
                          <a:solidFill>
                            <a:srgbClr val="1F4484"/>
                          </a:solidFill>
                        </a:rPr>
                        <a:t>G</a:t>
                      </a: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>
                          <a:solidFill>
                            <a:srgbClr val="1F4484"/>
                          </a:solidFill>
                        </a:rPr>
                        <a:t>B</a:t>
                      </a: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noProof="0" dirty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noProof="0" dirty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Dark Grey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128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130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133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Grey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191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191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191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Light Grey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217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217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217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baseline="0" noProof="0" dirty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Dark Blue (ENTSOG)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31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68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132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Green (ENTSOG)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193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213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55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200" b="1" baseline="0" noProof="0" dirty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2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2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Red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232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38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44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1560" y="612000"/>
            <a:ext cx="6732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l_entsog_ppt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780032"/>
            <a:ext cx="7973568" cy="5077968"/>
          </a:xfrm>
          <a:prstGeom prst="rect">
            <a:avLst/>
          </a:prstGeom>
        </p:spPr>
      </p:pic>
      <p:sp>
        <p:nvSpPr>
          <p:cNvPr id="4" name="Rechteck 3"/>
          <p:cNvSpPr/>
          <p:nvPr userDrawn="1"/>
        </p:nvSpPr>
        <p:spPr>
          <a:xfrm>
            <a:off x="1944000" y="2564904"/>
            <a:ext cx="7200000" cy="2591928"/>
          </a:xfrm>
          <a:prstGeom prst="rect">
            <a:avLst/>
          </a:pr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000" y="6336000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2124648" y="3501008"/>
            <a:ext cx="7019352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Chapter</a:t>
            </a:r>
          </a:p>
        </p:txBody>
      </p:sp>
    </p:spTree>
    <p:extLst>
      <p:ext uri="{BB962C8B-B14F-4D97-AF65-F5344CB8AC3E}">
        <p14:creationId xmlns:p14="http://schemas.microsoft.com/office/powerpoint/2010/main" val="1413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0442" y="1244704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/>
          </a:p>
          <a:p>
            <a:pPr lvl="1"/>
            <a:r>
              <a:rPr lang="de-DE" noProof="0" dirty="0"/>
              <a:t>Second level (Calibri, 18, black)</a:t>
            </a:r>
            <a:endParaRPr lang="en-GB" noProof="0" dirty="0"/>
          </a:p>
          <a:p>
            <a:pPr lvl="2"/>
            <a:r>
              <a:rPr lang="en-GB" noProof="0" dirty="0"/>
              <a:t>Third level (Calibri, 18, black)</a:t>
            </a:r>
          </a:p>
          <a:p>
            <a:pPr lvl="3"/>
            <a:r>
              <a:rPr lang="en-GB" noProof="0" dirty="0"/>
              <a:t>Fourth level (Calibri, 16, black)</a:t>
            </a:r>
          </a:p>
          <a:p>
            <a:pPr lvl="4"/>
            <a:r>
              <a:rPr lang="en-GB" noProof="0" dirty="0"/>
              <a:t>Fifth level</a:t>
            </a:r>
          </a:p>
          <a:p>
            <a:pPr lvl="0"/>
            <a:endParaRPr lang="en-GB" noProof="0" dirty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2480" y="604709"/>
            <a:ext cx="6695824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60924" y="5718725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610492" y="604709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8936" y="5718725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08454" y="1758285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/>
              <a:t>Diff. bullet levels with “tabulator”</a:t>
            </a:r>
          </a:p>
          <a:p>
            <a:pPr lvl="1"/>
            <a:r>
              <a:rPr lang="en-GB" noProof="0" dirty="0"/>
              <a:t>Third level (Calibri, 18, black)</a:t>
            </a:r>
          </a:p>
          <a:p>
            <a:pPr lvl="2"/>
            <a:r>
              <a:rPr lang="en-GB" noProof="0" dirty="0"/>
              <a:t>Fourth level (Calibri, 16, black)</a:t>
            </a:r>
          </a:p>
          <a:p>
            <a:pPr lvl="3"/>
            <a:r>
              <a:rPr lang="en-GB" noProof="0" dirty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11311" y="1245582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3598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5088438" y="2032273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032272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Diff. bullet levels with “tabulator”</a:t>
            </a:r>
          </a:p>
          <a:p>
            <a:pPr lvl="1"/>
            <a:r>
              <a:rPr lang="en-US" dirty="0"/>
              <a:t>Third level (Calibri, 18, black)</a:t>
            </a:r>
          </a:p>
          <a:p>
            <a:pPr lvl="2"/>
            <a:r>
              <a:rPr lang="en-US" dirty="0"/>
              <a:t>Fourth level (Calibri, 16, black)</a:t>
            </a:r>
          </a:p>
          <a:p>
            <a:pPr lvl="3"/>
            <a:r>
              <a:rPr lang="en-US" dirty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14417" y="1231538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88439" y="1221135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1125149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0740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611559" y="2032273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221135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21664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601216" y="595424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611560" y="1316952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709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streifen.jp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0" y="6370320"/>
            <a:ext cx="7949184" cy="487680"/>
          </a:xfrm>
          <a:prstGeom prst="rect">
            <a:avLst/>
          </a:prstGeom>
        </p:spPr>
      </p:pic>
      <p:pic>
        <p:nvPicPr>
          <p:cNvPr id="6" name="Grafik 5" descr="ecke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360000" y="360000"/>
            <a:ext cx="457200" cy="457200"/>
          </a:xfrm>
          <a:prstGeom prst="rect">
            <a:avLst/>
          </a:prstGeom>
        </p:spPr>
      </p:pic>
      <p:pic>
        <p:nvPicPr>
          <p:cNvPr id="7" name="Grafik 6" descr="entsog_logo_4c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560060" y="360000"/>
            <a:ext cx="1147564" cy="6207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98" r:id="rId4"/>
    <p:sldLayoutId id="2147483685" r:id="rId5"/>
    <p:sldLayoutId id="2147483684" r:id="rId6"/>
    <p:sldLayoutId id="2147483694" r:id="rId7"/>
    <p:sldLayoutId id="2147483695" r:id="rId8"/>
    <p:sldLayoutId id="2147483696" r:id="rId9"/>
    <p:sldLayoutId id="2147483697" r:id="rId10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TYNDP 2020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Template for Project </a:t>
            </a:r>
            <a:r>
              <a:rPr lang="fr-FR" dirty="0" err="1"/>
              <a:t>Map</a:t>
            </a:r>
            <a:r>
              <a:rPr lang="fr-FR" dirty="0"/>
              <a:t> </a:t>
            </a:r>
            <a:r>
              <a:rPr lang="fr-FR" dirty="0" err="1"/>
              <a:t>Layout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076056" y="620688"/>
            <a:ext cx="3671664" cy="360064"/>
          </a:xfrm>
        </p:spPr>
        <p:txBody>
          <a:bodyPr/>
          <a:lstStyle/>
          <a:p>
            <a:r>
              <a:rPr lang="en-GB" dirty="0"/>
              <a:t>Brussels – 23</a:t>
            </a:r>
            <a:r>
              <a:rPr lang="en-GB" baseline="30000" dirty="0"/>
              <a:t>rd</a:t>
            </a:r>
            <a:r>
              <a:rPr lang="en-GB" dirty="0"/>
              <a:t> May 2019</a:t>
            </a:r>
          </a:p>
        </p:txBody>
      </p:sp>
    </p:spTree>
    <p:extLst>
      <p:ext uri="{BB962C8B-B14F-4D97-AF65-F5344CB8AC3E}">
        <p14:creationId xmlns:p14="http://schemas.microsoft.com/office/powerpoint/2010/main" val="2481613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</a:t>
            </a:fld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GB" dirty="0"/>
              <a:t>Extract a screenshot of the area covered by your Project from the Transparency Platform (https://transparency.entsog.eu/)</a:t>
            </a:r>
            <a:br>
              <a:rPr lang="en-GB" dirty="0"/>
            </a:br>
            <a:endParaRPr lang="en-GB" dirty="0"/>
          </a:p>
          <a:p>
            <a:pPr marL="457200" indent="-457200">
              <a:buAutoNum type="arabicPeriod"/>
            </a:pPr>
            <a:r>
              <a:rPr lang="en-GB" dirty="0"/>
              <a:t>Paste this screenshot into the next slide</a:t>
            </a:r>
            <a:br>
              <a:rPr lang="en-GB" dirty="0"/>
            </a:br>
            <a:endParaRPr lang="en-GB" dirty="0"/>
          </a:p>
          <a:p>
            <a:pPr marL="457200" indent="-457200">
              <a:buAutoNum type="arabicPeriod"/>
            </a:pPr>
            <a:r>
              <a:rPr lang="en-GB" dirty="0"/>
              <a:t>Provide a reasonably accurate drawing of your project, including</a:t>
            </a:r>
          </a:p>
          <a:p>
            <a:pPr marL="628650" lvl="1" indent="-457200">
              <a:buAutoNum type="arabicPeriod"/>
            </a:pPr>
            <a:r>
              <a:rPr lang="en-GB" dirty="0"/>
              <a:t>Pipeline layout</a:t>
            </a:r>
          </a:p>
          <a:p>
            <a:pPr marL="628650" lvl="1" indent="-457200">
              <a:buAutoNum type="arabicPeriod"/>
            </a:pPr>
            <a:r>
              <a:rPr lang="en-GB" dirty="0"/>
              <a:t>Location of the planned points</a:t>
            </a:r>
            <a:br>
              <a:rPr lang="en-GB" dirty="0"/>
            </a:br>
            <a:br>
              <a:rPr lang="en-GB" dirty="0"/>
            </a:br>
            <a:r>
              <a:rPr lang="en-GB" i="1" dirty="0"/>
              <a:t>Using the standard graphical elements listed in the next slides.</a:t>
            </a:r>
            <a:br>
              <a:rPr lang="en-GB" i="1" dirty="0"/>
            </a:br>
            <a:endParaRPr lang="en-GB" i="1" dirty="0"/>
          </a:p>
          <a:p>
            <a:pPr marL="457200" indent="-457200">
              <a:buAutoNum type="arabicPeriod"/>
            </a:pPr>
            <a:r>
              <a:rPr lang="en-GB" dirty="0"/>
              <a:t>Upload the present </a:t>
            </a:r>
            <a:r>
              <a:rPr lang="en-GB" dirty="0" err="1"/>
              <a:t>Powerpoint</a:t>
            </a:r>
            <a:r>
              <a:rPr lang="en-GB" dirty="0"/>
              <a:t> file when submitting your project ENTSOG via the Project Portal under the MAP section of the Project Questionnaire</a:t>
            </a:r>
          </a:p>
          <a:p>
            <a:pPr marL="457200" indent="-457200">
              <a:buAutoNum type="arabicPeriod"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Explanation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1900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3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Your Project Layout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597" y="1465957"/>
            <a:ext cx="7214807" cy="448332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9800000">
            <a:off x="1267249" y="2551837"/>
            <a:ext cx="66095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Sample Screenshot</a:t>
            </a:r>
            <a:endParaRPr lang="en-US" sz="5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fr-FR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, to </a:t>
            </a:r>
            <a:r>
              <a:rPr lang="fr-FR" sz="54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delete</a:t>
            </a:r>
            <a:endParaRPr lang="en-US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33093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4</a:t>
            </a:fld>
            <a:endParaRPr lang="en-GB" noProof="0" dirty="0"/>
          </a:p>
        </p:txBody>
      </p:sp>
      <p:sp>
        <p:nvSpPr>
          <p:cNvPr id="7" name="Freeform 6"/>
          <p:cNvSpPr/>
          <p:nvPr/>
        </p:nvSpPr>
        <p:spPr>
          <a:xfrm>
            <a:off x="463639" y="1094704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467544" y="1869376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504549" y="2644048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271347"/>
              </p:ext>
            </p:extLst>
          </p:nvPr>
        </p:nvGraphicFramePr>
        <p:xfrm>
          <a:off x="3851920" y="1094701"/>
          <a:ext cx="4968552" cy="4350522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Pipelines</a:t>
                      </a:r>
                      <a:r>
                        <a:rPr lang="fr-FR" baseline="0" dirty="0"/>
                        <a:t> </a:t>
                      </a:r>
                      <a:r>
                        <a:rPr lang="fr-FR" baseline="0" dirty="0" err="1"/>
                        <a:t>with</a:t>
                      </a:r>
                      <a:r>
                        <a:rPr lang="fr-FR" baseline="0" dirty="0"/>
                        <a:t> </a:t>
                      </a:r>
                      <a:r>
                        <a:rPr lang="fr-FR" baseline="0" dirty="0" err="1"/>
                        <a:t>diameter</a:t>
                      </a:r>
                      <a:r>
                        <a:rPr lang="fr-FR" baseline="0" dirty="0"/>
                        <a:t> &lt; 600 mm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Pipeline</a:t>
                      </a:r>
                      <a:r>
                        <a:rPr lang="fr-FR" baseline="0" dirty="0"/>
                        <a:t> </a:t>
                      </a:r>
                      <a:r>
                        <a:rPr lang="fr-FR" baseline="0" dirty="0" err="1"/>
                        <a:t>with</a:t>
                      </a:r>
                      <a:r>
                        <a:rPr lang="fr-FR" baseline="0" dirty="0"/>
                        <a:t>  600 mm &lt; </a:t>
                      </a:r>
                      <a:r>
                        <a:rPr lang="fr-FR" baseline="0" dirty="0" err="1"/>
                        <a:t>diameter</a:t>
                      </a:r>
                      <a:r>
                        <a:rPr lang="fr-FR" baseline="0" dirty="0"/>
                        <a:t> &lt; 900 mm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Pipeline </a:t>
                      </a:r>
                      <a:r>
                        <a:rPr lang="fr-FR" dirty="0" err="1"/>
                        <a:t>with</a:t>
                      </a:r>
                      <a:r>
                        <a:rPr lang="fr-FR" dirty="0"/>
                        <a:t> 900</a:t>
                      </a:r>
                      <a:r>
                        <a:rPr lang="fr-FR" baseline="0" dirty="0"/>
                        <a:t> mm &lt; </a:t>
                      </a:r>
                      <a:r>
                        <a:rPr lang="fr-FR" baseline="0" dirty="0" err="1"/>
                        <a:t>diameter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Transmission </a:t>
                      </a:r>
                      <a:r>
                        <a:rPr lang="fr-FR" dirty="0" err="1"/>
                        <a:t>Interconnection</a:t>
                      </a:r>
                      <a:r>
                        <a:rPr lang="fr-FR" dirty="0"/>
                        <a:t> Point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Gas </a:t>
                      </a:r>
                      <a:r>
                        <a:rPr lang="fr-FR" dirty="0" err="1"/>
                        <a:t>Compressor</a:t>
                      </a:r>
                      <a:r>
                        <a:rPr lang="fr-FR" dirty="0"/>
                        <a:t> Station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LNG Entry Point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1729172" y="3418720"/>
            <a:ext cx="357065" cy="360040"/>
          </a:xfrm>
          <a:prstGeom prst="ellipse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729171" y="4941168"/>
            <a:ext cx="357065" cy="360040"/>
          </a:xfrm>
          <a:prstGeom prst="ellips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00021DE-0AFC-47DF-B669-CEEFBD8D3BB7}"/>
              </a:ext>
            </a:extLst>
          </p:cNvPr>
          <p:cNvGrpSpPr/>
          <p:nvPr/>
        </p:nvGrpSpPr>
        <p:grpSpPr>
          <a:xfrm>
            <a:off x="1691679" y="4121928"/>
            <a:ext cx="432048" cy="504056"/>
            <a:chOff x="8935379" y="1692584"/>
            <a:chExt cx="136432" cy="189366"/>
          </a:xfrm>
          <a:solidFill>
            <a:schemeClr val="bg1"/>
          </a:solidFill>
        </p:grpSpPr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61D2A038-2DE4-4B3B-98A9-AC9A4B3002D2}"/>
                </a:ext>
              </a:extLst>
            </p:cNvPr>
            <p:cNvSpPr/>
            <p:nvPr/>
          </p:nvSpPr>
          <p:spPr>
            <a:xfrm>
              <a:off x="8935379" y="1758770"/>
              <a:ext cx="136432" cy="123180"/>
            </a:xfrm>
            <a:prstGeom prst="triangle">
              <a:avLst/>
            </a:prstGeom>
            <a:solidFill>
              <a:srgbClr val="726CA9"/>
            </a:solidFill>
            <a:ln w="22225">
              <a:solidFill>
                <a:srgbClr val="726C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6A8D415-2A61-4D02-B811-7318A49FAF81}"/>
                </a:ext>
              </a:extLst>
            </p:cNvPr>
            <p:cNvSpPr/>
            <p:nvPr/>
          </p:nvSpPr>
          <p:spPr>
            <a:xfrm>
              <a:off x="8935379" y="1692584"/>
              <a:ext cx="132347" cy="148274"/>
            </a:xfrm>
            <a:prstGeom prst="ellipse">
              <a:avLst/>
            </a:prstGeom>
            <a:grpFill/>
            <a:ln w="22225">
              <a:solidFill>
                <a:srgbClr val="726C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5</a:t>
            </a:fld>
            <a:endParaRPr lang="en-GB" noProof="0" dirty="0"/>
          </a:p>
        </p:txBody>
      </p:sp>
      <p:sp>
        <p:nvSpPr>
          <p:cNvPr id="17" name="Flowchart: Delay 16">
            <a:extLst>
              <a:ext uri="{FF2B5EF4-FFF2-40B4-BE49-F238E27FC236}">
                <a16:creationId xmlns:a16="http://schemas.microsoft.com/office/drawing/2014/main" id="{6492D00C-5077-47B8-BE10-DF2AF804ADB9}"/>
              </a:ext>
            </a:extLst>
          </p:cNvPr>
          <p:cNvSpPr/>
          <p:nvPr/>
        </p:nvSpPr>
        <p:spPr>
          <a:xfrm rot="16200000">
            <a:off x="1306665" y="2658905"/>
            <a:ext cx="432048" cy="403086"/>
          </a:xfrm>
          <a:prstGeom prst="flowChartDelay">
            <a:avLst/>
          </a:prstGeom>
          <a:solidFill>
            <a:schemeClr val="bg1"/>
          </a:solidFill>
          <a:ln w="38100">
            <a:solidFill>
              <a:srgbClr val="1FB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CCE496A6-38C1-45D2-99E1-D0C020778BFB}"/>
              </a:ext>
            </a:extLst>
          </p:cNvPr>
          <p:cNvSpPr/>
          <p:nvPr/>
        </p:nvSpPr>
        <p:spPr>
          <a:xfrm>
            <a:off x="1295636" y="3451897"/>
            <a:ext cx="454106" cy="360040"/>
          </a:xfrm>
          <a:prstGeom prst="triangle">
            <a:avLst/>
          </a:prstGeom>
          <a:solidFill>
            <a:schemeClr val="bg1"/>
          </a:solidFill>
          <a:ln w="38100">
            <a:solidFill>
              <a:srgbClr val="1FB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3D501673-7760-45E5-95CB-CC816292F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520605"/>
              </p:ext>
            </p:extLst>
          </p:nvPr>
        </p:nvGraphicFramePr>
        <p:xfrm>
          <a:off x="2339752" y="1772816"/>
          <a:ext cx="4968552" cy="2175261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Storage project in Depleted Gas Field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Storage project in Aquifer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Storage project in Salt Cavern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2" name="Flowchart: Process 21">
            <a:extLst>
              <a:ext uri="{FF2B5EF4-FFF2-40B4-BE49-F238E27FC236}">
                <a16:creationId xmlns:a16="http://schemas.microsoft.com/office/drawing/2014/main" id="{EF6122BA-18AC-48F3-ABC5-42E446926115}"/>
              </a:ext>
            </a:extLst>
          </p:cNvPr>
          <p:cNvSpPr/>
          <p:nvPr/>
        </p:nvSpPr>
        <p:spPr>
          <a:xfrm>
            <a:off x="1357511" y="1850070"/>
            <a:ext cx="382291" cy="418928"/>
          </a:xfrm>
          <a:prstGeom prst="flowChartProcess">
            <a:avLst/>
          </a:prstGeom>
          <a:solidFill>
            <a:schemeClr val="bg1"/>
          </a:solidFill>
          <a:ln w="38100">
            <a:solidFill>
              <a:srgbClr val="1FB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9075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6</a:t>
            </a:fld>
            <a:endParaRPr lang="en-GB" noProof="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186133"/>
              </p:ext>
            </p:extLst>
          </p:nvPr>
        </p:nvGraphicFramePr>
        <p:xfrm>
          <a:off x="2806484" y="1089792"/>
          <a:ext cx="4968552" cy="4350522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087">
                <a:tc>
                  <a:txBody>
                    <a:bodyPr/>
                    <a:lstStyle/>
                    <a:p>
                      <a:r>
                        <a:rPr lang="fr-FR" dirty="0" err="1"/>
                        <a:t>Biomethane</a:t>
                      </a:r>
                      <a:r>
                        <a:rPr lang="fr-FR" dirty="0"/>
                        <a:t> production plant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Power to </a:t>
                      </a:r>
                      <a:r>
                        <a:rPr lang="fr-FR" dirty="0" err="1"/>
                        <a:t>gas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 err="1"/>
                        <a:t>Hydrogen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project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Reverse flow </a:t>
                      </a:r>
                      <a:r>
                        <a:rPr lang="fr-FR" dirty="0" err="1"/>
                        <a:t>project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CCS/CCU </a:t>
                      </a:r>
                      <a:r>
                        <a:rPr lang="fr-FR" dirty="0" err="1"/>
                        <a:t>project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Energy Transition Project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Oval 12">
            <a:extLst>
              <a:ext uri="{FF2B5EF4-FFF2-40B4-BE49-F238E27FC236}">
                <a16:creationId xmlns:a16="http://schemas.microsoft.com/office/drawing/2014/main" id="{310F13ED-6D0A-4C39-A1C6-D43BCE280936}"/>
              </a:ext>
            </a:extLst>
          </p:cNvPr>
          <p:cNvSpPr>
            <a:spLocks noChangeAspect="1"/>
          </p:cNvSpPr>
          <p:nvPr/>
        </p:nvSpPr>
        <p:spPr>
          <a:xfrm>
            <a:off x="1379743" y="1210784"/>
            <a:ext cx="436847" cy="240026"/>
          </a:xfrm>
          <a:prstGeom prst="ellipse">
            <a:avLst/>
          </a:prstGeom>
          <a:noFill/>
          <a:ln>
            <a:solidFill>
              <a:srgbClr val="8298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D6F97E-499C-4E5B-886E-253C2F8648FA}"/>
              </a:ext>
            </a:extLst>
          </p:cNvPr>
          <p:cNvSpPr>
            <a:spLocks noChangeAspect="1"/>
          </p:cNvSpPr>
          <p:nvPr/>
        </p:nvSpPr>
        <p:spPr>
          <a:xfrm>
            <a:off x="1379743" y="1353791"/>
            <a:ext cx="436848" cy="288032"/>
          </a:xfrm>
          <a:prstGeom prst="rect">
            <a:avLst/>
          </a:prstGeom>
          <a:solidFill>
            <a:schemeClr val="bg1"/>
          </a:solidFill>
          <a:ln>
            <a:solidFill>
              <a:srgbClr val="8298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05964A1-A481-43FC-82AE-C612AA8E42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24" t="12037" r="21022" b="20484"/>
          <a:stretch/>
        </p:blipFill>
        <p:spPr>
          <a:xfrm>
            <a:off x="1269949" y="1884127"/>
            <a:ext cx="656434" cy="509048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80271E41-4447-47B6-A005-15FA5A19A7C6}"/>
              </a:ext>
            </a:extLst>
          </p:cNvPr>
          <p:cNvGrpSpPr/>
          <p:nvPr/>
        </p:nvGrpSpPr>
        <p:grpSpPr>
          <a:xfrm>
            <a:off x="1375286" y="2694238"/>
            <a:ext cx="536247" cy="446730"/>
            <a:chOff x="1375286" y="2694238"/>
            <a:chExt cx="536247" cy="44673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34CF01-1CE5-4036-9673-EB297FB49D0D}"/>
                </a:ext>
              </a:extLst>
            </p:cNvPr>
            <p:cNvSpPr/>
            <p:nvPr/>
          </p:nvSpPr>
          <p:spPr>
            <a:xfrm>
              <a:off x="1375286" y="2694238"/>
              <a:ext cx="451041" cy="446730"/>
            </a:xfrm>
            <a:prstGeom prst="ellipse">
              <a:avLst/>
            </a:prstGeom>
            <a:solidFill>
              <a:srgbClr val="3E6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5EA6B26-B269-4F4B-A5ED-66E73258BB79}"/>
                </a:ext>
              </a:extLst>
            </p:cNvPr>
            <p:cNvSpPr txBox="1"/>
            <p:nvPr/>
          </p:nvSpPr>
          <p:spPr>
            <a:xfrm>
              <a:off x="1386315" y="2694238"/>
              <a:ext cx="5252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+mn-lt"/>
                </a:rPr>
                <a:t>H</a:t>
              </a:r>
              <a:r>
                <a:rPr lang="en-US" baseline="-25000" dirty="0">
                  <a:solidFill>
                    <a:schemeClr val="bg1"/>
                  </a:solidFill>
                  <a:latin typeface="+mn-lt"/>
                </a:rPr>
                <a:t>2</a:t>
              </a:r>
              <a:endParaRPr lang="en-GB" baseline="-2500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394F3A71-C9B1-44C4-B980-1871BACE4FA4}"/>
              </a:ext>
            </a:extLst>
          </p:cNvPr>
          <p:cNvSpPr txBox="1"/>
          <p:nvPr/>
        </p:nvSpPr>
        <p:spPr>
          <a:xfrm>
            <a:off x="979389" y="4156629"/>
            <a:ext cx="1332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82982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CCS/CCU</a:t>
            </a:r>
            <a:endParaRPr lang="en-GB" dirty="0">
              <a:solidFill>
                <a:srgbClr val="82982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5B77A19-D656-418E-A39B-2B7CB90E13E5}"/>
              </a:ext>
            </a:extLst>
          </p:cNvPr>
          <p:cNvGrpSpPr/>
          <p:nvPr/>
        </p:nvGrpSpPr>
        <p:grpSpPr>
          <a:xfrm>
            <a:off x="1417890" y="3406841"/>
            <a:ext cx="451040" cy="526215"/>
            <a:chOff x="1417890" y="3406841"/>
            <a:chExt cx="451040" cy="526215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A10C384-96EE-4469-BC4F-1A07F216FD1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17890" y="3406841"/>
              <a:ext cx="451040" cy="526215"/>
              <a:chOff x="8935379" y="1692584"/>
              <a:chExt cx="136432" cy="189366"/>
            </a:xfrm>
            <a:solidFill>
              <a:schemeClr val="bg1"/>
            </a:solidFill>
          </p:grpSpPr>
          <p:sp>
            <p:nvSpPr>
              <p:cNvPr id="22" name="Isosceles Triangle 21">
                <a:extLst>
                  <a:ext uri="{FF2B5EF4-FFF2-40B4-BE49-F238E27FC236}">
                    <a16:creationId xmlns:a16="http://schemas.microsoft.com/office/drawing/2014/main" id="{A841971A-9E01-4080-9C1A-E1BA14A8859B}"/>
                  </a:ext>
                </a:extLst>
              </p:cNvPr>
              <p:cNvSpPr/>
              <p:nvPr/>
            </p:nvSpPr>
            <p:spPr>
              <a:xfrm>
                <a:off x="8935379" y="1758770"/>
                <a:ext cx="136432" cy="123180"/>
              </a:xfrm>
              <a:prstGeom prst="triangle">
                <a:avLst/>
              </a:prstGeom>
              <a:solidFill>
                <a:srgbClr val="829824"/>
              </a:solidFill>
              <a:ln w="22225">
                <a:solidFill>
                  <a:srgbClr val="8298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4C2D1F51-4E40-4488-8B55-573B006AC6CF}"/>
                  </a:ext>
                </a:extLst>
              </p:cNvPr>
              <p:cNvSpPr/>
              <p:nvPr/>
            </p:nvSpPr>
            <p:spPr>
              <a:xfrm>
                <a:off x="8935379" y="1692584"/>
                <a:ext cx="132347" cy="148274"/>
              </a:xfrm>
              <a:prstGeom prst="ellipse">
                <a:avLst/>
              </a:prstGeom>
              <a:grpFill/>
              <a:ln w="22225">
                <a:solidFill>
                  <a:srgbClr val="8298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B8D733A7-07A9-4898-87D9-1E0C3B3B4FDF}"/>
                </a:ext>
              </a:extLst>
            </p:cNvPr>
            <p:cNvCxnSpPr>
              <a:cxnSpLocks/>
            </p:cNvCxnSpPr>
            <p:nvPr/>
          </p:nvCxnSpPr>
          <p:spPr>
            <a:xfrm>
              <a:off x="1533196" y="3589214"/>
              <a:ext cx="23049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2ECFD247-8B93-4B79-9546-73CC958351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98508" y="3645024"/>
              <a:ext cx="26518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9500F7D-593E-4E15-8C75-FCDD6ABD9CE5}"/>
              </a:ext>
            </a:extLst>
          </p:cNvPr>
          <p:cNvSpPr>
            <a:spLocks noChangeAspect="1"/>
          </p:cNvSpPr>
          <p:nvPr/>
        </p:nvSpPr>
        <p:spPr>
          <a:xfrm>
            <a:off x="1563964" y="4908229"/>
            <a:ext cx="260608" cy="260608"/>
          </a:xfrm>
          <a:custGeom>
            <a:avLst/>
            <a:gdLst>
              <a:gd name="connsiteX0" fmla="*/ 191357 w 361950"/>
              <a:gd name="connsiteY0" fmla="*/ 130112 h 361950"/>
              <a:gd name="connsiteX1" fmla="*/ 184499 w 361950"/>
              <a:gd name="connsiteY1" fmla="*/ 132874 h 361950"/>
              <a:gd name="connsiteX2" fmla="*/ 80391 w 361950"/>
              <a:gd name="connsiteY2" fmla="*/ 221647 h 361950"/>
              <a:gd name="connsiteX3" fmla="*/ 44387 w 361950"/>
              <a:gd name="connsiteY3" fmla="*/ 258794 h 361950"/>
              <a:gd name="connsiteX4" fmla="*/ 26099 w 361950"/>
              <a:gd name="connsiteY4" fmla="*/ 185356 h 361950"/>
              <a:gd name="connsiteX5" fmla="*/ 172498 w 361950"/>
              <a:gd name="connsiteY5" fmla="*/ 32956 h 361950"/>
              <a:gd name="connsiteX6" fmla="*/ 371285 w 361950"/>
              <a:gd name="connsiteY6" fmla="*/ 0 h 361950"/>
              <a:gd name="connsiteX7" fmla="*/ 245174 w 361950"/>
              <a:gd name="connsiteY7" fmla="*/ 318421 h 361950"/>
              <a:gd name="connsiteX8" fmla="*/ 172498 w 361950"/>
              <a:gd name="connsiteY8" fmla="*/ 338519 h 361950"/>
              <a:gd name="connsiteX9" fmla="*/ 77248 w 361950"/>
              <a:gd name="connsiteY9" fmla="*/ 302038 h 361950"/>
              <a:gd name="connsiteX10" fmla="*/ 30861 w 361950"/>
              <a:gd name="connsiteY10" fmla="*/ 371284 h 361950"/>
              <a:gd name="connsiteX11" fmla="*/ 0 w 361950"/>
              <a:gd name="connsiteY11" fmla="*/ 371284 h 361950"/>
              <a:gd name="connsiteX12" fmla="*/ 39243 w 361950"/>
              <a:gd name="connsiteY12" fmla="*/ 297656 h 361950"/>
              <a:gd name="connsiteX13" fmla="*/ 47625 w 361950"/>
              <a:gd name="connsiteY13" fmla="*/ 288131 h 361950"/>
              <a:gd name="connsiteX14" fmla="*/ 202311 w 361950"/>
              <a:gd name="connsiteY14" fmla="*/ 141446 h 361950"/>
              <a:gd name="connsiteX15" fmla="*/ 192136 w 361950"/>
              <a:gd name="connsiteY15" fmla="*/ 130125 h 361950"/>
              <a:gd name="connsiteX16" fmla="*/ 191357 w 361950"/>
              <a:gd name="connsiteY16" fmla="*/ 130112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61950" h="361950">
                <a:moveTo>
                  <a:pt x="191357" y="130112"/>
                </a:moveTo>
                <a:cubicBezTo>
                  <a:pt x="188817" y="130193"/>
                  <a:pt x="186387" y="131173"/>
                  <a:pt x="184499" y="132874"/>
                </a:cubicBezTo>
                <a:cubicBezTo>
                  <a:pt x="147925" y="160197"/>
                  <a:pt x="113150" y="189849"/>
                  <a:pt x="80391" y="221647"/>
                </a:cubicBezTo>
                <a:cubicBezTo>
                  <a:pt x="67247" y="234791"/>
                  <a:pt x="55340" y="246793"/>
                  <a:pt x="44387" y="258794"/>
                </a:cubicBezTo>
                <a:cubicBezTo>
                  <a:pt x="32403" y="236169"/>
                  <a:pt x="26125" y="210960"/>
                  <a:pt x="26099" y="185356"/>
                </a:cubicBezTo>
                <a:cubicBezTo>
                  <a:pt x="24452" y="102849"/>
                  <a:pt x="89991" y="34623"/>
                  <a:pt x="172498" y="32956"/>
                </a:cubicBezTo>
                <a:cubicBezTo>
                  <a:pt x="249364" y="34957"/>
                  <a:pt x="371285" y="0"/>
                  <a:pt x="371285" y="0"/>
                </a:cubicBezTo>
                <a:cubicBezTo>
                  <a:pt x="371285" y="134112"/>
                  <a:pt x="357188" y="253556"/>
                  <a:pt x="245174" y="318421"/>
                </a:cubicBezTo>
                <a:cubicBezTo>
                  <a:pt x="223252" y="331662"/>
                  <a:pt x="198109" y="338616"/>
                  <a:pt x="172498" y="338519"/>
                </a:cubicBezTo>
                <a:cubicBezTo>
                  <a:pt x="137319" y="338609"/>
                  <a:pt x="103365" y="325604"/>
                  <a:pt x="77248" y="302038"/>
                </a:cubicBezTo>
                <a:cubicBezTo>
                  <a:pt x="49530" y="332994"/>
                  <a:pt x="30861" y="359188"/>
                  <a:pt x="30861" y="371284"/>
                </a:cubicBezTo>
                <a:lnTo>
                  <a:pt x="0" y="371284"/>
                </a:lnTo>
                <a:cubicBezTo>
                  <a:pt x="0" y="352806"/>
                  <a:pt x="15430" y="326612"/>
                  <a:pt x="39243" y="297656"/>
                </a:cubicBezTo>
                <a:cubicBezTo>
                  <a:pt x="41910" y="294418"/>
                  <a:pt x="47625" y="288131"/>
                  <a:pt x="47625" y="288131"/>
                </a:cubicBezTo>
                <a:lnTo>
                  <a:pt x="202311" y="141446"/>
                </a:lnTo>
                <a:cubicBezTo>
                  <a:pt x="202628" y="135510"/>
                  <a:pt x="198072" y="130441"/>
                  <a:pt x="192136" y="130125"/>
                </a:cubicBezTo>
                <a:cubicBezTo>
                  <a:pt x="191877" y="130111"/>
                  <a:pt x="191617" y="130107"/>
                  <a:pt x="191357" y="130112"/>
                </a:cubicBezTo>
                <a:close/>
              </a:path>
            </a:pathLst>
          </a:custGeom>
          <a:solidFill>
            <a:srgbClr val="82982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7" name="Graphic 31" descr="Refresh">
            <a:extLst>
              <a:ext uri="{FF2B5EF4-FFF2-40B4-BE49-F238E27FC236}">
                <a16:creationId xmlns:a16="http://schemas.microsoft.com/office/drawing/2014/main" id="{75A15DA1-02D7-4458-8598-F306DB69A136}"/>
              </a:ext>
            </a:extLst>
          </p:cNvPr>
          <p:cNvSpPr/>
          <p:nvPr/>
        </p:nvSpPr>
        <p:spPr>
          <a:xfrm>
            <a:off x="1311412" y="4702639"/>
            <a:ext cx="666750" cy="614254"/>
          </a:xfrm>
          <a:custGeom>
            <a:avLst/>
            <a:gdLst>
              <a:gd name="connsiteX0" fmla="*/ 666750 w 666750"/>
              <a:gd name="connsiteY0" fmla="*/ 228600 h 723900"/>
              <a:gd name="connsiteX1" fmla="*/ 666750 w 666750"/>
              <a:gd name="connsiteY1" fmla="*/ 28575 h 723900"/>
              <a:gd name="connsiteX2" fmla="*/ 602933 w 666750"/>
              <a:gd name="connsiteY2" fmla="*/ 92393 h 723900"/>
              <a:gd name="connsiteX3" fmla="*/ 361950 w 666750"/>
              <a:gd name="connsiteY3" fmla="*/ 0 h 723900"/>
              <a:gd name="connsiteX4" fmla="*/ 0 w 666750"/>
              <a:gd name="connsiteY4" fmla="*/ 361950 h 723900"/>
              <a:gd name="connsiteX5" fmla="*/ 361950 w 666750"/>
              <a:gd name="connsiteY5" fmla="*/ 723900 h 723900"/>
              <a:gd name="connsiteX6" fmla="*/ 618173 w 666750"/>
              <a:gd name="connsiteY6" fmla="*/ 618173 h 723900"/>
              <a:gd name="connsiteX7" fmla="*/ 537210 w 666750"/>
              <a:gd name="connsiteY7" fmla="*/ 537210 h 723900"/>
              <a:gd name="connsiteX8" fmla="*/ 361950 w 666750"/>
              <a:gd name="connsiteY8" fmla="*/ 609600 h 723900"/>
              <a:gd name="connsiteX9" fmla="*/ 114300 w 666750"/>
              <a:gd name="connsiteY9" fmla="*/ 361950 h 723900"/>
              <a:gd name="connsiteX10" fmla="*/ 361950 w 666750"/>
              <a:gd name="connsiteY10" fmla="*/ 114300 h 723900"/>
              <a:gd name="connsiteX11" fmla="*/ 521970 w 666750"/>
              <a:gd name="connsiteY11" fmla="*/ 173355 h 723900"/>
              <a:gd name="connsiteX12" fmla="*/ 466725 w 666750"/>
              <a:gd name="connsiteY12" fmla="*/ 228600 h 723900"/>
              <a:gd name="connsiteX13" fmla="*/ 666750 w 666750"/>
              <a:gd name="connsiteY13" fmla="*/ 2286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66750" h="723900">
                <a:moveTo>
                  <a:pt x="666750" y="228600"/>
                </a:moveTo>
                <a:lnTo>
                  <a:pt x="666750" y="28575"/>
                </a:lnTo>
                <a:lnTo>
                  <a:pt x="602933" y="92393"/>
                </a:lnTo>
                <a:cubicBezTo>
                  <a:pt x="539115" y="35243"/>
                  <a:pt x="454343" y="0"/>
                  <a:pt x="361950" y="0"/>
                </a:cubicBezTo>
                <a:cubicBezTo>
                  <a:pt x="161925" y="0"/>
                  <a:pt x="0" y="161925"/>
                  <a:pt x="0" y="361950"/>
                </a:cubicBezTo>
                <a:cubicBezTo>
                  <a:pt x="0" y="561975"/>
                  <a:pt x="161925" y="723900"/>
                  <a:pt x="361950" y="723900"/>
                </a:cubicBezTo>
                <a:cubicBezTo>
                  <a:pt x="461963" y="723900"/>
                  <a:pt x="552450" y="682943"/>
                  <a:pt x="618173" y="618173"/>
                </a:cubicBezTo>
                <a:lnTo>
                  <a:pt x="537210" y="537210"/>
                </a:lnTo>
                <a:cubicBezTo>
                  <a:pt x="492443" y="581978"/>
                  <a:pt x="430530" y="609600"/>
                  <a:pt x="361950" y="609600"/>
                </a:cubicBezTo>
                <a:cubicBezTo>
                  <a:pt x="225743" y="609600"/>
                  <a:pt x="114300" y="498158"/>
                  <a:pt x="114300" y="361950"/>
                </a:cubicBezTo>
                <a:cubicBezTo>
                  <a:pt x="114300" y="225743"/>
                  <a:pt x="225743" y="114300"/>
                  <a:pt x="361950" y="114300"/>
                </a:cubicBezTo>
                <a:cubicBezTo>
                  <a:pt x="422910" y="114300"/>
                  <a:pt x="479108" y="136208"/>
                  <a:pt x="521970" y="173355"/>
                </a:cubicBezTo>
                <a:lnTo>
                  <a:pt x="466725" y="228600"/>
                </a:lnTo>
                <a:lnTo>
                  <a:pt x="666750" y="228600"/>
                </a:lnTo>
                <a:close/>
              </a:path>
            </a:pathLst>
          </a:custGeom>
          <a:solidFill>
            <a:srgbClr val="82982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966043"/>
      </p:ext>
    </p:extLst>
  </p:cSld>
  <p:clrMapOvr>
    <a:masterClrMapping/>
  </p:clrMapOvr>
</p:sld>
</file>

<file path=ppt/theme/theme1.xml><?xml version="1.0" encoding="utf-8"?>
<a:theme xmlns:a="http://schemas.openxmlformats.org/drawingml/2006/main" name="ENTSOG_120627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ENTSOG_140930_Template_Presentation</Template>
  <TotalTime>406</TotalTime>
  <Words>116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Courier New</vt:lpstr>
      <vt:lpstr>Verdana</vt:lpstr>
      <vt:lpstr>Wingdings</vt:lpstr>
      <vt:lpstr>ENTSOG_120627_Template_Presentation</vt:lpstr>
      <vt:lpstr>TYNDP 2020</vt:lpstr>
      <vt:lpstr>Explanation</vt:lpstr>
      <vt:lpstr>Your Project Layout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Vincent Scherrer</dc:creator>
  <cp:lastModifiedBy>Maria Castro</cp:lastModifiedBy>
  <cp:revision>28</cp:revision>
  <cp:lastPrinted>2012-02-02T11:14:35Z</cp:lastPrinted>
  <dcterms:created xsi:type="dcterms:W3CDTF">2016-03-10T14:55:38Z</dcterms:created>
  <dcterms:modified xsi:type="dcterms:W3CDTF">2019-05-22T14:12:14Z</dcterms:modified>
</cp:coreProperties>
</file>