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5"/>
  </p:notesMasterIdLst>
  <p:sldIdLst>
    <p:sldId id="256" r:id="rId5"/>
    <p:sldId id="258" r:id="rId6"/>
    <p:sldId id="281" r:id="rId7"/>
    <p:sldId id="291" r:id="rId8"/>
    <p:sldId id="280" r:id="rId9"/>
    <p:sldId id="279" r:id="rId10"/>
    <p:sldId id="282" r:id="rId11"/>
    <p:sldId id="277" r:id="rId12"/>
    <p:sldId id="285" r:id="rId13"/>
    <p:sldId id="284" r:id="rId14"/>
    <p:sldId id="283" r:id="rId15"/>
    <p:sldId id="286" r:id="rId16"/>
    <p:sldId id="287" r:id="rId17"/>
    <p:sldId id="288" r:id="rId18"/>
    <p:sldId id="289" r:id="rId19"/>
    <p:sldId id="290" r:id="rId20"/>
    <p:sldId id="292" r:id="rId21"/>
    <p:sldId id="293" r:id="rId22"/>
    <p:sldId id="294" r:id="rId23"/>
    <p:sldId id="276" r:id="rId24"/>
  </p:sldIdLst>
  <p:sldSz cx="9144000" cy="6858000" type="screen4x3"/>
  <p:notesSz cx="6858000" cy="9144000"/>
  <p:defaultTextStyle>
    <a:defPPr>
      <a:defRPr lang="hu-H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udás Gábor Miklós" initials="DGM"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243D"/>
    <a:srgbClr val="0E21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485" autoAdjust="0"/>
  </p:normalViewPr>
  <p:slideViewPr>
    <p:cSldViewPr>
      <p:cViewPr>
        <p:scale>
          <a:sx n="100" d="100"/>
          <a:sy n="100" d="100"/>
        </p:scale>
        <p:origin x="-1224" y="-72"/>
      </p:cViewPr>
      <p:guideLst>
        <p:guide orient="horz" pos="2160"/>
        <p:guide pos="2880"/>
      </p:guideLst>
    </p:cSldViewPr>
  </p:slideViewPr>
  <p:notesTextViewPr>
    <p:cViewPr>
      <p:scale>
        <a:sx n="1" d="1"/>
        <a:sy n="1" d="1"/>
      </p:scale>
      <p:origin x="0" y="0"/>
    </p:cViewPr>
  </p:notesTextViewPr>
  <p:sorterViewPr>
    <p:cViewPr>
      <p:scale>
        <a:sx n="100" d="100"/>
        <a:sy n="100" d="100"/>
      </p:scale>
      <p:origin x="0" y="806"/>
    </p:cViewPr>
  </p:sorterViewPr>
  <p:notesViewPr>
    <p:cSldViewPr>
      <p:cViewPr varScale="1">
        <p:scale>
          <a:sx n="83" d="100"/>
          <a:sy n="83" d="100"/>
        </p:scale>
        <p:origin x="-199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FFADB4-DF1F-42A0-8804-D7C4721D7DF6}" type="doc">
      <dgm:prSet loTypeId="urn:microsoft.com/office/officeart/2005/8/layout/vProcess5" loCatId="process" qsTypeId="urn:microsoft.com/office/officeart/2005/8/quickstyle/simple5" qsCatId="simple" csTypeId="urn:microsoft.com/office/officeart/2005/8/colors/accent1_3" csCatId="accent1" phldr="1"/>
      <dgm:spPr/>
      <dgm:t>
        <a:bodyPr/>
        <a:lstStyle/>
        <a:p>
          <a:endParaRPr lang="en-GB"/>
        </a:p>
      </dgm:t>
    </dgm:pt>
    <dgm:pt modelId="{6F88ED0A-4E11-4993-982C-533C5A8DA026}">
      <dgm:prSet phldrT="[Text]" custT="1"/>
      <dgm:spPr/>
      <dgm:t>
        <a:bodyPr/>
        <a:lstStyle/>
        <a:p>
          <a:r>
            <a:rPr lang="en-GB" sz="2000" dirty="0" smtClean="0"/>
            <a:t>Development of the INT NC</a:t>
          </a:r>
          <a:endParaRPr lang="en-GB" sz="2000" dirty="0"/>
        </a:p>
      </dgm:t>
    </dgm:pt>
    <dgm:pt modelId="{D9337A07-16A4-4ACB-89AE-B9F8DF34C15D}" type="parTrans" cxnId="{D2DB3EAD-F292-4A6E-8C20-41E0C07AFE4E}">
      <dgm:prSet/>
      <dgm:spPr/>
      <dgm:t>
        <a:bodyPr/>
        <a:lstStyle/>
        <a:p>
          <a:endParaRPr lang="en-GB"/>
        </a:p>
      </dgm:t>
    </dgm:pt>
    <dgm:pt modelId="{E14BAB2F-32C2-4ACB-8A31-8D0AA95C07BE}" type="sibTrans" cxnId="{D2DB3EAD-F292-4A6E-8C20-41E0C07AFE4E}">
      <dgm:prSet/>
      <dgm:spPr/>
      <dgm:t>
        <a:bodyPr/>
        <a:lstStyle/>
        <a:p>
          <a:endParaRPr lang="en-GB" dirty="0"/>
        </a:p>
      </dgm:t>
    </dgm:pt>
    <dgm:pt modelId="{59B33808-188B-4D6A-B02D-E36321772E9A}">
      <dgm:prSet phldrT="[Text]" custT="1"/>
      <dgm:spPr/>
      <dgm:t>
        <a:bodyPr/>
        <a:lstStyle/>
        <a:p>
          <a:r>
            <a:rPr lang="en-GB" sz="2000" dirty="0" smtClean="0"/>
            <a:t>ACER’s Reasoned Opinion</a:t>
          </a:r>
          <a:endParaRPr lang="en-GB" sz="2000" dirty="0"/>
        </a:p>
      </dgm:t>
    </dgm:pt>
    <dgm:pt modelId="{F07046D8-05F7-4992-8E9B-2DB85F700178}" type="parTrans" cxnId="{F33DFCBD-003A-4314-A6B6-8602B2D8032A}">
      <dgm:prSet/>
      <dgm:spPr/>
      <dgm:t>
        <a:bodyPr/>
        <a:lstStyle/>
        <a:p>
          <a:endParaRPr lang="en-GB"/>
        </a:p>
      </dgm:t>
    </dgm:pt>
    <dgm:pt modelId="{8EF468DE-A1F5-40E8-896E-A3DF1AB9F56C}" type="sibTrans" cxnId="{F33DFCBD-003A-4314-A6B6-8602B2D8032A}">
      <dgm:prSet/>
      <dgm:spPr/>
      <dgm:t>
        <a:bodyPr/>
        <a:lstStyle/>
        <a:p>
          <a:endParaRPr lang="en-GB" dirty="0"/>
        </a:p>
      </dgm:t>
    </dgm:pt>
    <dgm:pt modelId="{6E7FB4FC-08FB-45CC-AD4B-4C7BABE90A2D}">
      <dgm:prSet phldrT="[Text]" custT="1"/>
      <dgm:spPr/>
      <dgm:t>
        <a:bodyPr/>
        <a:lstStyle/>
        <a:p>
          <a:r>
            <a:rPr lang="en-GB" sz="2400" dirty="0" smtClean="0">
              <a:solidFill>
                <a:srgbClr val="FF0000"/>
              </a:solidFill>
            </a:rPr>
            <a:t>Implementation</a:t>
          </a:r>
          <a:endParaRPr lang="en-GB" sz="3200" dirty="0">
            <a:solidFill>
              <a:srgbClr val="FF0000"/>
            </a:solidFill>
          </a:endParaRPr>
        </a:p>
      </dgm:t>
    </dgm:pt>
    <dgm:pt modelId="{9E117730-5FC7-4FBE-A083-3BEFC43D32BE}" type="parTrans" cxnId="{63A7EB49-6A9B-4B72-B539-FD1B5DA61DC9}">
      <dgm:prSet/>
      <dgm:spPr/>
      <dgm:t>
        <a:bodyPr/>
        <a:lstStyle/>
        <a:p>
          <a:endParaRPr lang="en-GB"/>
        </a:p>
      </dgm:t>
    </dgm:pt>
    <dgm:pt modelId="{2A5C56D3-0A84-4EEA-A5D0-17AC6FE587D3}" type="sibTrans" cxnId="{63A7EB49-6A9B-4B72-B539-FD1B5DA61DC9}">
      <dgm:prSet/>
      <dgm:spPr/>
      <dgm:t>
        <a:bodyPr/>
        <a:lstStyle/>
        <a:p>
          <a:endParaRPr lang="en-GB"/>
        </a:p>
      </dgm:t>
    </dgm:pt>
    <dgm:pt modelId="{EE8A8527-5A43-42B2-8F5B-801F1C395F93}">
      <dgm:prSet custT="1"/>
      <dgm:spPr/>
      <dgm:t>
        <a:bodyPr/>
        <a:lstStyle/>
        <a:p>
          <a:r>
            <a:rPr lang="en-GB" sz="2000" dirty="0" smtClean="0"/>
            <a:t>Comitology</a:t>
          </a:r>
          <a:endParaRPr lang="en-GB" sz="2000" dirty="0"/>
        </a:p>
      </dgm:t>
    </dgm:pt>
    <dgm:pt modelId="{13538D5C-1DEA-4B6F-81BB-F1B23B8B450F}" type="parTrans" cxnId="{AE8573C4-3162-4D1D-9E55-4366325D7049}">
      <dgm:prSet/>
      <dgm:spPr/>
      <dgm:t>
        <a:bodyPr/>
        <a:lstStyle/>
        <a:p>
          <a:endParaRPr lang="en-GB"/>
        </a:p>
      </dgm:t>
    </dgm:pt>
    <dgm:pt modelId="{C9565A6A-F142-4B06-8AF2-57DFCF156E2F}" type="sibTrans" cxnId="{AE8573C4-3162-4D1D-9E55-4366325D7049}">
      <dgm:prSet/>
      <dgm:spPr/>
      <dgm:t>
        <a:bodyPr/>
        <a:lstStyle/>
        <a:p>
          <a:endParaRPr lang="en-GB" dirty="0"/>
        </a:p>
      </dgm:t>
    </dgm:pt>
    <dgm:pt modelId="{07DB194D-1D33-4124-9635-833A970F25DF}">
      <dgm:prSet custT="1"/>
      <dgm:spPr/>
      <dgm:t>
        <a:bodyPr/>
        <a:lstStyle/>
        <a:p>
          <a:r>
            <a:rPr lang="en-GB" sz="2000" dirty="0" smtClean="0"/>
            <a:t>Develop Framework Guidelines</a:t>
          </a:r>
          <a:endParaRPr lang="en-GB" sz="2000" dirty="0"/>
        </a:p>
      </dgm:t>
    </dgm:pt>
    <dgm:pt modelId="{6B1BA92A-3CEC-47E4-B387-876576F60409}" type="parTrans" cxnId="{6A56FEA0-39A0-49D0-B20F-2E2DA1ECAC45}">
      <dgm:prSet/>
      <dgm:spPr/>
      <dgm:t>
        <a:bodyPr/>
        <a:lstStyle/>
        <a:p>
          <a:endParaRPr lang="en-GB"/>
        </a:p>
      </dgm:t>
    </dgm:pt>
    <dgm:pt modelId="{906795AD-3D42-4846-8372-7813B7C42A73}" type="sibTrans" cxnId="{6A56FEA0-39A0-49D0-B20F-2E2DA1ECAC45}">
      <dgm:prSet/>
      <dgm:spPr/>
      <dgm:t>
        <a:bodyPr/>
        <a:lstStyle/>
        <a:p>
          <a:endParaRPr lang="en-GB" dirty="0"/>
        </a:p>
      </dgm:t>
    </dgm:pt>
    <dgm:pt modelId="{34C74DC9-2B99-42A2-BDC3-4D2E839D4F0D}" type="pres">
      <dgm:prSet presAssocID="{B8FFADB4-DF1F-42A0-8804-D7C4721D7DF6}" presName="outerComposite" presStyleCnt="0">
        <dgm:presLayoutVars>
          <dgm:chMax val="5"/>
          <dgm:dir/>
          <dgm:resizeHandles val="exact"/>
        </dgm:presLayoutVars>
      </dgm:prSet>
      <dgm:spPr/>
      <dgm:t>
        <a:bodyPr/>
        <a:lstStyle/>
        <a:p>
          <a:endParaRPr lang="en-GB"/>
        </a:p>
      </dgm:t>
    </dgm:pt>
    <dgm:pt modelId="{9F81DF69-932B-4B63-884B-9BD6D843E92B}" type="pres">
      <dgm:prSet presAssocID="{B8FFADB4-DF1F-42A0-8804-D7C4721D7DF6}" presName="dummyMaxCanvas" presStyleCnt="0">
        <dgm:presLayoutVars/>
      </dgm:prSet>
      <dgm:spPr/>
      <dgm:t>
        <a:bodyPr/>
        <a:lstStyle/>
        <a:p>
          <a:endParaRPr lang="en-GB"/>
        </a:p>
      </dgm:t>
    </dgm:pt>
    <dgm:pt modelId="{0F7257A5-F7E1-4A4A-A145-E7CAB745D832}" type="pres">
      <dgm:prSet presAssocID="{B8FFADB4-DF1F-42A0-8804-D7C4721D7DF6}" presName="FiveNodes_1" presStyleLbl="node1" presStyleIdx="0" presStyleCnt="5">
        <dgm:presLayoutVars>
          <dgm:bulletEnabled val="1"/>
        </dgm:presLayoutVars>
      </dgm:prSet>
      <dgm:spPr/>
      <dgm:t>
        <a:bodyPr/>
        <a:lstStyle/>
        <a:p>
          <a:endParaRPr lang="en-GB"/>
        </a:p>
      </dgm:t>
    </dgm:pt>
    <dgm:pt modelId="{7828284B-9B37-40B5-9809-E60BB666C592}" type="pres">
      <dgm:prSet presAssocID="{B8FFADB4-DF1F-42A0-8804-D7C4721D7DF6}" presName="FiveNodes_2" presStyleLbl="node1" presStyleIdx="1" presStyleCnt="5">
        <dgm:presLayoutVars>
          <dgm:bulletEnabled val="1"/>
        </dgm:presLayoutVars>
      </dgm:prSet>
      <dgm:spPr/>
      <dgm:t>
        <a:bodyPr/>
        <a:lstStyle/>
        <a:p>
          <a:endParaRPr lang="en-GB"/>
        </a:p>
      </dgm:t>
    </dgm:pt>
    <dgm:pt modelId="{40184014-7F6B-4C11-A864-A0B9C9B9F985}" type="pres">
      <dgm:prSet presAssocID="{B8FFADB4-DF1F-42A0-8804-D7C4721D7DF6}" presName="FiveNodes_3" presStyleLbl="node1" presStyleIdx="2" presStyleCnt="5">
        <dgm:presLayoutVars>
          <dgm:bulletEnabled val="1"/>
        </dgm:presLayoutVars>
      </dgm:prSet>
      <dgm:spPr/>
      <dgm:t>
        <a:bodyPr/>
        <a:lstStyle/>
        <a:p>
          <a:endParaRPr lang="en-GB"/>
        </a:p>
      </dgm:t>
    </dgm:pt>
    <dgm:pt modelId="{37862A09-7FF6-4375-A27F-5DE4566DDE6C}" type="pres">
      <dgm:prSet presAssocID="{B8FFADB4-DF1F-42A0-8804-D7C4721D7DF6}" presName="FiveNodes_4" presStyleLbl="node1" presStyleIdx="3" presStyleCnt="5">
        <dgm:presLayoutVars>
          <dgm:bulletEnabled val="1"/>
        </dgm:presLayoutVars>
      </dgm:prSet>
      <dgm:spPr/>
      <dgm:t>
        <a:bodyPr/>
        <a:lstStyle/>
        <a:p>
          <a:endParaRPr lang="en-GB"/>
        </a:p>
      </dgm:t>
    </dgm:pt>
    <dgm:pt modelId="{00DB942F-7695-4843-B293-6DD2A0F4E55D}" type="pres">
      <dgm:prSet presAssocID="{B8FFADB4-DF1F-42A0-8804-D7C4721D7DF6}" presName="FiveNodes_5" presStyleLbl="node1" presStyleIdx="4" presStyleCnt="5">
        <dgm:presLayoutVars>
          <dgm:bulletEnabled val="1"/>
        </dgm:presLayoutVars>
      </dgm:prSet>
      <dgm:spPr/>
      <dgm:t>
        <a:bodyPr/>
        <a:lstStyle/>
        <a:p>
          <a:endParaRPr lang="en-GB"/>
        </a:p>
      </dgm:t>
    </dgm:pt>
    <dgm:pt modelId="{0E24064A-CDD3-4450-9709-31CCB345C381}" type="pres">
      <dgm:prSet presAssocID="{B8FFADB4-DF1F-42A0-8804-D7C4721D7DF6}" presName="FiveConn_1-2" presStyleLbl="fgAccFollowNode1" presStyleIdx="0" presStyleCnt="4">
        <dgm:presLayoutVars>
          <dgm:bulletEnabled val="1"/>
        </dgm:presLayoutVars>
      </dgm:prSet>
      <dgm:spPr/>
      <dgm:t>
        <a:bodyPr/>
        <a:lstStyle/>
        <a:p>
          <a:endParaRPr lang="en-GB"/>
        </a:p>
      </dgm:t>
    </dgm:pt>
    <dgm:pt modelId="{4AC85FF7-DCCF-4A12-A388-78AFAEA410E5}" type="pres">
      <dgm:prSet presAssocID="{B8FFADB4-DF1F-42A0-8804-D7C4721D7DF6}" presName="FiveConn_2-3" presStyleLbl="fgAccFollowNode1" presStyleIdx="1" presStyleCnt="4">
        <dgm:presLayoutVars>
          <dgm:bulletEnabled val="1"/>
        </dgm:presLayoutVars>
      </dgm:prSet>
      <dgm:spPr/>
      <dgm:t>
        <a:bodyPr/>
        <a:lstStyle/>
        <a:p>
          <a:endParaRPr lang="en-GB"/>
        </a:p>
      </dgm:t>
    </dgm:pt>
    <dgm:pt modelId="{1391866F-58C2-44CC-960E-7A4C4A2BD414}" type="pres">
      <dgm:prSet presAssocID="{B8FFADB4-DF1F-42A0-8804-D7C4721D7DF6}" presName="FiveConn_3-4" presStyleLbl="fgAccFollowNode1" presStyleIdx="2" presStyleCnt="4">
        <dgm:presLayoutVars>
          <dgm:bulletEnabled val="1"/>
        </dgm:presLayoutVars>
      </dgm:prSet>
      <dgm:spPr/>
      <dgm:t>
        <a:bodyPr/>
        <a:lstStyle/>
        <a:p>
          <a:endParaRPr lang="en-GB"/>
        </a:p>
      </dgm:t>
    </dgm:pt>
    <dgm:pt modelId="{5E5D55AE-6752-443B-A4C2-CEEBC63E561B}" type="pres">
      <dgm:prSet presAssocID="{B8FFADB4-DF1F-42A0-8804-D7C4721D7DF6}" presName="FiveConn_4-5" presStyleLbl="fgAccFollowNode1" presStyleIdx="3" presStyleCnt="4">
        <dgm:presLayoutVars>
          <dgm:bulletEnabled val="1"/>
        </dgm:presLayoutVars>
      </dgm:prSet>
      <dgm:spPr/>
      <dgm:t>
        <a:bodyPr/>
        <a:lstStyle/>
        <a:p>
          <a:endParaRPr lang="en-GB"/>
        </a:p>
      </dgm:t>
    </dgm:pt>
    <dgm:pt modelId="{0BC5478D-1F65-4552-8B14-BDF7881277A5}" type="pres">
      <dgm:prSet presAssocID="{B8FFADB4-DF1F-42A0-8804-D7C4721D7DF6}" presName="FiveNodes_1_text" presStyleLbl="node1" presStyleIdx="4" presStyleCnt="5">
        <dgm:presLayoutVars>
          <dgm:bulletEnabled val="1"/>
        </dgm:presLayoutVars>
      </dgm:prSet>
      <dgm:spPr/>
      <dgm:t>
        <a:bodyPr/>
        <a:lstStyle/>
        <a:p>
          <a:endParaRPr lang="en-GB"/>
        </a:p>
      </dgm:t>
    </dgm:pt>
    <dgm:pt modelId="{E55DE292-276B-4287-9500-6FA6B99CDAB5}" type="pres">
      <dgm:prSet presAssocID="{B8FFADB4-DF1F-42A0-8804-D7C4721D7DF6}" presName="FiveNodes_2_text" presStyleLbl="node1" presStyleIdx="4" presStyleCnt="5">
        <dgm:presLayoutVars>
          <dgm:bulletEnabled val="1"/>
        </dgm:presLayoutVars>
      </dgm:prSet>
      <dgm:spPr/>
      <dgm:t>
        <a:bodyPr/>
        <a:lstStyle/>
        <a:p>
          <a:endParaRPr lang="en-GB"/>
        </a:p>
      </dgm:t>
    </dgm:pt>
    <dgm:pt modelId="{866C8129-0A76-45E9-AD41-53E73971D3B2}" type="pres">
      <dgm:prSet presAssocID="{B8FFADB4-DF1F-42A0-8804-D7C4721D7DF6}" presName="FiveNodes_3_text" presStyleLbl="node1" presStyleIdx="4" presStyleCnt="5">
        <dgm:presLayoutVars>
          <dgm:bulletEnabled val="1"/>
        </dgm:presLayoutVars>
      </dgm:prSet>
      <dgm:spPr/>
      <dgm:t>
        <a:bodyPr/>
        <a:lstStyle/>
        <a:p>
          <a:endParaRPr lang="en-GB"/>
        </a:p>
      </dgm:t>
    </dgm:pt>
    <dgm:pt modelId="{546832DE-0F7C-44D0-BA24-C03FB7ED7621}" type="pres">
      <dgm:prSet presAssocID="{B8FFADB4-DF1F-42A0-8804-D7C4721D7DF6}" presName="FiveNodes_4_text" presStyleLbl="node1" presStyleIdx="4" presStyleCnt="5">
        <dgm:presLayoutVars>
          <dgm:bulletEnabled val="1"/>
        </dgm:presLayoutVars>
      </dgm:prSet>
      <dgm:spPr/>
      <dgm:t>
        <a:bodyPr/>
        <a:lstStyle/>
        <a:p>
          <a:endParaRPr lang="en-GB"/>
        </a:p>
      </dgm:t>
    </dgm:pt>
    <dgm:pt modelId="{62A87436-5444-4673-84BE-7E8AB18110BD}" type="pres">
      <dgm:prSet presAssocID="{B8FFADB4-DF1F-42A0-8804-D7C4721D7DF6}" presName="FiveNodes_5_text" presStyleLbl="node1" presStyleIdx="4" presStyleCnt="5">
        <dgm:presLayoutVars>
          <dgm:bulletEnabled val="1"/>
        </dgm:presLayoutVars>
      </dgm:prSet>
      <dgm:spPr/>
      <dgm:t>
        <a:bodyPr/>
        <a:lstStyle/>
        <a:p>
          <a:endParaRPr lang="en-GB"/>
        </a:p>
      </dgm:t>
    </dgm:pt>
  </dgm:ptLst>
  <dgm:cxnLst>
    <dgm:cxn modelId="{FAEB1CAE-0402-416B-A857-48ACD7E18529}" type="presOf" srcId="{E14BAB2F-32C2-4ACB-8A31-8D0AA95C07BE}" destId="{4AC85FF7-DCCF-4A12-A388-78AFAEA410E5}" srcOrd="0" destOrd="0" presId="urn:microsoft.com/office/officeart/2005/8/layout/vProcess5"/>
    <dgm:cxn modelId="{EC26B220-B477-4921-8C5B-F148FF7AC20E}" type="presOf" srcId="{6F88ED0A-4E11-4993-982C-533C5A8DA026}" destId="{7828284B-9B37-40B5-9809-E60BB666C592}" srcOrd="0" destOrd="0" presId="urn:microsoft.com/office/officeart/2005/8/layout/vProcess5"/>
    <dgm:cxn modelId="{F33DFCBD-003A-4314-A6B6-8602B2D8032A}" srcId="{B8FFADB4-DF1F-42A0-8804-D7C4721D7DF6}" destId="{59B33808-188B-4D6A-B02D-E36321772E9A}" srcOrd="2" destOrd="0" parTransId="{F07046D8-05F7-4992-8E9B-2DB85F700178}" sibTransId="{8EF468DE-A1F5-40E8-896E-A3DF1AB9F56C}"/>
    <dgm:cxn modelId="{0AA8CF81-3975-4BDF-AC76-FE2C8DB217FC}" type="presOf" srcId="{EE8A8527-5A43-42B2-8F5B-801F1C395F93}" destId="{546832DE-0F7C-44D0-BA24-C03FB7ED7621}" srcOrd="1" destOrd="0" presId="urn:microsoft.com/office/officeart/2005/8/layout/vProcess5"/>
    <dgm:cxn modelId="{8BE8E5AF-67C2-4446-9CC6-DEE75133AEA0}" type="presOf" srcId="{6E7FB4FC-08FB-45CC-AD4B-4C7BABE90A2D}" destId="{62A87436-5444-4673-84BE-7E8AB18110BD}" srcOrd="1" destOrd="0" presId="urn:microsoft.com/office/officeart/2005/8/layout/vProcess5"/>
    <dgm:cxn modelId="{6A56FEA0-39A0-49D0-B20F-2E2DA1ECAC45}" srcId="{B8FFADB4-DF1F-42A0-8804-D7C4721D7DF6}" destId="{07DB194D-1D33-4124-9635-833A970F25DF}" srcOrd="0" destOrd="0" parTransId="{6B1BA92A-3CEC-47E4-B387-876576F60409}" sibTransId="{906795AD-3D42-4846-8372-7813B7C42A73}"/>
    <dgm:cxn modelId="{AE8573C4-3162-4D1D-9E55-4366325D7049}" srcId="{B8FFADB4-DF1F-42A0-8804-D7C4721D7DF6}" destId="{EE8A8527-5A43-42B2-8F5B-801F1C395F93}" srcOrd="3" destOrd="0" parTransId="{13538D5C-1DEA-4B6F-81BB-F1B23B8B450F}" sibTransId="{C9565A6A-F142-4B06-8AF2-57DFCF156E2F}"/>
    <dgm:cxn modelId="{CC436142-91DB-41F7-AB2A-E1F141208600}" type="presOf" srcId="{B8FFADB4-DF1F-42A0-8804-D7C4721D7DF6}" destId="{34C74DC9-2B99-42A2-BDC3-4D2E839D4F0D}" srcOrd="0" destOrd="0" presId="urn:microsoft.com/office/officeart/2005/8/layout/vProcess5"/>
    <dgm:cxn modelId="{ECF821F4-4783-4E93-BD11-169F0B0DE4FB}" type="presOf" srcId="{59B33808-188B-4D6A-B02D-E36321772E9A}" destId="{866C8129-0A76-45E9-AD41-53E73971D3B2}" srcOrd="1" destOrd="0" presId="urn:microsoft.com/office/officeart/2005/8/layout/vProcess5"/>
    <dgm:cxn modelId="{53934D1E-E16D-4B9D-B907-8E3AF397898D}" type="presOf" srcId="{6F88ED0A-4E11-4993-982C-533C5A8DA026}" destId="{E55DE292-276B-4287-9500-6FA6B99CDAB5}" srcOrd="1" destOrd="0" presId="urn:microsoft.com/office/officeart/2005/8/layout/vProcess5"/>
    <dgm:cxn modelId="{076A8E93-237C-4D49-9BE2-0CCBB3EE5589}" type="presOf" srcId="{8EF468DE-A1F5-40E8-896E-A3DF1AB9F56C}" destId="{1391866F-58C2-44CC-960E-7A4C4A2BD414}" srcOrd="0" destOrd="0" presId="urn:microsoft.com/office/officeart/2005/8/layout/vProcess5"/>
    <dgm:cxn modelId="{095081F3-CE8A-47CE-9CB1-BA4BDD7665D2}" type="presOf" srcId="{59B33808-188B-4D6A-B02D-E36321772E9A}" destId="{40184014-7F6B-4C11-A864-A0B9C9B9F985}" srcOrd="0" destOrd="0" presId="urn:microsoft.com/office/officeart/2005/8/layout/vProcess5"/>
    <dgm:cxn modelId="{D2DB3EAD-F292-4A6E-8C20-41E0C07AFE4E}" srcId="{B8FFADB4-DF1F-42A0-8804-D7C4721D7DF6}" destId="{6F88ED0A-4E11-4993-982C-533C5A8DA026}" srcOrd="1" destOrd="0" parTransId="{D9337A07-16A4-4ACB-89AE-B9F8DF34C15D}" sibTransId="{E14BAB2F-32C2-4ACB-8A31-8D0AA95C07BE}"/>
    <dgm:cxn modelId="{E4187330-C6C5-45A4-9C51-390BB6B5E845}" type="presOf" srcId="{07DB194D-1D33-4124-9635-833A970F25DF}" destId="{0F7257A5-F7E1-4A4A-A145-E7CAB745D832}" srcOrd="0" destOrd="0" presId="urn:microsoft.com/office/officeart/2005/8/layout/vProcess5"/>
    <dgm:cxn modelId="{87259E20-AA94-4E15-A439-4F845030AA2A}" type="presOf" srcId="{6E7FB4FC-08FB-45CC-AD4B-4C7BABE90A2D}" destId="{00DB942F-7695-4843-B293-6DD2A0F4E55D}" srcOrd="0" destOrd="0" presId="urn:microsoft.com/office/officeart/2005/8/layout/vProcess5"/>
    <dgm:cxn modelId="{248F25D2-604B-40DA-BC1E-CB620EFAA712}" type="presOf" srcId="{906795AD-3D42-4846-8372-7813B7C42A73}" destId="{0E24064A-CDD3-4450-9709-31CCB345C381}" srcOrd="0" destOrd="0" presId="urn:microsoft.com/office/officeart/2005/8/layout/vProcess5"/>
    <dgm:cxn modelId="{B52801A5-5692-4503-8EB1-FFBAF5C5D105}" type="presOf" srcId="{07DB194D-1D33-4124-9635-833A970F25DF}" destId="{0BC5478D-1F65-4552-8B14-BDF7881277A5}" srcOrd="1" destOrd="0" presId="urn:microsoft.com/office/officeart/2005/8/layout/vProcess5"/>
    <dgm:cxn modelId="{63A7EB49-6A9B-4B72-B539-FD1B5DA61DC9}" srcId="{B8FFADB4-DF1F-42A0-8804-D7C4721D7DF6}" destId="{6E7FB4FC-08FB-45CC-AD4B-4C7BABE90A2D}" srcOrd="4" destOrd="0" parTransId="{9E117730-5FC7-4FBE-A083-3BEFC43D32BE}" sibTransId="{2A5C56D3-0A84-4EEA-A5D0-17AC6FE587D3}"/>
    <dgm:cxn modelId="{7B22CD5F-A28E-405D-9451-078D1CBD4849}" type="presOf" srcId="{EE8A8527-5A43-42B2-8F5B-801F1C395F93}" destId="{37862A09-7FF6-4375-A27F-5DE4566DDE6C}" srcOrd="0" destOrd="0" presId="urn:microsoft.com/office/officeart/2005/8/layout/vProcess5"/>
    <dgm:cxn modelId="{9F02F8D2-F983-4241-9C50-F038E792EF8D}" type="presOf" srcId="{C9565A6A-F142-4B06-8AF2-57DFCF156E2F}" destId="{5E5D55AE-6752-443B-A4C2-CEEBC63E561B}" srcOrd="0" destOrd="0" presId="urn:microsoft.com/office/officeart/2005/8/layout/vProcess5"/>
    <dgm:cxn modelId="{26856EBF-4DA8-4A2E-B299-418F13A37E27}" type="presParOf" srcId="{34C74DC9-2B99-42A2-BDC3-4D2E839D4F0D}" destId="{9F81DF69-932B-4B63-884B-9BD6D843E92B}" srcOrd="0" destOrd="0" presId="urn:microsoft.com/office/officeart/2005/8/layout/vProcess5"/>
    <dgm:cxn modelId="{DEE76DC0-868A-438B-91B6-C899F59A37E7}" type="presParOf" srcId="{34C74DC9-2B99-42A2-BDC3-4D2E839D4F0D}" destId="{0F7257A5-F7E1-4A4A-A145-E7CAB745D832}" srcOrd="1" destOrd="0" presId="urn:microsoft.com/office/officeart/2005/8/layout/vProcess5"/>
    <dgm:cxn modelId="{E745D6A6-F238-4D3A-9448-E22DF750CF17}" type="presParOf" srcId="{34C74DC9-2B99-42A2-BDC3-4D2E839D4F0D}" destId="{7828284B-9B37-40B5-9809-E60BB666C592}" srcOrd="2" destOrd="0" presId="urn:microsoft.com/office/officeart/2005/8/layout/vProcess5"/>
    <dgm:cxn modelId="{E8E1D343-5CF9-4146-B200-F568B5F060D2}" type="presParOf" srcId="{34C74DC9-2B99-42A2-BDC3-4D2E839D4F0D}" destId="{40184014-7F6B-4C11-A864-A0B9C9B9F985}" srcOrd="3" destOrd="0" presId="urn:microsoft.com/office/officeart/2005/8/layout/vProcess5"/>
    <dgm:cxn modelId="{A24A0BDD-3220-4AE0-BABA-B27425C957B5}" type="presParOf" srcId="{34C74DC9-2B99-42A2-BDC3-4D2E839D4F0D}" destId="{37862A09-7FF6-4375-A27F-5DE4566DDE6C}" srcOrd="4" destOrd="0" presId="urn:microsoft.com/office/officeart/2005/8/layout/vProcess5"/>
    <dgm:cxn modelId="{56F64375-142D-490A-8730-1B3A495D1317}" type="presParOf" srcId="{34C74DC9-2B99-42A2-BDC3-4D2E839D4F0D}" destId="{00DB942F-7695-4843-B293-6DD2A0F4E55D}" srcOrd="5" destOrd="0" presId="urn:microsoft.com/office/officeart/2005/8/layout/vProcess5"/>
    <dgm:cxn modelId="{809A5B23-45E0-4321-A2ED-2164D4F88115}" type="presParOf" srcId="{34C74DC9-2B99-42A2-BDC3-4D2E839D4F0D}" destId="{0E24064A-CDD3-4450-9709-31CCB345C381}" srcOrd="6" destOrd="0" presId="urn:microsoft.com/office/officeart/2005/8/layout/vProcess5"/>
    <dgm:cxn modelId="{E6DF1DC7-D7B7-42A5-9453-850B8283E7AE}" type="presParOf" srcId="{34C74DC9-2B99-42A2-BDC3-4D2E839D4F0D}" destId="{4AC85FF7-DCCF-4A12-A388-78AFAEA410E5}" srcOrd="7" destOrd="0" presId="urn:microsoft.com/office/officeart/2005/8/layout/vProcess5"/>
    <dgm:cxn modelId="{B9DD9B85-1E78-4A38-B3A0-6CB714F30ABA}" type="presParOf" srcId="{34C74DC9-2B99-42A2-BDC3-4D2E839D4F0D}" destId="{1391866F-58C2-44CC-960E-7A4C4A2BD414}" srcOrd="8" destOrd="0" presId="urn:microsoft.com/office/officeart/2005/8/layout/vProcess5"/>
    <dgm:cxn modelId="{E0FCCDBD-9007-4CC2-BA02-62D09E9E5452}" type="presParOf" srcId="{34C74DC9-2B99-42A2-BDC3-4D2E839D4F0D}" destId="{5E5D55AE-6752-443B-A4C2-CEEBC63E561B}" srcOrd="9" destOrd="0" presId="urn:microsoft.com/office/officeart/2005/8/layout/vProcess5"/>
    <dgm:cxn modelId="{F5187E0C-8ACE-4FFA-B5F8-2C455C89E264}" type="presParOf" srcId="{34C74DC9-2B99-42A2-BDC3-4D2E839D4F0D}" destId="{0BC5478D-1F65-4552-8B14-BDF7881277A5}" srcOrd="10" destOrd="0" presId="urn:microsoft.com/office/officeart/2005/8/layout/vProcess5"/>
    <dgm:cxn modelId="{D4D9348D-0699-4B90-8664-ECF0CF441D55}" type="presParOf" srcId="{34C74DC9-2B99-42A2-BDC3-4D2E839D4F0D}" destId="{E55DE292-276B-4287-9500-6FA6B99CDAB5}" srcOrd="11" destOrd="0" presId="urn:microsoft.com/office/officeart/2005/8/layout/vProcess5"/>
    <dgm:cxn modelId="{FE14938C-CE73-4D94-9133-206283280B84}" type="presParOf" srcId="{34C74DC9-2B99-42A2-BDC3-4D2E839D4F0D}" destId="{866C8129-0A76-45E9-AD41-53E73971D3B2}" srcOrd="12" destOrd="0" presId="urn:microsoft.com/office/officeart/2005/8/layout/vProcess5"/>
    <dgm:cxn modelId="{724565A1-E26E-4B92-94C3-2AFC325F48F7}" type="presParOf" srcId="{34C74DC9-2B99-42A2-BDC3-4D2E839D4F0D}" destId="{546832DE-0F7C-44D0-BA24-C03FB7ED7621}" srcOrd="13" destOrd="0" presId="urn:microsoft.com/office/officeart/2005/8/layout/vProcess5"/>
    <dgm:cxn modelId="{6E7D2DE8-476D-440F-BD69-303D520B31DA}" type="presParOf" srcId="{34C74DC9-2B99-42A2-BDC3-4D2E839D4F0D}" destId="{62A87436-5444-4673-84BE-7E8AB18110BD}" srcOrd="14"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8FFADB4-DF1F-42A0-8804-D7C4721D7DF6}" type="doc">
      <dgm:prSet loTypeId="urn:microsoft.com/office/officeart/2005/8/layout/vProcess5" loCatId="process" qsTypeId="urn:microsoft.com/office/officeart/2005/8/quickstyle/simple5" qsCatId="simple" csTypeId="urn:microsoft.com/office/officeart/2005/8/colors/accent1_3" csCatId="accent1" phldr="1"/>
      <dgm:spPr/>
      <dgm:t>
        <a:bodyPr/>
        <a:lstStyle/>
        <a:p>
          <a:endParaRPr lang="en-GB"/>
        </a:p>
      </dgm:t>
    </dgm:pt>
    <dgm:pt modelId="{6F88ED0A-4E11-4993-982C-533C5A8DA026}">
      <dgm:prSet phldrT="[Text]" custT="1"/>
      <dgm:spPr/>
      <dgm:t>
        <a:bodyPr/>
        <a:lstStyle/>
        <a:p>
          <a:r>
            <a:rPr lang="en-US" sz="1200" b="1" dirty="0" smtClean="0">
              <a:latin typeface="Arial" panose="020B0604020202020204" pitchFamily="34" charset="0"/>
              <a:cs typeface="Arial" panose="020B0604020202020204" pitchFamily="34" charset="0"/>
            </a:rPr>
            <a:t>Any national regulatory authority may provide an opinion on the compliance of the template with national law to the Agency</a:t>
          </a:r>
          <a:endParaRPr lang="en-GB" sz="1200" b="1" dirty="0">
            <a:latin typeface="Arial" panose="020B0604020202020204" pitchFamily="34" charset="0"/>
            <a:cs typeface="Arial" panose="020B0604020202020204" pitchFamily="34" charset="0"/>
          </a:endParaRPr>
        </a:p>
      </dgm:t>
    </dgm:pt>
    <dgm:pt modelId="{D9337A07-16A4-4ACB-89AE-B9F8DF34C15D}" type="parTrans" cxnId="{D2DB3EAD-F292-4A6E-8C20-41E0C07AFE4E}">
      <dgm:prSet/>
      <dgm:spPr/>
      <dgm:t>
        <a:bodyPr/>
        <a:lstStyle/>
        <a:p>
          <a:endParaRPr lang="en-GB"/>
        </a:p>
      </dgm:t>
    </dgm:pt>
    <dgm:pt modelId="{E14BAB2F-32C2-4ACB-8A31-8D0AA95C07BE}" type="sibTrans" cxnId="{D2DB3EAD-F292-4A6E-8C20-41E0C07AFE4E}">
      <dgm:prSet/>
      <dgm:spPr/>
      <dgm:t>
        <a:bodyPr/>
        <a:lstStyle/>
        <a:p>
          <a:endParaRPr lang="en-GB" dirty="0"/>
        </a:p>
      </dgm:t>
    </dgm:pt>
    <dgm:pt modelId="{59B33808-188B-4D6A-B02D-E36321772E9A}">
      <dgm:prSet phldrT="[Text]" custT="1"/>
      <dgm:spPr/>
      <dgm:t>
        <a:bodyPr/>
        <a:lstStyle/>
        <a:p>
          <a:r>
            <a:rPr lang="en-US" sz="1200" b="1" dirty="0" smtClean="0">
              <a:solidFill>
                <a:schemeClr val="bg1"/>
              </a:solidFill>
              <a:latin typeface="Arial" charset="0"/>
              <a:cs typeface="Arial" charset="0"/>
            </a:rPr>
            <a:t>The Agency having due regard to the opinions of the national regulatory authorities shall then provide its opinion on the </a:t>
          </a:r>
          <a:r>
            <a:rPr lang="hu-HU" sz="1200" b="1" dirty="0" smtClean="0">
              <a:solidFill>
                <a:schemeClr val="bg1"/>
              </a:solidFill>
              <a:latin typeface="Arial" charset="0"/>
              <a:cs typeface="Arial" charset="0"/>
            </a:rPr>
            <a:t>ENTSOG </a:t>
          </a:r>
          <a:r>
            <a:rPr lang="en-US" sz="1200" b="1" dirty="0" smtClean="0">
              <a:solidFill>
                <a:schemeClr val="bg1"/>
              </a:solidFill>
              <a:latin typeface="Arial" charset="0"/>
              <a:cs typeface="Arial" charset="0"/>
            </a:rPr>
            <a:t>template </a:t>
          </a:r>
          <a:endParaRPr lang="en-GB" sz="1200" b="1" dirty="0">
            <a:solidFill>
              <a:schemeClr val="bg1"/>
            </a:solidFill>
          </a:endParaRPr>
        </a:p>
      </dgm:t>
    </dgm:pt>
    <dgm:pt modelId="{F07046D8-05F7-4992-8E9B-2DB85F700178}" type="parTrans" cxnId="{F33DFCBD-003A-4314-A6B6-8602B2D8032A}">
      <dgm:prSet/>
      <dgm:spPr/>
      <dgm:t>
        <a:bodyPr/>
        <a:lstStyle/>
        <a:p>
          <a:endParaRPr lang="en-GB"/>
        </a:p>
      </dgm:t>
    </dgm:pt>
    <dgm:pt modelId="{8EF468DE-A1F5-40E8-896E-A3DF1AB9F56C}" type="sibTrans" cxnId="{F33DFCBD-003A-4314-A6B6-8602B2D8032A}">
      <dgm:prSet/>
      <dgm:spPr/>
      <dgm:t>
        <a:bodyPr/>
        <a:lstStyle/>
        <a:p>
          <a:endParaRPr lang="en-GB" dirty="0"/>
        </a:p>
      </dgm:t>
    </dgm:pt>
    <dgm:pt modelId="{EE8A8527-5A43-42B2-8F5B-801F1C395F93}">
      <dgm:prSet custT="1"/>
      <dgm:spPr/>
      <dgm:t>
        <a:bodyPr/>
        <a:lstStyle/>
        <a:p>
          <a:r>
            <a:rPr lang="en-US" sz="1200" b="1" dirty="0" smtClean="0">
              <a:solidFill>
                <a:schemeClr val="bg1"/>
              </a:solidFill>
              <a:latin typeface="Arial" charset="0"/>
              <a:cs typeface="Arial" charset="0"/>
            </a:rPr>
            <a:t>After taking into account the opinion provided by the Agency, </a:t>
          </a:r>
          <a:r>
            <a:rPr lang="hu-HU" sz="1200" b="1" dirty="0" smtClean="0">
              <a:solidFill>
                <a:schemeClr val="bg1"/>
              </a:solidFill>
              <a:latin typeface="Arial" charset="0"/>
              <a:cs typeface="Arial" charset="0"/>
            </a:rPr>
            <a:t>ENTSOG </a:t>
          </a:r>
          <a:r>
            <a:rPr lang="en-US" sz="1200" b="1" dirty="0" smtClean="0">
              <a:solidFill>
                <a:schemeClr val="bg1"/>
              </a:solidFill>
              <a:latin typeface="Arial" charset="0"/>
              <a:cs typeface="Arial" charset="0"/>
            </a:rPr>
            <a:t>shall publish on its website the final template </a:t>
          </a:r>
          <a:endParaRPr lang="en-GB" sz="1200" b="1" dirty="0">
            <a:solidFill>
              <a:schemeClr val="bg1"/>
            </a:solidFill>
          </a:endParaRPr>
        </a:p>
      </dgm:t>
    </dgm:pt>
    <dgm:pt modelId="{13538D5C-1DEA-4B6F-81BB-F1B23B8B450F}" type="parTrans" cxnId="{AE8573C4-3162-4D1D-9E55-4366325D7049}">
      <dgm:prSet/>
      <dgm:spPr/>
      <dgm:t>
        <a:bodyPr/>
        <a:lstStyle/>
        <a:p>
          <a:endParaRPr lang="en-GB"/>
        </a:p>
      </dgm:t>
    </dgm:pt>
    <dgm:pt modelId="{C9565A6A-F142-4B06-8AF2-57DFCF156E2F}" type="sibTrans" cxnId="{AE8573C4-3162-4D1D-9E55-4366325D7049}">
      <dgm:prSet/>
      <dgm:spPr/>
      <dgm:t>
        <a:bodyPr/>
        <a:lstStyle/>
        <a:p>
          <a:endParaRPr lang="en-GB" dirty="0"/>
        </a:p>
      </dgm:t>
    </dgm:pt>
    <dgm:pt modelId="{07DB194D-1D33-4124-9635-833A970F25DF}">
      <dgm:prSet custT="1"/>
      <dgm:spPr/>
      <dgm:t>
        <a:bodyPr/>
        <a:lstStyle/>
        <a:p>
          <a:pPr algn="l"/>
          <a:r>
            <a:rPr lang="hu-HU" sz="1200" b="1" dirty="0" smtClean="0">
              <a:solidFill>
                <a:schemeClr val="bg1"/>
              </a:solidFill>
              <a:latin typeface="Arial" charset="0"/>
              <a:cs typeface="Arial" charset="0"/>
            </a:rPr>
            <a:t>ENTSOG </a:t>
          </a:r>
          <a:r>
            <a:rPr lang="en-US" sz="1200" b="1" dirty="0" smtClean="0">
              <a:solidFill>
                <a:schemeClr val="bg1"/>
              </a:solidFill>
              <a:latin typeface="Arial" charset="0"/>
              <a:cs typeface="Arial" charset="0"/>
            </a:rPr>
            <a:t>shall develop and publish a draft</a:t>
          </a:r>
          <a:r>
            <a:rPr lang="hu-HU" sz="1200" b="1" dirty="0" smtClean="0">
              <a:solidFill>
                <a:schemeClr val="bg1"/>
              </a:solidFill>
              <a:latin typeface="Arial" charset="0"/>
              <a:cs typeface="Arial" charset="0"/>
            </a:rPr>
            <a:t> </a:t>
          </a:r>
          <a:r>
            <a:rPr lang="en-US" sz="1200" b="1" dirty="0" smtClean="0">
              <a:solidFill>
                <a:schemeClr val="bg1"/>
              </a:solidFill>
              <a:latin typeface="Arial" charset="0"/>
              <a:cs typeface="Arial" charset="0"/>
            </a:rPr>
            <a:t>interconnection agreement template covering the default terms and conditions </a:t>
          </a:r>
          <a:endParaRPr lang="en-GB" sz="1200" b="1" dirty="0">
            <a:solidFill>
              <a:schemeClr val="bg1"/>
            </a:solidFill>
          </a:endParaRPr>
        </a:p>
      </dgm:t>
    </dgm:pt>
    <dgm:pt modelId="{6B1BA92A-3CEC-47E4-B387-876576F60409}" type="parTrans" cxnId="{6A56FEA0-39A0-49D0-B20F-2E2DA1ECAC45}">
      <dgm:prSet/>
      <dgm:spPr/>
      <dgm:t>
        <a:bodyPr/>
        <a:lstStyle/>
        <a:p>
          <a:endParaRPr lang="en-GB"/>
        </a:p>
      </dgm:t>
    </dgm:pt>
    <dgm:pt modelId="{906795AD-3D42-4846-8372-7813B7C42A73}" type="sibTrans" cxnId="{6A56FEA0-39A0-49D0-B20F-2E2DA1ECAC45}">
      <dgm:prSet/>
      <dgm:spPr/>
      <dgm:t>
        <a:bodyPr/>
        <a:lstStyle/>
        <a:p>
          <a:endParaRPr lang="en-GB" dirty="0"/>
        </a:p>
      </dgm:t>
    </dgm:pt>
    <dgm:pt modelId="{34C74DC9-2B99-42A2-BDC3-4D2E839D4F0D}" type="pres">
      <dgm:prSet presAssocID="{B8FFADB4-DF1F-42A0-8804-D7C4721D7DF6}" presName="outerComposite" presStyleCnt="0">
        <dgm:presLayoutVars>
          <dgm:chMax val="5"/>
          <dgm:dir/>
          <dgm:resizeHandles val="exact"/>
        </dgm:presLayoutVars>
      </dgm:prSet>
      <dgm:spPr/>
      <dgm:t>
        <a:bodyPr/>
        <a:lstStyle/>
        <a:p>
          <a:endParaRPr lang="en-GB"/>
        </a:p>
      </dgm:t>
    </dgm:pt>
    <dgm:pt modelId="{9F81DF69-932B-4B63-884B-9BD6D843E92B}" type="pres">
      <dgm:prSet presAssocID="{B8FFADB4-DF1F-42A0-8804-D7C4721D7DF6}" presName="dummyMaxCanvas" presStyleCnt="0">
        <dgm:presLayoutVars/>
      </dgm:prSet>
      <dgm:spPr/>
      <dgm:t>
        <a:bodyPr/>
        <a:lstStyle/>
        <a:p>
          <a:endParaRPr lang="en-GB"/>
        </a:p>
      </dgm:t>
    </dgm:pt>
    <dgm:pt modelId="{4C0246D3-B8C0-421E-A221-5B702B1535E5}" type="pres">
      <dgm:prSet presAssocID="{B8FFADB4-DF1F-42A0-8804-D7C4721D7DF6}" presName="FourNodes_1" presStyleLbl="node1" presStyleIdx="0" presStyleCnt="4">
        <dgm:presLayoutVars>
          <dgm:bulletEnabled val="1"/>
        </dgm:presLayoutVars>
      </dgm:prSet>
      <dgm:spPr/>
      <dgm:t>
        <a:bodyPr/>
        <a:lstStyle/>
        <a:p>
          <a:endParaRPr lang="en-GB"/>
        </a:p>
      </dgm:t>
    </dgm:pt>
    <dgm:pt modelId="{86231AD1-66D6-4373-A666-D3DC68E474C0}" type="pres">
      <dgm:prSet presAssocID="{B8FFADB4-DF1F-42A0-8804-D7C4721D7DF6}" presName="FourNodes_2" presStyleLbl="node1" presStyleIdx="1" presStyleCnt="4">
        <dgm:presLayoutVars>
          <dgm:bulletEnabled val="1"/>
        </dgm:presLayoutVars>
      </dgm:prSet>
      <dgm:spPr/>
      <dgm:t>
        <a:bodyPr/>
        <a:lstStyle/>
        <a:p>
          <a:endParaRPr lang="en-GB"/>
        </a:p>
      </dgm:t>
    </dgm:pt>
    <dgm:pt modelId="{060CD2C9-540B-471D-B6D8-5A30BC126EE2}" type="pres">
      <dgm:prSet presAssocID="{B8FFADB4-DF1F-42A0-8804-D7C4721D7DF6}" presName="FourNodes_3" presStyleLbl="node1" presStyleIdx="2" presStyleCnt="4">
        <dgm:presLayoutVars>
          <dgm:bulletEnabled val="1"/>
        </dgm:presLayoutVars>
      </dgm:prSet>
      <dgm:spPr/>
      <dgm:t>
        <a:bodyPr/>
        <a:lstStyle/>
        <a:p>
          <a:endParaRPr lang="en-GB"/>
        </a:p>
      </dgm:t>
    </dgm:pt>
    <dgm:pt modelId="{F20A5A2E-6F71-410F-9224-B3FD23EF523C}" type="pres">
      <dgm:prSet presAssocID="{B8FFADB4-DF1F-42A0-8804-D7C4721D7DF6}" presName="FourNodes_4" presStyleLbl="node1" presStyleIdx="3" presStyleCnt="4">
        <dgm:presLayoutVars>
          <dgm:bulletEnabled val="1"/>
        </dgm:presLayoutVars>
      </dgm:prSet>
      <dgm:spPr/>
      <dgm:t>
        <a:bodyPr/>
        <a:lstStyle/>
        <a:p>
          <a:endParaRPr lang="en-GB"/>
        </a:p>
      </dgm:t>
    </dgm:pt>
    <dgm:pt modelId="{01F7A1B4-D59D-4002-A300-030488F75A42}" type="pres">
      <dgm:prSet presAssocID="{B8FFADB4-DF1F-42A0-8804-D7C4721D7DF6}" presName="FourConn_1-2" presStyleLbl="fgAccFollowNode1" presStyleIdx="0" presStyleCnt="3">
        <dgm:presLayoutVars>
          <dgm:bulletEnabled val="1"/>
        </dgm:presLayoutVars>
      </dgm:prSet>
      <dgm:spPr/>
      <dgm:t>
        <a:bodyPr/>
        <a:lstStyle/>
        <a:p>
          <a:endParaRPr lang="en-GB"/>
        </a:p>
      </dgm:t>
    </dgm:pt>
    <dgm:pt modelId="{63BC9EC0-EF58-4003-981C-18BE136BF78A}" type="pres">
      <dgm:prSet presAssocID="{B8FFADB4-DF1F-42A0-8804-D7C4721D7DF6}" presName="FourConn_2-3" presStyleLbl="fgAccFollowNode1" presStyleIdx="1" presStyleCnt="3">
        <dgm:presLayoutVars>
          <dgm:bulletEnabled val="1"/>
        </dgm:presLayoutVars>
      </dgm:prSet>
      <dgm:spPr/>
      <dgm:t>
        <a:bodyPr/>
        <a:lstStyle/>
        <a:p>
          <a:endParaRPr lang="en-GB"/>
        </a:p>
      </dgm:t>
    </dgm:pt>
    <dgm:pt modelId="{15FC1BED-BC30-4C3B-9903-3E301CA4F2C4}" type="pres">
      <dgm:prSet presAssocID="{B8FFADB4-DF1F-42A0-8804-D7C4721D7DF6}" presName="FourConn_3-4" presStyleLbl="fgAccFollowNode1" presStyleIdx="2" presStyleCnt="3">
        <dgm:presLayoutVars>
          <dgm:bulletEnabled val="1"/>
        </dgm:presLayoutVars>
      </dgm:prSet>
      <dgm:spPr/>
      <dgm:t>
        <a:bodyPr/>
        <a:lstStyle/>
        <a:p>
          <a:endParaRPr lang="en-GB"/>
        </a:p>
      </dgm:t>
    </dgm:pt>
    <dgm:pt modelId="{A9C7B699-DFA2-4BB6-94B2-9456A038E22F}" type="pres">
      <dgm:prSet presAssocID="{B8FFADB4-DF1F-42A0-8804-D7C4721D7DF6}" presName="FourNodes_1_text" presStyleLbl="node1" presStyleIdx="3" presStyleCnt="4">
        <dgm:presLayoutVars>
          <dgm:bulletEnabled val="1"/>
        </dgm:presLayoutVars>
      </dgm:prSet>
      <dgm:spPr/>
      <dgm:t>
        <a:bodyPr/>
        <a:lstStyle/>
        <a:p>
          <a:endParaRPr lang="en-GB"/>
        </a:p>
      </dgm:t>
    </dgm:pt>
    <dgm:pt modelId="{4A3F375B-910F-47B3-84F8-E4F8A83EC96C}" type="pres">
      <dgm:prSet presAssocID="{B8FFADB4-DF1F-42A0-8804-D7C4721D7DF6}" presName="FourNodes_2_text" presStyleLbl="node1" presStyleIdx="3" presStyleCnt="4">
        <dgm:presLayoutVars>
          <dgm:bulletEnabled val="1"/>
        </dgm:presLayoutVars>
      </dgm:prSet>
      <dgm:spPr/>
      <dgm:t>
        <a:bodyPr/>
        <a:lstStyle/>
        <a:p>
          <a:endParaRPr lang="en-GB"/>
        </a:p>
      </dgm:t>
    </dgm:pt>
    <dgm:pt modelId="{1A36A215-4E05-4DBC-9C9F-7C24CFDA2A7D}" type="pres">
      <dgm:prSet presAssocID="{B8FFADB4-DF1F-42A0-8804-D7C4721D7DF6}" presName="FourNodes_3_text" presStyleLbl="node1" presStyleIdx="3" presStyleCnt="4">
        <dgm:presLayoutVars>
          <dgm:bulletEnabled val="1"/>
        </dgm:presLayoutVars>
      </dgm:prSet>
      <dgm:spPr/>
      <dgm:t>
        <a:bodyPr/>
        <a:lstStyle/>
        <a:p>
          <a:endParaRPr lang="en-GB"/>
        </a:p>
      </dgm:t>
    </dgm:pt>
    <dgm:pt modelId="{B6431D13-895C-434F-9AFC-73C77A988A97}" type="pres">
      <dgm:prSet presAssocID="{B8FFADB4-DF1F-42A0-8804-D7C4721D7DF6}" presName="FourNodes_4_text" presStyleLbl="node1" presStyleIdx="3" presStyleCnt="4">
        <dgm:presLayoutVars>
          <dgm:bulletEnabled val="1"/>
        </dgm:presLayoutVars>
      </dgm:prSet>
      <dgm:spPr/>
      <dgm:t>
        <a:bodyPr/>
        <a:lstStyle/>
        <a:p>
          <a:endParaRPr lang="en-GB"/>
        </a:p>
      </dgm:t>
    </dgm:pt>
  </dgm:ptLst>
  <dgm:cxnLst>
    <dgm:cxn modelId="{BB4D8F0C-583B-47BB-8F83-7AEE41744E30}" type="presOf" srcId="{E14BAB2F-32C2-4ACB-8A31-8D0AA95C07BE}" destId="{63BC9EC0-EF58-4003-981C-18BE136BF78A}" srcOrd="0" destOrd="0" presId="urn:microsoft.com/office/officeart/2005/8/layout/vProcess5"/>
    <dgm:cxn modelId="{C9F4C0F6-1D7B-4B70-8E9C-338CC6F07DD9}" type="presOf" srcId="{8EF468DE-A1F5-40E8-896E-A3DF1AB9F56C}" destId="{15FC1BED-BC30-4C3B-9903-3E301CA4F2C4}" srcOrd="0" destOrd="0" presId="urn:microsoft.com/office/officeart/2005/8/layout/vProcess5"/>
    <dgm:cxn modelId="{47DCEE7D-EC23-493E-9FA0-F701C6CEA251}" type="presOf" srcId="{6F88ED0A-4E11-4993-982C-533C5A8DA026}" destId="{4A3F375B-910F-47B3-84F8-E4F8A83EC96C}" srcOrd="1" destOrd="0" presId="urn:microsoft.com/office/officeart/2005/8/layout/vProcess5"/>
    <dgm:cxn modelId="{734F29AF-2570-451C-8F19-EDE942EA229E}" type="presOf" srcId="{906795AD-3D42-4846-8372-7813B7C42A73}" destId="{01F7A1B4-D59D-4002-A300-030488F75A42}" srcOrd="0" destOrd="0" presId="urn:microsoft.com/office/officeart/2005/8/layout/vProcess5"/>
    <dgm:cxn modelId="{F33DFCBD-003A-4314-A6B6-8602B2D8032A}" srcId="{B8FFADB4-DF1F-42A0-8804-D7C4721D7DF6}" destId="{59B33808-188B-4D6A-B02D-E36321772E9A}" srcOrd="2" destOrd="0" parTransId="{F07046D8-05F7-4992-8E9B-2DB85F700178}" sibTransId="{8EF468DE-A1F5-40E8-896E-A3DF1AB9F56C}"/>
    <dgm:cxn modelId="{6A56FEA0-39A0-49D0-B20F-2E2DA1ECAC45}" srcId="{B8FFADB4-DF1F-42A0-8804-D7C4721D7DF6}" destId="{07DB194D-1D33-4124-9635-833A970F25DF}" srcOrd="0" destOrd="0" parTransId="{6B1BA92A-3CEC-47E4-B387-876576F60409}" sibTransId="{906795AD-3D42-4846-8372-7813B7C42A73}"/>
    <dgm:cxn modelId="{AE8573C4-3162-4D1D-9E55-4366325D7049}" srcId="{B8FFADB4-DF1F-42A0-8804-D7C4721D7DF6}" destId="{EE8A8527-5A43-42B2-8F5B-801F1C395F93}" srcOrd="3" destOrd="0" parTransId="{13538D5C-1DEA-4B6F-81BB-F1B23B8B450F}" sibTransId="{C9565A6A-F142-4B06-8AF2-57DFCF156E2F}"/>
    <dgm:cxn modelId="{F2C1069E-F0BE-4319-B033-1A6CF1B299A7}" type="presOf" srcId="{B8FFADB4-DF1F-42A0-8804-D7C4721D7DF6}" destId="{34C74DC9-2B99-42A2-BDC3-4D2E839D4F0D}" srcOrd="0" destOrd="0" presId="urn:microsoft.com/office/officeart/2005/8/layout/vProcess5"/>
    <dgm:cxn modelId="{D2DB3EAD-F292-4A6E-8C20-41E0C07AFE4E}" srcId="{B8FFADB4-DF1F-42A0-8804-D7C4721D7DF6}" destId="{6F88ED0A-4E11-4993-982C-533C5A8DA026}" srcOrd="1" destOrd="0" parTransId="{D9337A07-16A4-4ACB-89AE-B9F8DF34C15D}" sibTransId="{E14BAB2F-32C2-4ACB-8A31-8D0AA95C07BE}"/>
    <dgm:cxn modelId="{819FCDB7-8A65-48D3-B9B8-D0439D9A1A59}" type="presOf" srcId="{EE8A8527-5A43-42B2-8F5B-801F1C395F93}" destId="{B6431D13-895C-434F-9AFC-73C77A988A97}" srcOrd="1" destOrd="0" presId="urn:microsoft.com/office/officeart/2005/8/layout/vProcess5"/>
    <dgm:cxn modelId="{4D9D7722-E237-4078-B758-9E7D96AB9888}" type="presOf" srcId="{6F88ED0A-4E11-4993-982C-533C5A8DA026}" destId="{86231AD1-66D6-4373-A666-D3DC68E474C0}" srcOrd="0" destOrd="0" presId="urn:microsoft.com/office/officeart/2005/8/layout/vProcess5"/>
    <dgm:cxn modelId="{EB6DAA35-D22A-4F6F-B5FE-A2B5B9D7D2F1}" type="presOf" srcId="{07DB194D-1D33-4124-9635-833A970F25DF}" destId="{4C0246D3-B8C0-421E-A221-5B702B1535E5}" srcOrd="0" destOrd="0" presId="urn:microsoft.com/office/officeart/2005/8/layout/vProcess5"/>
    <dgm:cxn modelId="{376222ED-3A0F-4DD3-A402-D87FB694546A}" type="presOf" srcId="{59B33808-188B-4D6A-B02D-E36321772E9A}" destId="{060CD2C9-540B-471D-B6D8-5A30BC126EE2}" srcOrd="0" destOrd="0" presId="urn:microsoft.com/office/officeart/2005/8/layout/vProcess5"/>
    <dgm:cxn modelId="{31F43D06-F556-42F6-B9CC-98D31CB9091E}" type="presOf" srcId="{07DB194D-1D33-4124-9635-833A970F25DF}" destId="{A9C7B699-DFA2-4BB6-94B2-9456A038E22F}" srcOrd="1" destOrd="0" presId="urn:microsoft.com/office/officeart/2005/8/layout/vProcess5"/>
    <dgm:cxn modelId="{CB0C273C-CF98-44FC-BC48-32AD254EFF46}" type="presOf" srcId="{EE8A8527-5A43-42B2-8F5B-801F1C395F93}" destId="{F20A5A2E-6F71-410F-9224-B3FD23EF523C}" srcOrd="0" destOrd="0" presId="urn:microsoft.com/office/officeart/2005/8/layout/vProcess5"/>
    <dgm:cxn modelId="{00AC1CB7-2CF1-4820-B97A-4B5791E8CC53}" type="presOf" srcId="{59B33808-188B-4D6A-B02D-E36321772E9A}" destId="{1A36A215-4E05-4DBC-9C9F-7C24CFDA2A7D}" srcOrd="1" destOrd="0" presId="urn:microsoft.com/office/officeart/2005/8/layout/vProcess5"/>
    <dgm:cxn modelId="{4E6A65DE-ED94-459F-97A2-0E8FEDF90747}" type="presParOf" srcId="{34C74DC9-2B99-42A2-BDC3-4D2E839D4F0D}" destId="{9F81DF69-932B-4B63-884B-9BD6D843E92B}" srcOrd="0" destOrd="0" presId="urn:microsoft.com/office/officeart/2005/8/layout/vProcess5"/>
    <dgm:cxn modelId="{0E5BE9F8-AD15-4BE0-8063-D08AFBC6E934}" type="presParOf" srcId="{34C74DC9-2B99-42A2-BDC3-4D2E839D4F0D}" destId="{4C0246D3-B8C0-421E-A221-5B702B1535E5}" srcOrd="1" destOrd="0" presId="urn:microsoft.com/office/officeart/2005/8/layout/vProcess5"/>
    <dgm:cxn modelId="{7957C0D4-9098-4497-9FE8-0A95C7E95CE7}" type="presParOf" srcId="{34C74DC9-2B99-42A2-BDC3-4D2E839D4F0D}" destId="{86231AD1-66D6-4373-A666-D3DC68E474C0}" srcOrd="2" destOrd="0" presId="urn:microsoft.com/office/officeart/2005/8/layout/vProcess5"/>
    <dgm:cxn modelId="{75D7CEA5-A0EE-4881-A383-B34C95AA9F0A}" type="presParOf" srcId="{34C74DC9-2B99-42A2-BDC3-4D2E839D4F0D}" destId="{060CD2C9-540B-471D-B6D8-5A30BC126EE2}" srcOrd="3" destOrd="0" presId="urn:microsoft.com/office/officeart/2005/8/layout/vProcess5"/>
    <dgm:cxn modelId="{B2DC5340-B8D1-41E0-B62C-1E63DEEBA2AB}" type="presParOf" srcId="{34C74DC9-2B99-42A2-BDC3-4D2E839D4F0D}" destId="{F20A5A2E-6F71-410F-9224-B3FD23EF523C}" srcOrd="4" destOrd="0" presId="urn:microsoft.com/office/officeart/2005/8/layout/vProcess5"/>
    <dgm:cxn modelId="{37352602-F4A4-46AD-9534-AD5C08125242}" type="presParOf" srcId="{34C74DC9-2B99-42A2-BDC3-4D2E839D4F0D}" destId="{01F7A1B4-D59D-4002-A300-030488F75A42}" srcOrd="5" destOrd="0" presId="urn:microsoft.com/office/officeart/2005/8/layout/vProcess5"/>
    <dgm:cxn modelId="{6CC7F185-8580-4C8E-89A5-04FEBD4EDEAA}" type="presParOf" srcId="{34C74DC9-2B99-42A2-BDC3-4D2E839D4F0D}" destId="{63BC9EC0-EF58-4003-981C-18BE136BF78A}" srcOrd="6" destOrd="0" presId="urn:microsoft.com/office/officeart/2005/8/layout/vProcess5"/>
    <dgm:cxn modelId="{96E85298-2C49-4CE5-9D55-5B37DD03D64C}" type="presParOf" srcId="{34C74DC9-2B99-42A2-BDC3-4D2E839D4F0D}" destId="{15FC1BED-BC30-4C3B-9903-3E301CA4F2C4}" srcOrd="7" destOrd="0" presId="urn:microsoft.com/office/officeart/2005/8/layout/vProcess5"/>
    <dgm:cxn modelId="{722017F1-C156-4679-9170-B7BE14969482}" type="presParOf" srcId="{34C74DC9-2B99-42A2-BDC3-4D2E839D4F0D}" destId="{A9C7B699-DFA2-4BB6-94B2-9456A038E22F}" srcOrd="8" destOrd="0" presId="urn:microsoft.com/office/officeart/2005/8/layout/vProcess5"/>
    <dgm:cxn modelId="{A97A8B61-C230-48C8-9582-303DCDA9BFDD}" type="presParOf" srcId="{34C74DC9-2B99-42A2-BDC3-4D2E839D4F0D}" destId="{4A3F375B-910F-47B3-84F8-E4F8A83EC96C}" srcOrd="9" destOrd="0" presId="urn:microsoft.com/office/officeart/2005/8/layout/vProcess5"/>
    <dgm:cxn modelId="{FB356609-942B-4BE4-A85D-6926B635853D}" type="presParOf" srcId="{34C74DC9-2B99-42A2-BDC3-4D2E839D4F0D}" destId="{1A36A215-4E05-4DBC-9C9F-7C24CFDA2A7D}" srcOrd="10" destOrd="0" presId="urn:microsoft.com/office/officeart/2005/8/layout/vProcess5"/>
    <dgm:cxn modelId="{2ECFE429-BFAE-427B-B302-E81D7851094D}" type="presParOf" srcId="{34C74DC9-2B99-42A2-BDC3-4D2E839D4F0D}" destId="{B6431D13-895C-434F-9AFC-73C77A988A97}" srcOrd="11"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7257A5-F7E1-4A4A-A145-E7CAB745D832}">
      <dsp:nvSpPr>
        <dsp:cNvPr id="0" name=""/>
        <dsp:cNvSpPr/>
      </dsp:nvSpPr>
      <dsp:spPr>
        <a:xfrm>
          <a:off x="0" y="0"/>
          <a:ext cx="4306426" cy="777154"/>
        </a:xfrm>
        <a:prstGeom prst="roundRect">
          <a:avLst>
            <a:gd name="adj" fmla="val 10000"/>
          </a:avLst>
        </a:prstGeom>
        <a:gradFill rotWithShape="0">
          <a:gsLst>
            <a:gs pos="0">
              <a:schemeClr val="accent1">
                <a:shade val="80000"/>
                <a:hueOff val="0"/>
                <a:satOff val="0"/>
                <a:lumOff val="0"/>
                <a:alphaOff val="0"/>
                <a:shade val="51000"/>
                <a:satMod val="130000"/>
              </a:schemeClr>
            </a:gs>
            <a:gs pos="80000">
              <a:schemeClr val="accent1">
                <a:shade val="80000"/>
                <a:hueOff val="0"/>
                <a:satOff val="0"/>
                <a:lumOff val="0"/>
                <a:alphaOff val="0"/>
                <a:shade val="93000"/>
                <a:satMod val="130000"/>
              </a:schemeClr>
            </a:gs>
            <a:gs pos="100000">
              <a:schemeClr val="accent1">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kern="1200" dirty="0" smtClean="0"/>
            <a:t>Develop Framework Guidelines</a:t>
          </a:r>
          <a:endParaRPr lang="en-GB" sz="2000" kern="1200" dirty="0"/>
        </a:p>
      </dsp:txBody>
      <dsp:txXfrm>
        <a:off x="22762" y="22762"/>
        <a:ext cx="3376889" cy="731630"/>
      </dsp:txXfrm>
    </dsp:sp>
    <dsp:sp modelId="{7828284B-9B37-40B5-9809-E60BB666C592}">
      <dsp:nvSpPr>
        <dsp:cNvPr id="0" name=""/>
        <dsp:cNvSpPr/>
      </dsp:nvSpPr>
      <dsp:spPr>
        <a:xfrm>
          <a:off x="321583" y="885092"/>
          <a:ext cx="4306426" cy="777154"/>
        </a:xfrm>
        <a:prstGeom prst="roundRect">
          <a:avLst>
            <a:gd name="adj" fmla="val 10000"/>
          </a:avLst>
        </a:prstGeom>
        <a:gradFill rotWithShape="0">
          <a:gsLst>
            <a:gs pos="0">
              <a:schemeClr val="accent1">
                <a:shade val="80000"/>
                <a:hueOff val="76561"/>
                <a:satOff val="-1098"/>
                <a:lumOff val="6404"/>
                <a:alphaOff val="0"/>
                <a:shade val="51000"/>
                <a:satMod val="130000"/>
              </a:schemeClr>
            </a:gs>
            <a:gs pos="80000">
              <a:schemeClr val="accent1">
                <a:shade val="80000"/>
                <a:hueOff val="76561"/>
                <a:satOff val="-1098"/>
                <a:lumOff val="6404"/>
                <a:alphaOff val="0"/>
                <a:shade val="93000"/>
                <a:satMod val="130000"/>
              </a:schemeClr>
            </a:gs>
            <a:gs pos="100000">
              <a:schemeClr val="accent1">
                <a:shade val="80000"/>
                <a:hueOff val="76561"/>
                <a:satOff val="-1098"/>
                <a:lumOff val="640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kern="1200" dirty="0" smtClean="0"/>
            <a:t>Development of the INT NC</a:t>
          </a:r>
          <a:endParaRPr lang="en-GB" sz="2000" kern="1200" dirty="0"/>
        </a:p>
      </dsp:txBody>
      <dsp:txXfrm>
        <a:off x="344345" y="907854"/>
        <a:ext cx="3434168" cy="731630"/>
      </dsp:txXfrm>
    </dsp:sp>
    <dsp:sp modelId="{40184014-7F6B-4C11-A864-A0B9C9B9F985}">
      <dsp:nvSpPr>
        <dsp:cNvPr id="0" name=""/>
        <dsp:cNvSpPr/>
      </dsp:nvSpPr>
      <dsp:spPr>
        <a:xfrm>
          <a:off x="643167" y="1770185"/>
          <a:ext cx="4306426" cy="777154"/>
        </a:xfrm>
        <a:prstGeom prst="roundRect">
          <a:avLst>
            <a:gd name="adj" fmla="val 10000"/>
          </a:avLst>
        </a:prstGeom>
        <a:gradFill rotWithShape="0">
          <a:gsLst>
            <a:gs pos="0">
              <a:schemeClr val="accent1">
                <a:shade val="80000"/>
                <a:hueOff val="153123"/>
                <a:satOff val="-2196"/>
                <a:lumOff val="12807"/>
                <a:alphaOff val="0"/>
                <a:shade val="51000"/>
                <a:satMod val="130000"/>
              </a:schemeClr>
            </a:gs>
            <a:gs pos="80000">
              <a:schemeClr val="accent1">
                <a:shade val="80000"/>
                <a:hueOff val="153123"/>
                <a:satOff val="-2196"/>
                <a:lumOff val="12807"/>
                <a:alphaOff val="0"/>
                <a:shade val="93000"/>
                <a:satMod val="130000"/>
              </a:schemeClr>
            </a:gs>
            <a:gs pos="100000">
              <a:schemeClr val="accent1">
                <a:shade val="80000"/>
                <a:hueOff val="153123"/>
                <a:satOff val="-2196"/>
                <a:lumOff val="1280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kern="1200" dirty="0" smtClean="0"/>
            <a:t>ACER’s Reasoned Opinion</a:t>
          </a:r>
          <a:endParaRPr lang="en-GB" sz="2000" kern="1200" dirty="0"/>
        </a:p>
      </dsp:txBody>
      <dsp:txXfrm>
        <a:off x="665929" y="1792947"/>
        <a:ext cx="3434168" cy="731630"/>
      </dsp:txXfrm>
    </dsp:sp>
    <dsp:sp modelId="{37862A09-7FF6-4375-A27F-5DE4566DDE6C}">
      <dsp:nvSpPr>
        <dsp:cNvPr id="0" name=""/>
        <dsp:cNvSpPr/>
      </dsp:nvSpPr>
      <dsp:spPr>
        <a:xfrm>
          <a:off x="964751" y="2655277"/>
          <a:ext cx="4306426" cy="777154"/>
        </a:xfrm>
        <a:prstGeom prst="roundRect">
          <a:avLst>
            <a:gd name="adj" fmla="val 10000"/>
          </a:avLst>
        </a:prstGeom>
        <a:gradFill rotWithShape="0">
          <a:gsLst>
            <a:gs pos="0">
              <a:schemeClr val="accent1">
                <a:shade val="80000"/>
                <a:hueOff val="229684"/>
                <a:satOff val="-3294"/>
                <a:lumOff val="19211"/>
                <a:alphaOff val="0"/>
                <a:shade val="51000"/>
                <a:satMod val="130000"/>
              </a:schemeClr>
            </a:gs>
            <a:gs pos="80000">
              <a:schemeClr val="accent1">
                <a:shade val="80000"/>
                <a:hueOff val="229684"/>
                <a:satOff val="-3294"/>
                <a:lumOff val="19211"/>
                <a:alphaOff val="0"/>
                <a:shade val="93000"/>
                <a:satMod val="130000"/>
              </a:schemeClr>
            </a:gs>
            <a:gs pos="100000">
              <a:schemeClr val="accent1">
                <a:shade val="80000"/>
                <a:hueOff val="229684"/>
                <a:satOff val="-3294"/>
                <a:lumOff val="1921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kern="1200" dirty="0" smtClean="0"/>
            <a:t>Comitology</a:t>
          </a:r>
          <a:endParaRPr lang="en-GB" sz="2000" kern="1200" dirty="0"/>
        </a:p>
      </dsp:txBody>
      <dsp:txXfrm>
        <a:off x="987513" y="2678039"/>
        <a:ext cx="3434168" cy="731630"/>
      </dsp:txXfrm>
    </dsp:sp>
    <dsp:sp modelId="{00DB942F-7695-4843-B293-6DD2A0F4E55D}">
      <dsp:nvSpPr>
        <dsp:cNvPr id="0" name=""/>
        <dsp:cNvSpPr/>
      </dsp:nvSpPr>
      <dsp:spPr>
        <a:xfrm>
          <a:off x="1286335" y="3540370"/>
          <a:ext cx="4306426" cy="777154"/>
        </a:xfrm>
        <a:prstGeom prst="roundRect">
          <a:avLst>
            <a:gd name="adj" fmla="val 10000"/>
          </a:avLst>
        </a:prstGeom>
        <a:gradFill rotWithShape="0">
          <a:gsLst>
            <a:gs pos="0">
              <a:schemeClr val="accent1">
                <a:shade val="80000"/>
                <a:hueOff val="306246"/>
                <a:satOff val="-4392"/>
                <a:lumOff val="25615"/>
                <a:alphaOff val="0"/>
                <a:shade val="51000"/>
                <a:satMod val="130000"/>
              </a:schemeClr>
            </a:gs>
            <a:gs pos="80000">
              <a:schemeClr val="accent1">
                <a:shade val="80000"/>
                <a:hueOff val="306246"/>
                <a:satOff val="-4392"/>
                <a:lumOff val="25615"/>
                <a:alphaOff val="0"/>
                <a:shade val="93000"/>
                <a:satMod val="130000"/>
              </a:schemeClr>
            </a:gs>
            <a:gs pos="100000">
              <a:schemeClr val="accent1">
                <a:shade val="80000"/>
                <a:hueOff val="306246"/>
                <a:satOff val="-4392"/>
                <a:lumOff val="256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GB" sz="2400" kern="1200" dirty="0" smtClean="0">
              <a:solidFill>
                <a:srgbClr val="FF0000"/>
              </a:solidFill>
            </a:rPr>
            <a:t>Implementation</a:t>
          </a:r>
          <a:endParaRPr lang="en-GB" sz="3200" kern="1200" dirty="0">
            <a:solidFill>
              <a:srgbClr val="FF0000"/>
            </a:solidFill>
          </a:endParaRPr>
        </a:p>
      </dsp:txBody>
      <dsp:txXfrm>
        <a:off x="1309097" y="3563132"/>
        <a:ext cx="3434168" cy="731630"/>
      </dsp:txXfrm>
    </dsp:sp>
    <dsp:sp modelId="{0E24064A-CDD3-4450-9709-31CCB345C381}">
      <dsp:nvSpPr>
        <dsp:cNvPr id="0" name=""/>
        <dsp:cNvSpPr/>
      </dsp:nvSpPr>
      <dsp:spPr>
        <a:xfrm>
          <a:off x="3801276" y="567754"/>
          <a:ext cx="505150" cy="505150"/>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en-GB" sz="2300" kern="1200" dirty="0"/>
        </a:p>
      </dsp:txBody>
      <dsp:txXfrm>
        <a:off x="3914935" y="567754"/>
        <a:ext cx="277832" cy="380125"/>
      </dsp:txXfrm>
    </dsp:sp>
    <dsp:sp modelId="{4AC85FF7-DCCF-4A12-A388-78AFAEA410E5}">
      <dsp:nvSpPr>
        <dsp:cNvPr id="0" name=""/>
        <dsp:cNvSpPr/>
      </dsp:nvSpPr>
      <dsp:spPr>
        <a:xfrm>
          <a:off x="4122860" y="1452847"/>
          <a:ext cx="505150" cy="505150"/>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en-GB" sz="2300" kern="1200" dirty="0"/>
        </a:p>
      </dsp:txBody>
      <dsp:txXfrm>
        <a:off x="4236519" y="1452847"/>
        <a:ext cx="277832" cy="380125"/>
      </dsp:txXfrm>
    </dsp:sp>
    <dsp:sp modelId="{1391866F-58C2-44CC-960E-7A4C4A2BD414}">
      <dsp:nvSpPr>
        <dsp:cNvPr id="0" name=""/>
        <dsp:cNvSpPr/>
      </dsp:nvSpPr>
      <dsp:spPr>
        <a:xfrm>
          <a:off x="4444443" y="2324987"/>
          <a:ext cx="505150" cy="505150"/>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en-GB" sz="2300" kern="1200" dirty="0"/>
        </a:p>
      </dsp:txBody>
      <dsp:txXfrm>
        <a:off x="4558102" y="2324987"/>
        <a:ext cx="277832" cy="380125"/>
      </dsp:txXfrm>
    </dsp:sp>
    <dsp:sp modelId="{5E5D55AE-6752-443B-A4C2-CEEBC63E561B}">
      <dsp:nvSpPr>
        <dsp:cNvPr id="0" name=""/>
        <dsp:cNvSpPr/>
      </dsp:nvSpPr>
      <dsp:spPr>
        <a:xfrm>
          <a:off x="4766027" y="3218714"/>
          <a:ext cx="505150" cy="505150"/>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9210" tIns="29210" rIns="29210" bIns="29210" numCol="1" spcCol="1270" anchor="ctr" anchorCtr="0">
          <a:noAutofit/>
        </a:bodyPr>
        <a:lstStyle/>
        <a:p>
          <a:pPr lvl="0" algn="ctr" defTabSz="1022350">
            <a:lnSpc>
              <a:spcPct val="90000"/>
            </a:lnSpc>
            <a:spcBef>
              <a:spcPct val="0"/>
            </a:spcBef>
            <a:spcAft>
              <a:spcPct val="35000"/>
            </a:spcAft>
          </a:pPr>
          <a:endParaRPr lang="en-GB" sz="2300" kern="1200" dirty="0"/>
        </a:p>
      </dsp:txBody>
      <dsp:txXfrm>
        <a:off x="4879686" y="3218714"/>
        <a:ext cx="277832" cy="3801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0246D3-B8C0-421E-A221-5B702B1535E5}">
      <dsp:nvSpPr>
        <dsp:cNvPr id="0" name=""/>
        <dsp:cNvSpPr/>
      </dsp:nvSpPr>
      <dsp:spPr>
        <a:xfrm>
          <a:off x="0" y="0"/>
          <a:ext cx="4474209" cy="949855"/>
        </a:xfrm>
        <a:prstGeom prst="roundRect">
          <a:avLst>
            <a:gd name="adj" fmla="val 10000"/>
          </a:avLst>
        </a:prstGeom>
        <a:gradFill rotWithShape="0">
          <a:gsLst>
            <a:gs pos="0">
              <a:schemeClr val="accent1">
                <a:shade val="80000"/>
                <a:hueOff val="0"/>
                <a:satOff val="0"/>
                <a:lumOff val="0"/>
                <a:alphaOff val="0"/>
                <a:shade val="51000"/>
                <a:satMod val="130000"/>
              </a:schemeClr>
            </a:gs>
            <a:gs pos="80000">
              <a:schemeClr val="accent1">
                <a:shade val="80000"/>
                <a:hueOff val="0"/>
                <a:satOff val="0"/>
                <a:lumOff val="0"/>
                <a:alphaOff val="0"/>
                <a:shade val="93000"/>
                <a:satMod val="130000"/>
              </a:schemeClr>
            </a:gs>
            <a:gs pos="100000">
              <a:schemeClr val="accent1">
                <a:shade val="8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hu-HU" sz="1200" b="1" kern="1200" dirty="0" smtClean="0">
              <a:solidFill>
                <a:schemeClr val="bg1"/>
              </a:solidFill>
              <a:latin typeface="Arial" charset="0"/>
              <a:cs typeface="Arial" charset="0"/>
            </a:rPr>
            <a:t>ENTSOG </a:t>
          </a:r>
          <a:r>
            <a:rPr lang="en-US" sz="1200" b="1" kern="1200" dirty="0" smtClean="0">
              <a:solidFill>
                <a:schemeClr val="bg1"/>
              </a:solidFill>
              <a:latin typeface="Arial" charset="0"/>
              <a:cs typeface="Arial" charset="0"/>
            </a:rPr>
            <a:t>shall develop and publish a draft</a:t>
          </a:r>
          <a:r>
            <a:rPr lang="hu-HU" sz="1200" b="1" kern="1200" dirty="0" smtClean="0">
              <a:solidFill>
                <a:schemeClr val="bg1"/>
              </a:solidFill>
              <a:latin typeface="Arial" charset="0"/>
              <a:cs typeface="Arial" charset="0"/>
            </a:rPr>
            <a:t> </a:t>
          </a:r>
          <a:r>
            <a:rPr lang="en-US" sz="1200" b="1" kern="1200" dirty="0" smtClean="0">
              <a:solidFill>
                <a:schemeClr val="bg1"/>
              </a:solidFill>
              <a:latin typeface="Arial" charset="0"/>
              <a:cs typeface="Arial" charset="0"/>
            </a:rPr>
            <a:t>interconnection agreement template covering the default terms and conditions </a:t>
          </a:r>
          <a:endParaRPr lang="en-GB" sz="1200" b="1" kern="1200" dirty="0">
            <a:solidFill>
              <a:schemeClr val="bg1"/>
            </a:solidFill>
          </a:endParaRPr>
        </a:p>
      </dsp:txBody>
      <dsp:txXfrm>
        <a:off x="27820" y="27820"/>
        <a:ext cx="3368979" cy="894215"/>
      </dsp:txXfrm>
    </dsp:sp>
    <dsp:sp modelId="{86231AD1-66D6-4373-A666-D3DC68E474C0}">
      <dsp:nvSpPr>
        <dsp:cNvPr id="0" name=""/>
        <dsp:cNvSpPr/>
      </dsp:nvSpPr>
      <dsp:spPr>
        <a:xfrm>
          <a:off x="374715" y="1122556"/>
          <a:ext cx="4474209" cy="949855"/>
        </a:xfrm>
        <a:prstGeom prst="roundRect">
          <a:avLst>
            <a:gd name="adj" fmla="val 10000"/>
          </a:avLst>
        </a:prstGeom>
        <a:gradFill rotWithShape="0">
          <a:gsLst>
            <a:gs pos="0">
              <a:schemeClr val="accent1">
                <a:shade val="80000"/>
                <a:hueOff val="102082"/>
                <a:satOff val="-1464"/>
                <a:lumOff val="8538"/>
                <a:alphaOff val="0"/>
                <a:shade val="51000"/>
                <a:satMod val="130000"/>
              </a:schemeClr>
            </a:gs>
            <a:gs pos="80000">
              <a:schemeClr val="accent1">
                <a:shade val="80000"/>
                <a:hueOff val="102082"/>
                <a:satOff val="-1464"/>
                <a:lumOff val="8538"/>
                <a:alphaOff val="0"/>
                <a:shade val="93000"/>
                <a:satMod val="130000"/>
              </a:schemeClr>
            </a:gs>
            <a:gs pos="100000">
              <a:schemeClr val="accent1">
                <a:shade val="80000"/>
                <a:hueOff val="102082"/>
                <a:satOff val="-1464"/>
                <a:lumOff val="853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US" sz="1200" b="1" kern="1200" dirty="0" smtClean="0">
              <a:latin typeface="Arial" panose="020B0604020202020204" pitchFamily="34" charset="0"/>
              <a:cs typeface="Arial" panose="020B0604020202020204" pitchFamily="34" charset="0"/>
            </a:rPr>
            <a:t>Any national regulatory authority may provide an opinion on the compliance of the template with national law to the Agency</a:t>
          </a:r>
          <a:endParaRPr lang="en-GB" sz="1200" b="1" kern="1200" dirty="0">
            <a:latin typeface="Arial" panose="020B0604020202020204" pitchFamily="34" charset="0"/>
            <a:cs typeface="Arial" panose="020B0604020202020204" pitchFamily="34" charset="0"/>
          </a:endParaRPr>
        </a:p>
      </dsp:txBody>
      <dsp:txXfrm>
        <a:off x="402535" y="1150376"/>
        <a:ext cx="3426448" cy="894215"/>
      </dsp:txXfrm>
    </dsp:sp>
    <dsp:sp modelId="{060CD2C9-540B-471D-B6D8-5A30BC126EE2}">
      <dsp:nvSpPr>
        <dsp:cNvPr id="0" name=""/>
        <dsp:cNvSpPr/>
      </dsp:nvSpPr>
      <dsp:spPr>
        <a:xfrm>
          <a:off x="743837" y="2245113"/>
          <a:ext cx="4474209" cy="949855"/>
        </a:xfrm>
        <a:prstGeom prst="roundRect">
          <a:avLst>
            <a:gd name="adj" fmla="val 10000"/>
          </a:avLst>
        </a:prstGeom>
        <a:gradFill rotWithShape="0">
          <a:gsLst>
            <a:gs pos="0">
              <a:schemeClr val="accent1">
                <a:shade val="80000"/>
                <a:hueOff val="204164"/>
                <a:satOff val="-2928"/>
                <a:lumOff val="17077"/>
                <a:alphaOff val="0"/>
                <a:shade val="51000"/>
                <a:satMod val="130000"/>
              </a:schemeClr>
            </a:gs>
            <a:gs pos="80000">
              <a:schemeClr val="accent1">
                <a:shade val="80000"/>
                <a:hueOff val="204164"/>
                <a:satOff val="-2928"/>
                <a:lumOff val="17077"/>
                <a:alphaOff val="0"/>
                <a:shade val="93000"/>
                <a:satMod val="130000"/>
              </a:schemeClr>
            </a:gs>
            <a:gs pos="100000">
              <a:schemeClr val="accent1">
                <a:shade val="80000"/>
                <a:hueOff val="204164"/>
                <a:satOff val="-2928"/>
                <a:lumOff val="1707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US" sz="1200" b="1" kern="1200" dirty="0" smtClean="0">
              <a:solidFill>
                <a:schemeClr val="bg1"/>
              </a:solidFill>
              <a:latin typeface="Arial" charset="0"/>
              <a:cs typeface="Arial" charset="0"/>
            </a:rPr>
            <a:t>The Agency having due regard to the opinions of the national regulatory authorities shall then provide its opinion on the </a:t>
          </a:r>
          <a:r>
            <a:rPr lang="hu-HU" sz="1200" b="1" kern="1200" dirty="0" smtClean="0">
              <a:solidFill>
                <a:schemeClr val="bg1"/>
              </a:solidFill>
              <a:latin typeface="Arial" charset="0"/>
              <a:cs typeface="Arial" charset="0"/>
            </a:rPr>
            <a:t>ENTSOG </a:t>
          </a:r>
          <a:r>
            <a:rPr lang="en-US" sz="1200" b="1" kern="1200" dirty="0" smtClean="0">
              <a:solidFill>
                <a:schemeClr val="bg1"/>
              </a:solidFill>
              <a:latin typeface="Arial" charset="0"/>
              <a:cs typeface="Arial" charset="0"/>
            </a:rPr>
            <a:t>template </a:t>
          </a:r>
          <a:endParaRPr lang="en-GB" sz="1200" b="1" kern="1200" dirty="0">
            <a:solidFill>
              <a:schemeClr val="bg1"/>
            </a:solidFill>
          </a:endParaRPr>
        </a:p>
      </dsp:txBody>
      <dsp:txXfrm>
        <a:off x="771657" y="2272933"/>
        <a:ext cx="3432041" cy="894215"/>
      </dsp:txXfrm>
    </dsp:sp>
    <dsp:sp modelId="{F20A5A2E-6F71-410F-9224-B3FD23EF523C}">
      <dsp:nvSpPr>
        <dsp:cNvPr id="0" name=""/>
        <dsp:cNvSpPr/>
      </dsp:nvSpPr>
      <dsp:spPr>
        <a:xfrm>
          <a:off x="1118552" y="3367669"/>
          <a:ext cx="4474209" cy="949855"/>
        </a:xfrm>
        <a:prstGeom prst="roundRect">
          <a:avLst>
            <a:gd name="adj" fmla="val 10000"/>
          </a:avLst>
        </a:prstGeom>
        <a:gradFill rotWithShape="0">
          <a:gsLst>
            <a:gs pos="0">
              <a:schemeClr val="accent1">
                <a:shade val="80000"/>
                <a:hueOff val="306246"/>
                <a:satOff val="-4392"/>
                <a:lumOff val="25615"/>
                <a:alphaOff val="0"/>
                <a:shade val="51000"/>
                <a:satMod val="130000"/>
              </a:schemeClr>
            </a:gs>
            <a:gs pos="80000">
              <a:schemeClr val="accent1">
                <a:shade val="80000"/>
                <a:hueOff val="306246"/>
                <a:satOff val="-4392"/>
                <a:lumOff val="25615"/>
                <a:alphaOff val="0"/>
                <a:shade val="93000"/>
                <a:satMod val="130000"/>
              </a:schemeClr>
            </a:gs>
            <a:gs pos="100000">
              <a:schemeClr val="accent1">
                <a:shade val="80000"/>
                <a:hueOff val="306246"/>
                <a:satOff val="-4392"/>
                <a:lumOff val="2561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l" defTabSz="533400">
            <a:lnSpc>
              <a:spcPct val="90000"/>
            </a:lnSpc>
            <a:spcBef>
              <a:spcPct val="0"/>
            </a:spcBef>
            <a:spcAft>
              <a:spcPct val="35000"/>
            </a:spcAft>
          </a:pPr>
          <a:r>
            <a:rPr lang="en-US" sz="1200" b="1" kern="1200" dirty="0" smtClean="0">
              <a:solidFill>
                <a:schemeClr val="bg1"/>
              </a:solidFill>
              <a:latin typeface="Arial" charset="0"/>
              <a:cs typeface="Arial" charset="0"/>
            </a:rPr>
            <a:t>After taking into account the opinion provided by the Agency, </a:t>
          </a:r>
          <a:r>
            <a:rPr lang="hu-HU" sz="1200" b="1" kern="1200" dirty="0" smtClean="0">
              <a:solidFill>
                <a:schemeClr val="bg1"/>
              </a:solidFill>
              <a:latin typeface="Arial" charset="0"/>
              <a:cs typeface="Arial" charset="0"/>
            </a:rPr>
            <a:t>ENTSOG </a:t>
          </a:r>
          <a:r>
            <a:rPr lang="en-US" sz="1200" b="1" kern="1200" dirty="0" smtClean="0">
              <a:solidFill>
                <a:schemeClr val="bg1"/>
              </a:solidFill>
              <a:latin typeface="Arial" charset="0"/>
              <a:cs typeface="Arial" charset="0"/>
            </a:rPr>
            <a:t>shall publish on its website the final template </a:t>
          </a:r>
          <a:endParaRPr lang="en-GB" sz="1200" b="1" kern="1200" dirty="0">
            <a:solidFill>
              <a:schemeClr val="bg1"/>
            </a:solidFill>
          </a:endParaRPr>
        </a:p>
      </dsp:txBody>
      <dsp:txXfrm>
        <a:off x="1146372" y="3395489"/>
        <a:ext cx="3426448" cy="894215"/>
      </dsp:txXfrm>
    </dsp:sp>
    <dsp:sp modelId="{01F7A1B4-D59D-4002-A300-030488F75A42}">
      <dsp:nvSpPr>
        <dsp:cNvPr id="0" name=""/>
        <dsp:cNvSpPr/>
      </dsp:nvSpPr>
      <dsp:spPr>
        <a:xfrm>
          <a:off x="3856803" y="727502"/>
          <a:ext cx="617406" cy="617406"/>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n-GB" sz="2800" kern="1200" dirty="0"/>
        </a:p>
      </dsp:txBody>
      <dsp:txXfrm>
        <a:off x="3995719" y="727502"/>
        <a:ext cx="339574" cy="464598"/>
      </dsp:txXfrm>
    </dsp:sp>
    <dsp:sp modelId="{63BC9EC0-EF58-4003-981C-18BE136BF78A}">
      <dsp:nvSpPr>
        <dsp:cNvPr id="0" name=""/>
        <dsp:cNvSpPr/>
      </dsp:nvSpPr>
      <dsp:spPr>
        <a:xfrm>
          <a:off x="4231518" y="1850059"/>
          <a:ext cx="617406" cy="617406"/>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n-GB" sz="2800" kern="1200" dirty="0"/>
        </a:p>
      </dsp:txBody>
      <dsp:txXfrm>
        <a:off x="4370434" y="1850059"/>
        <a:ext cx="339574" cy="464598"/>
      </dsp:txXfrm>
    </dsp:sp>
    <dsp:sp modelId="{15FC1BED-BC30-4C3B-9903-3E301CA4F2C4}">
      <dsp:nvSpPr>
        <dsp:cNvPr id="0" name=""/>
        <dsp:cNvSpPr/>
      </dsp:nvSpPr>
      <dsp:spPr>
        <a:xfrm>
          <a:off x="4600640" y="2972615"/>
          <a:ext cx="617406" cy="617406"/>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en-GB" sz="2800" kern="1200" dirty="0"/>
        </a:p>
      </dsp:txBody>
      <dsp:txXfrm>
        <a:off x="4739556" y="2972615"/>
        <a:ext cx="339574" cy="464598"/>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002B33-D653-4E40-8767-3BAA34C90B49}" type="datetimeFigureOut">
              <a:rPr lang="hu-HU" smtClean="0"/>
              <a:t>2015.06.16.</a:t>
            </a:fld>
            <a:endParaRPr lang="hu-HU"/>
          </a:p>
        </p:txBody>
      </p:sp>
      <p:sp>
        <p:nvSpPr>
          <p:cNvPr id="4" name="Diakép hely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D6AD86-D064-4266-BCC7-4FB448F51AEA}" type="slidenum">
              <a:rPr lang="hu-HU" smtClean="0"/>
              <a:t>‹#›</a:t>
            </a:fld>
            <a:endParaRPr lang="hu-HU"/>
          </a:p>
        </p:txBody>
      </p:sp>
    </p:spTree>
    <p:extLst>
      <p:ext uri="{BB962C8B-B14F-4D97-AF65-F5344CB8AC3E}">
        <p14:creationId xmlns:p14="http://schemas.microsoft.com/office/powerpoint/2010/main" val="1521649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01D6AD86-D064-4266-BCC7-4FB448F51AEA}" type="slidenum">
              <a:rPr lang="hu-HU" smtClean="0"/>
              <a:t>5</a:t>
            </a:fld>
            <a:endParaRPr lang="hu-HU"/>
          </a:p>
        </p:txBody>
      </p:sp>
    </p:spTree>
    <p:extLst>
      <p:ext uri="{BB962C8B-B14F-4D97-AF65-F5344CB8AC3E}">
        <p14:creationId xmlns:p14="http://schemas.microsoft.com/office/powerpoint/2010/main" val="189515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01D6AD86-D064-4266-BCC7-4FB448F51AEA}" type="slidenum">
              <a:rPr lang="hu-HU" smtClean="0"/>
              <a:t>16</a:t>
            </a:fld>
            <a:endParaRPr lang="hu-HU"/>
          </a:p>
        </p:txBody>
      </p:sp>
    </p:spTree>
    <p:extLst>
      <p:ext uri="{BB962C8B-B14F-4D97-AF65-F5344CB8AC3E}">
        <p14:creationId xmlns:p14="http://schemas.microsoft.com/office/powerpoint/2010/main" val="22096675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01D6AD86-D064-4266-BCC7-4FB448F51AEA}" type="slidenum">
              <a:rPr lang="hu-HU" smtClean="0"/>
              <a:t>17</a:t>
            </a:fld>
            <a:endParaRPr lang="hu-HU"/>
          </a:p>
        </p:txBody>
      </p:sp>
    </p:spTree>
    <p:extLst>
      <p:ext uri="{BB962C8B-B14F-4D97-AF65-F5344CB8AC3E}">
        <p14:creationId xmlns:p14="http://schemas.microsoft.com/office/powerpoint/2010/main" val="2209667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285750" lvl="0" indent="-285750" defTabSz="757238">
              <a:lnSpc>
                <a:spcPct val="119000"/>
              </a:lnSpc>
              <a:spcBef>
                <a:spcPct val="0"/>
              </a:spcBef>
              <a:buClr>
                <a:schemeClr val="tx2">
                  <a:lumMod val="75000"/>
                </a:schemeClr>
              </a:buClr>
              <a:buFont typeface="Arial" panose="020B0604020202020204" pitchFamily="34" charset="0"/>
              <a:buChar char="•"/>
            </a:pPr>
            <a:r>
              <a:rPr lang="en-GB" altLang="hu-HU" sz="1600" kern="0" dirty="0" smtClean="0">
                <a:solidFill>
                  <a:srgbClr val="0C4A7B"/>
                </a:solidFill>
                <a:latin typeface="Arial" charset="0"/>
                <a:cs typeface="Arial" charset="0"/>
              </a:rPr>
              <a:t>Network Code on Capacity Allocation Mechanism </a:t>
            </a:r>
            <a:r>
              <a:rPr lang="hu-HU" altLang="hu-HU" sz="1600" kern="0" dirty="0" smtClean="0">
                <a:solidFill>
                  <a:srgbClr val="0C4A7B"/>
                </a:solidFill>
                <a:latin typeface="Arial" charset="0"/>
                <a:cs typeface="Arial" charset="0"/>
              </a:rPr>
              <a:t>10</a:t>
            </a:r>
            <a:r>
              <a:rPr lang="en-GB" altLang="hu-HU" sz="1600" kern="0" dirty="0" smtClean="0">
                <a:solidFill>
                  <a:srgbClr val="0C4A7B"/>
                </a:solidFill>
                <a:latin typeface="Arial" charset="0"/>
                <a:cs typeface="Arial" charset="0"/>
              </a:rPr>
              <a:t>. point</a:t>
            </a:r>
            <a:r>
              <a:rPr lang="hu-HU" altLang="hu-HU" sz="1600" kern="0" dirty="0" smtClean="0">
                <a:solidFill>
                  <a:srgbClr val="0C4A7B"/>
                </a:solidFill>
                <a:latin typeface="Arial" charset="0"/>
                <a:cs typeface="Arial" charset="0"/>
              </a:rPr>
              <a:t> </a:t>
            </a:r>
          </a:p>
          <a:p>
            <a:pPr lvl="0" defTabSz="757238">
              <a:lnSpc>
                <a:spcPct val="119000"/>
              </a:lnSpc>
              <a:spcBef>
                <a:spcPct val="0"/>
              </a:spcBef>
              <a:buClr>
                <a:schemeClr val="tx2">
                  <a:lumMod val="75000"/>
                </a:schemeClr>
              </a:buClr>
            </a:pPr>
            <a:r>
              <a:rPr lang="hu-HU" altLang="hu-HU" sz="1600" kern="0" dirty="0" smtClean="0">
                <a:solidFill>
                  <a:srgbClr val="0C4A7B"/>
                </a:solidFill>
                <a:latin typeface="Arial" charset="0"/>
                <a:cs typeface="Arial" charset="0"/>
              </a:rPr>
              <a:t>(http://www.entsog.eu/public/uploads/files/publications/CAM%20Network%20Code/2013/EC_131014_CAM%20NC_Regulation%20984-2013.pdf)</a:t>
            </a:r>
          </a:p>
          <a:p>
            <a:pPr marL="542925" lvl="1" indent="-277813" defTabSz="446088">
              <a:lnSpc>
                <a:spcPct val="119000"/>
              </a:lnSpc>
              <a:spcBef>
                <a:spcPct val="0"/>
              </a:spcBef>
              <a:buClr>
                <a:schemeClr val="tx2">
                  <a:lumMod val="75000"/>
                </a:schemeClr>
              </a:buClr>
              <a:buFont typeface="Arial" panose="020B0604020202020204" pitchFamily="34" charset="0"/>
              <a:buChar char="•"/>
            </a:pPr>
            <a:r>
              <a:rPr lang="en-US" altLang="hu-HU" sz="1200" kern="0" dirty="0" smtClean="0">
                <a:solidFill>
                  <a:srgbClr val="0C4A7B"/>
                </a:solidFill>
                <a:latin typeface="Arial" charset="0"/>
                <a:cs typeface="Arial" charset="0"/>
              </a:rPr>
              <a:t>Applied capacity unit</a:t>
            </a:r>
            <a:r>
              <a:rPr lang="hu-HU" altLang="hu-HU" sz="1200" kern="0" dirty="0" smtClean="0">
                <a:solidFill>
                  <a:srgbClr val="0C4A7B"/>
                </a:solidFill>
                <a:latin typeface="Arial" charset="0"/>
                <a:cs typeface="Arial" charset="0"/>
              </a:rPr>
              <a:t>: </a:t>
            </a:r>
            <a:r>
              <a:rPr lang="en-US" altLang="hu-HU" sz="1200" kern="0" dirty="0" smtClean="0">
                <a:solidFill>
                  <a:srgbClr val="0C4A7B"/>
                </a:solidFill>
                <a:latin typeface="Arial" charset="0"/>
                <a:cs typeface="Arial" charset="0"/>
              </a:rPr>
              <a:t>The capacity offered shall be expressed in energy units per unit of time. The following units shall be used: kWh/h or kWh/d. In case of kWh/d a flat flow rate over the gas day is assumed.</a:t>
            </a:r>
            <a:endParaRPr lang="hu-HU" altLang="hu-HU" sz="1200" kern="0" dirty="0" smtClean="0">
              <a:solidFill>
                <a:srgbClr val="0C4A7B"/>
              </a:solidFill>
              <a:latin typeface="Arial" charset="0"/>
              <a:cs typeface="Arial" charset="0"/>
            </a:endParaRPr>
          </a:p>
          <a:p>
            <a:pPr marL="285750" lvl="0" indent="-285750" defTabSz="757238">
              <a:lnSpc>
                <a:spcPct val="119000"/>
              </a:lnSpc>
              <a:spcBef>
                <a:spcPct val="0"/>
              </a:spcBef>
              <a:buClr>
                <a:schemeClr val="tx2">
                  <a:lumMod val="75000"/>
                </a:schemeClr>
              </a:buClr>
              <a:buFont typeface="Arial" panose="020B0604020202020204" pitchFamily="34" charset="0"/>
              <a:buChar char="•"/>
            </a:pPr>
            <a:endParaRPr lang="en-GB" altLang="hu-HU" sz="1600" kern="0" dirty="0" smtClean="0">
              <a:solidFill>
                <a:srgbClr val="0C4A7B"/>
              </a:solidFill>
              <a:latin typeface="Arial" charset="0"/>
              <a:cs typeface="Arial" charset="0"/>
            </a:endParaRPr>
          </a:p>
          <a:p>
            <a:pPr marL="285750" lvl="0" indent="-285750" defTabSz="757238">
              <a:lnSpc>
                <a:spcPct val="119000"/>
              </a:lnSpc>
              <a:spcBef>
                <a:spcPct val="0"/>
              </a:spcBef>
              <a:buClr>
                <a:schemeClr val="tx2">
                  <a:lumMod val="75000"/>
                </a:schemeClr>
              </a:buClr>
              <a:buFont typeface="Arial" panose="020B0604020202020204" pitchFamily="34" charset="0"/>
              <a:buChar char="•"/>
            </a:pPr>
            <a:r>
              <a:rPr lang="en-GB" altLang="hu-HU" sz="1600" kern="0" dirty="0" smtClean="0">
                <a:solidFill>
                  <a:srgbClr val="0C4A7B"/>
                </a:solidFill>
                <a:latin typeface="Arial" charset="0"/>
                <a:cs typeface="Arial" charset="0"/>
              </a:rPr>
              <a:t>ACER Framework guidelines on Capacity Allocation Mechanism for the European Gas Transmission Network 2. point</a:t>
            </a:r>
            <a:endParaRPr lang="hu-HU" altLang="hu-HU" sz="1600" kern="0" dirty="0" smtClean="0">
              <a:solidFill>
                <a:srgbClr val="0C4A7B"/>
              </a:solidFill>
              <a:latin typeface="Arial" charset="0"/>
              <a:cs typeface="Arial" charset="0"/>
            </a:endParaRPr>
          </a:p>
          <a:p>
            <a:pPr marL="285750" lvl="0" indent="-285750" defTabSz="757238">
              <a:lnSpc>
                <a:spcPct val="119000"/>
              </a:lnSpc>
              <a:spcBef>
                <a:spcPct val="0"/>
              </a:spcBef>
              <a:buClr>
                <a:schemeClr val="tx2">
                  <a:lumMod val="75000"/>
                </a:schemeClr>
              </a:buClr>
              <a:buFont typeface="Arial" panose="020B0604020202020204" pitchFamily="34" charset="0"/>
              <a:buChar char="•"/>
            </a:pPr>
            <a:endParaRPr lang="en-GB" altLang="hu-HU" sz="1600" kern="0" dirty="0" smtClean="0">
              <a:solidFill>
                <a:srgbClr val="0C4A7B"/>
              </a:solidFill>
              <a:latin typeface="Arial" charset="0"/>
              <a:cs typeface="Arial" charset="0"/>
            </a:endParaRPr>
          </a:p>
          <a:p>
            <a:pPr marL="285750" lvl="0" indent="-285750" defTabSz="757238">
              <a:lnSpc>
                <a:spcPct val="119000"/>
              </a:lnSpc>
              <a:spcBef>
                <a:spcPct val="0"/>
              </a:spcBef>
              <a:buClr>
                <a:schemeClr val="tx2">
                  <a:lumMod val="75000"/>
                </a:schemeClr>
              </a:buClr>
              <a:buFont typeface="Arial" panose="020B0604020202020204" pitchFamily="34" charset="0"/>
              <a:buChar char="•"/>
            </a:pPr>
            <a:r>
              <a:rPr lang="en-GB" altLang="hu-HU" sz="1600" kern="0" dirty="0" smtClean="0">
                <a:solidFill>
                  <a:srgbClr val="0C4A7B"/>
                </a:solidFill>
                <a:latin typeface="Arial" charset="0"/>
                <a:cs typeface="Arial" charset="0"/>
              </a:rPr>
              <a:t>Commissions Decision of 10 November 2010 amending Chapter 3 of Annex I to Regulation (EC) No 715/2009 of European Parliament and the Council on conditions for access to natural gas transmission networks, 3.1.1 (1) point</a:t>
            </a:r>
          </a:p>
          <a:p>
            <a:pPr marL="285750" lvl="0" indent="-285750" defTabSz="757238">
              <a:lnSpc>
                <a:spcPct val="119000"/>
              </a:lnSpc>
              <a:spcBef>
                <a:spcPct val="0"/>
              </a:spcBef>
              <a:buClr>
                <a:schemeClr val="tx2">
                  <a:lumMod val="75000"/>
                </a:schemeClr>
              </a:buClr>
              <a:buFont typeface="Arial" panose="020B0604020202020204" pitchFamily="34" charset="0"/>
              <a:buChar char="•"/>
            </a:pPr>
            <a:r>
              <a:rPr lang="en-GB" altLang="hu-HU" sz="1600" kern="0" dirty="0" smtClean="0">
                <a:solidFill>
                  <a:srgbClr val="0C4A7B"/>
                </a:solidFill>
                <a:latin typeface="Arial" charset="0"/>
                <a:cs typeface="Arial" charset="0"/>
              </a:rPr>
              <a:t>ACER Framework Guidelines on Interoperability Rules for European Gas Transmission Networks, Scoping Document 3. point</a:t>
            </a:r>
          </a:p>
          <a:p>
            <a:endParaRPr lang="en-GB" dirty="0"/>
          </a:p>
        </p:txBody>
      </p:sp>
      <p:sp>
        <p:nvSpPr>
          <p:cNvPr id="4" name="Dia számának helye 3"/>
          <p:cNvSpPr>
            <a:spLocks noGrp="1"/>
          </p:cNvSpPr>
          <p:nvPr>
            <p:ph type="sldNum" sz="quarter" idx="10"/>
          </p:nvPr>
        </p:nvSpPr>
        <p:spPr/>
        <p:txBody>
          <a:bodyPr/>
          <a:lstStyle/>
          <a:p>
            <a:fld id="{01D6AD86-D064-4266-BCC7-4FB448F51AEA}" type="slidenum">
              <a:rPr lang="hu-HU" smtClean="0"/>
              <a:t>6</a:t>
            </a:fld>
            <a:endParaRPr lang="hu-HU"/>
          </a:p>
        </p:txBody>
      </p:sp>
    </p:spTree>
    <p:extLst>
      <p:ext uri="{BB962C8B-B14F-4D97-AF65-F5344CB8AC3E}">
        <p14:creationId xmlns:p14="http://schemas.microsoft.com/office/powerpoint/2010/main" val="9587844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285750" lvl="0" indent="-285750" defTabSz="757238">
              <a:lnSpc>
                <a:spcPct val="119000"/>
              </a:lnSpc>
              <a:spcBef>
                <a:spcPct val="0"/>
              </a:spcBef>
              <a:buClr>
                <a:schemeClr val="tx2">
                  <a:lumMod val="75000"/>
                </a:schemeClr>
              </a:buClr>
              <a:buFont typeface="Arial" panose="020B0604020202020204" pitchFamily="34" charset="0"/>
              <a:buChar char="•"/>
            </a:pPr>
            <a:r>
              <a:rPr lang="en-GB" altLang="hu-HU" sz="1600" kern="0" dirty="0" smtClean="0">
                <a:solidFill>
                  <a:srgbClr val="0C4A7B"/>
                </a:solidFill>
                <a:latin typeface="Arial" charset="0"/>
                <a:cs typeface="Arial" charset="0"/>
              </a:rPr>
              <a:t>Network Code on Capacity Allocation Mechanism </a:t>
            </a:r>
            <a:r>
              <a:rPr lang="hu-HU" altLang="hu-HU" sz="1600" kern="0" dirty="0" smtClean="0">
                <a:solidFill>
                  <a:srgbClr val="0C4A7B"/>
                </a:solidFill>
                <a:latin typeface="Arial" charset="0"/>
                <a:cs typeface="Arial" charset="0"/>
              </a:rPr>
              <a:t>10</a:t>
            </a:r>
            <a:r>
              <a:rPr lang="en-GB" altLang="hu-HU" sz="1600" kern="0" dirty="0" smtClean="0">
                <a:solidFill>
                  <a:srgbClr val="0C4A7B"/>
                </a:solidFill>
                <a:latin typeface="Arial" charset="0"/>
                <a:cs typeface="Arial" charset="0"/>
              </a:rPr>
              <a:t>. point</a:t>
            </a:r>
            <a:r>
              <a:rPr lang="hu-HU" altLang="hu-HU" sz="1600" kern="0" dirty="0" smtClean="0">
                <a:solidFill>
                  <a:srgbClr val="0C4A7B"/>
                </a:solidFill>
                <a:latin typeface="Arial" charset="0"/>
                <a:cs typeface="Arial" charset="0"/>
              </a:rPr>
              <a:t> </a:t>
            </a:r>
          </a:p>
          <a:p>
            <a:pPr lvl="0" defTabSz="757238">
              <a:lnSpc>
                <a:spcPct val="119000"/>
              </a:lnSpc>
              <a:spcBef>
                <a:spcPct val="0"/>
              </a:spcBef>
              <a:buClr>
                <a:schemeClr val="tx2">
                  <a:lumMod val="75000"/>
                </a:schemeClr>
              </a:buClr>
            </a:pPr>
            <a:r>
              <a:rPr lang="hu-HU" altLang="hu-HU" sz="1600" kern="0" dirty="0" smtClean="0">
                <a:solidFill>
                  <a:srgbClr val="0C4A7B"/>
                </a:solidFill>
                <a:latin typeface="Arial" charset="0"/>
                <a:cs typeface="Arial" charset="0"/>
              </a:rPr>
              <a:t>(http://www.entsog.eu/public/uploads/files/publications/CAM%20Network%20Code/2013/EC_131014_CAM%20NC_Regulation%20984-2013.pdf)</a:t>
            </a:r>
          </a:p>
          <a:p>
            <a:pPr marL="542925" lvl="1" indent="-277813" defTabSz="446088">
              <a:lnSpc>
                <a:spcPct val="119000"/>
              </a:lnSpc>
              <a:spcBef>
                <a:spcPct val="0"/>
              </a:spcBef>
              <a:buClr>
                <a:schemeClr val="tx2">
                  <a:lumMod val="75000"/>
                </a:schemeClr>
              </a:buClr>
              <a:buFont typeface="Arial" panose="020B0604020202020204" pitchFamily="34" charset="0"/>
              <a:buChar char="•"/>
            </a:pPr>
            <a:r>
              <a:rPr lang="en-US" altLang="hu-HU" sz="1200" kern="0" dirty="0" smtClean="0">
                <a:solidFill>
                  <a:srgbClr val="0C4A7B"/>
                </a:solidFill>
                <a:latin typeface="Arial" charset="0"/>
                <a:cs typeface="Arial" charset="0"/>
              </a:rPr>
              <a:t>Applied capacity unit</a:t>
            </a:r>
            <a:r>
              <a:rPr lang="hu-HU" altLang="hu-HU" sz="1200" kern="0" dirty="0" smtClean="0">
                <a:solidFill>
                  <a:srgbClr val="0C4A7B"/>
                </a:solidFill>
                <a:latin typeface="Arial" charset="0"/>
                <a:cs typeface="Arial" charset="0"/>
              </a:rPr>
              <a:t>: </a:t>
            </a:r>
            <a:r>
              <a:rPr lang="en-US" altLang="hu-HU" sz="1200" kern="0" dirty="0" smtClean="0">
                <a:solidFill>
                  <a:srgbClr val="0C4A7B"/>
                </a:solidFill>
                <a:latin typeface="Arial" charset="0"/>
                <a:cs typeface="Arial" charset="0"/>
              </a:rPr>
              <a:t>The capacity offered shall be expressed in energy units per unit of time. The following units shall be used: kWh/h or kWh/d. In case of kWh/d a flat flow rate over the gas day is assumed.</a:t>
            </a:r>
            <a:endParaRPr lang="hu-HU" altLang="hu-HU" sz="1200" kern="0" dirty="0" smtClean="0">
              <a:solidFill>
                <a:srgbClr val="0C4A7B"/>
              </a:solidFill>
              <a:latin typeface="Arial" charset="0"/>
              <a:cs typeface="Arial" charset="0"/>
            </a:endParaRPr>
          </a:p>
          <a:p>
            <a:pPr marL="285750" lvl="0" indent="-285750" defTabSz="757238">
              <a:lnSpc>
                <a:spcPct val="119000"/>
              </a:lnSpc>
              <a:spcBef>
                <a:spcPct val="0"/>
              </a:spcBef>
              <a:buClr>
                <a:schemeClr val="tx2">
                  <a:lumMod val="75000"/>
                </a:schemeClr>
              </a:buClr>
              <a:buFont typeface="Arial" panose="020B0604020202020204" pitchFamily="34" charset="0"/>
              <a:buChar char="•"/>
            </a:pPr>
            <a:endParaRPr lang="en-GB" altLang="hu-HU" sz="1600" kern="0" dirty="0" smtClean="0">
              <a:solidFill>
                <a:srgbClr val="0C4A7B"/>
              </a:solidFill>
              <a:latin typeface="Arial" charset="0"/>
              <a:cs typeface="Arial" charset="0"/>
            </a:endParaRPr>
          </a:p>
          <a:p>
            <a:pPr marL="285750" lvl="0" indent="-285750" defTabSz="757238">
              <a:lnSpc>
                <a:spcPct val="119000"/>
              </a:lnSpc>
              <a:spcBef>
                <a:spcPct val="0"/>
              </a:spcBef>
              <a:buClr>
                <a:schemeClr val="tx2">
                  <a:lumMod val="75000"/>
                </a:schemeClr>
              </a:buClr>
              <a:buFont typeface="Arial" panose="020B0604020202020204" pitchFamily="34" charset="0"/>
              <a:buChar char="•"/>
            </a:pPr>
            <a:r>
              <a:rPr lang="en-GB" altLang="hu-HU" sz="1600" kern="0" dirty="0" smtClean="0">
                <a:solidFill>
                  <a:srgbClr val="0C4A7B"/>
                </a:solidFill>
                <a:latin typeface="Arial" charset="0"/>
                <a:cs typeface="Arial" charset="0"/>
              </a:rPr>
              <a:t>ACER Framework guidelines on Capacity Allocation Mechanism for the European Gas Transmission Network 2. point</a:t>
            </a:r>
            <a:endParaRPr lang="hu-HU" altLang="hu-HU" sz="1600" kern="0" dirty="0" smtClean="0">
              <a:solidFill>
                <a:srgbClr val="0C4A7B"/>
              </a:solidFill>
              <a:latin typeface="Arial" charset="0"/>
              <a:cs typeface="Arial" charset="0"/>
            </a:endParaRPr>
          </a:p>
          <a:p>
            <a:pPr marL="285750" lvl="0" indent="-285750" defTabSz="757238">
              <a:lnSpc>
                <a:spcPct val="119000"/>
              </a:lnSpc>
              <a:spcBef>
                <a:spcPct val="0"/>
              </a:spcBef>
              <a:buClr>
                <a:schemeClr val="tx2">
                  <a:lumMod val="75000"/>
                </a:schemeClr>
              </a:buClr>
              <a:buFont typeface="Arial" panose="020B0604020202020204" pitchFamily="34" charset="0"/>
              <a:buChar char="•"/>
            </a:pPr>
            <a:endParaRPr lang="en-GB" altLang="hu-HU" sz="1600" kern="0" dirty="0" smtClean="0">
              <a:solidFill>
                <a:srgbClr val="0C4A7B"/>
              </a:solidFill>
              <a:latin typeface="Arial" charset="0"/>
              <a:cs typeface="Arial" charset="0"/>
            </a:endParaRPr>
          </a:p>
          <a:p>
            <a:pPr marL="285750" lvl="0" indent="-285750" defTabSz="757238">
              <a:lnSpc>
                <a:spcPct val="119000"/>
              </a:lnSpc>
              <a:spcBef>
                <a:spcPct val="0"/>
              </a:spcBef>
              <a:buClr>
                <a:schemeClr val="tx2">
                  <a:lumMod val="75000"/>
                </a:schemeClr>
              </a:buClr>
              <a:buFont typeface="Arial" panose="020B0604020202020204" pitchFamily="34" charset="0"/>
              <a:buChar char="•"/>
            </a:pPr>
            <a:r>
              <a:rPr lang="en-GB" altLang="hu-HU" sz="1600" kern="0" dirty="0" smtClean="0">
                <a:solidFill>
                  <a:srgbClr val="0C4A7B"/>
                </a:solidFill>
                <a:latin typeface="Arial" charset="0"/>
                <a:cs typeface="Arial" charset="0"/>
              </a:rPr>
              <a:t>Commissions Decision of 10 November 2010 amending Chapter 3 of Annex I to Regulation (EC) No 715/2009 of European Parliament and the Council on conditions for access to natural gas transmission networks, 3.1.1 (1) point</a:t>
            </a:r>
          </a:p>
          <a:p>
            <a:pPr marL="285750" lvl="0" indent="-285750" defTabSz="757238">
              <a:lnSpc>
                <a:spcPct val="119000"/>
              </a:lnSpc>
              <a:spcBef>
                <a:spcPct val="0"/>
              </a:spcBef>
              <a:buClr>
                <a:schemeClr val="tx2">
                  <a:lumMod val="75000"/>
                </a:schemeClr>
              </a:buClr>
              <a:buFont typeface="Arial" panose="020B0604020202020204" pitchFamily="34" charset="0"/>
              <a:buChar char="•"/>
            </a:pPr>
            <a:r>
              <a:rPr lang="en-GB" altLang="hu-HU" sz="1600" kern="0" dirty="0" smtClean="0">
                <a:solidFill>
                  <a:srgbClr val="0C4A7B"/>
                </a:solidFill>
                <a:latin typeface="Arial" charset="0"/>
                <a:cs typeface="Arial" charset="0"/>
              </a:rPr>
              <a:t>ACER Framework Guidelines on Interoperability Rules for European Gas Transmission Networks, Scoping Document 3. point</a:t>
            </a:r>
          </a:p>
          <a:p>
            <a:endParaRPr lang="en-GB" dirty="0"/>
          </a:p>
        </p:txBody>
      </p:sp>
      <p:sp>
        <p:nvSpPr>
          <p:cNvPr id="4" name="Dia számának helye 3"/>
          <p:cNvSpPr>
            <a:spLocks noGrp="1"/>
          </p:cNvSpPr>
          <p:nvPr>
            <p:ph type="sldNum" sz="quarter" idx="10"/>
          </p:nvPr>
        </p:nvSpPr>
        <p:spPr/>
        <p:txBody>
          <a:bodyPr/>
          <a:lstStyle/>
          <a:p>
            <a:fld id="{01D6AD86-D064-4266-BCC7-4FB448F51AEA}" type="slidenum">
              <a:rPr lang="hu-HU" smtClean="0"/>
              <a:t>9</a:t>
            </a:fld>
            <a:endParaRPr lang="hu-HU"/>
          </a:p>
        </p:txBody>
      </p:sp>
    </p:spTree>
    <p:extLst>
      <p:ext uri="{BB962C8B-B14F-4D97-AF65-F5344CB8AC3E}">
        <p14:creationId xmlns:p14="http://schemas.microsoft.com/office/powerpoint/2010/main" val="9587844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pPr marL="285750" lvl="0" indent="-285750" defTabSz="757238">
              <a:lnSpc>
                <a:spcPct val="119000"/>
              </a:lnSpc>
              <a:spcBef>
                <a:spcPct val="0"/>
              </a:spcBef>
              <a:buClr>
                <a:schemeClr val="tx2">
                  <a:lumMod val="75000"/>
                </a:schemeClr>
              </a:buClr>
              <a:buFont typeface="Arial" panose="020B0604020202020204" pitchFamily="34" charset="0"/>
              <a:buChar char="•"/>
            </a:pPr>
            <a:r>
              <a:rPr lang="en-GB" altLang="hu-HU" sz="1600" kern="0" dirty="0" smtClean="0">
                <a:solidFill>
                  <a:srgbClr val="0C4A7B"/>
                </a:solidFill>
                <a:latin typeface="Arial" charset="0"/>
                <a:cs typeface="Arial" charset="0"/>
              </a:rPr>
              <a:t>Network Code on Capacity Allocation Mechanism </a:t>
            </a:r>
            <a:r>
              <a:rPr lang="hu-HU" altLang="hu-HU" sz="1600" kern="0" dirty="0" smtClean="0">
                <a:solidFill>
                  <a:srgbClr val="0C4A7B"/>
                </a:solidFill>
                <a:latin typeface="Arial" charset="0"/>
                <a:cs typeface="Arial" charset="0"/>
              </a:rPr>
              <a:t>10</a:t>
            </a:r>
            <a:r>
              <a:rPr lang="en-GB" altLang="hu-HU" sz="1600" kern="0" dirty="0" smtClean="0">
                <a:solidFill>
                  <a:srgbClr val="0C4A7B"/>
                </a:solidFill>
                <a:latin typeface="Arial" charset="0"/>
                <a:cs typeface="Arial" charset="0"/>
              </a:rPr>
              <a:t>. point</a:t>
            </a:r>
            <a:r>
              <a:rPr lang="hu-HU" altLang="hu-HU" sz="1600" kern="0" dirty="0" smtClean="0">
                <a:solidFill>
                  <a:srgbClr val="0C4A7B"/>
                </a:solidFill>
                <a:latin typeface="Arial" charset="0"/>
                <a:cs typeface="Arial" charset="0"/>
              </a:rPr>
              <a:t> </a:t>
            </a:r>
          </a:p>
          <a:p>
            <a:pPr lvl="0" defTabSz="757238">
              <a:lnSpc>
                <a:spcPct val="119000"/>
              </a:lnSpc>
              <a:spcBef>
                <a:spcPct val="0"/>
              </a:spcBef>
              <a:buClr>
                <a:schemeClr val="tx2">
                  <a:lumMod val="75000"/>
                </a:schemeClr>
              </a:buClr>
            </a:pPr>
            <a:r>
              <a:rPr lang="hu-HU" altLang="hu-HU" sz="1600" kern="0" dirty="0" smtClean="0">
                <a:solidFill>
                  <a:srgbClr val="0C4A7B"/>
                </a:solidFill>
                <a:latin typeface="Arial" charset="0"/>
                <a:cs typeface="Arial" charset="0"/>
              </a:rPr>
              <a:t>(http://www.entsog.eu/public/uploads/files/publications/CAM%20Network%20Code/2013/EC_131014_CAM%20NC_Regulation%20984-2013.pdf)</a:t>
            </a:r>
          </a:p>
          <a:p>
            <a:pPr marL="542925" lvl="1" indent="-277813" defTabSz="446088">
              <a:lnSpc>
                <a:spcPct val="119000"/>
              </a:lnSpc>
              <a:spcBef>
                <a:spcPct val="0"/>
              </a:spcBef>
              <a:buClr>
                <a:schemeClr val="tx2">
                  <a:lumMod val="75000"/>
                </a:schemeClr>
              </a:buClr>
              <a:buFont typeface="Arial" panose="020B0604020202020204" pitchFamily="34" charset="0"/>
              <a:buChar char="•"/>
            </a:pPr>
            <a:r>
              <a:rPr lang="en-US" altLang="hu-HU" sz="1200" kern="0" dirty="0" smtClean="0">
                <a:solidFill>
                  <a:srgbClr val="0C4A7B"/>
                </a:solidFill>
                <a:latin typeface="Arial" charset="0"/>
                <a:cs typeface="Arial" charset="0"/>
              </a:rPr>
              <a:t>Applied capacity unit</a:t>
            </a:r>
            <a:r>
              <a:rPr lang="hu-HU" altLang="hu-HU" sz="1200" kern="0" dirty="0" smtClean="0">
                <a:solidFill>
                  <a:srgbClr val="0C4A7B"/>
                </a:solidFill>
                <a:latin typeface="Arial" charset="0"/>
                <a:cs typeface="Arial" charset="0"/>
              </a:rPr>
              <a:t>: </a:t>
            </a:r>
            <a:r>
              <a:rPr lang="en-US" altLang="hu-HU" sz="1200" kern="0" dirty="0" smtClean="0">
                <a:solidFill>
                  <a:srgbClr val="0C4A7B"/>
                </a:solidFill>
                <a:latin typeface="Arial" charset="0"/>
                <a:cs typeface="Arial" charset="0"/>
              </a:rPr>
              <a:t>The capacity offered shall be expressed in energy units per unit of time. The following units shall be used: kWh/h or kWh/d. In case of kWh/d a flat flow rate over the gas day is assumed.</a:t>
            </a:r>
            <a:endParaRPr lang="hu-HU" altLang="hu-HU" sz="1200" kern="0" dirty="0" smtClean="0">
              <a:solidFill>
                <a:srgbClr val="0C4A7B"/>
              </a:solidFill>
              <a:latin typeface="Arial" charset="0"/>
              <a:cs typeface="Arial" charset="0"/>
            </a:endParaRPr>
          </a:p>
          <a:p>
            <a:pPr marL="285750" lvl="0" indent="-285750" defTabSz="757238">
              <a:lnSpc>
                <a:spcPct val="119000"/>
              </a:lnSpc>
              <a:spcBef>
                <a:spcPct val="0"/>
              </a:spcBef>
              <a:buClr>
                <a:schemeClr val="tx2">
                  <a:lumMod val="75000"/>
                </a:schemeClr>
              </a:buClr>
              <a:buFont typeface="Arial" panose="020B0604020202020204" pitchFamily="34" charset="0"/>
              <a:buChar char="•"/>
            </a:pPr>
            <a:endParaRPr lang="en-GB" altLang="hu-HU" sz="1600" kern="0" dirty="0" smtClean="0">
              <a:solidFill>
                <a:srgbClr val="0C4A7B"/>
              </a:solidFill>
              <a:latin typeface="Arial" charset="0"/>
              <a:cs typeface="Arial" charset="0"/>
            </a:endParaRPr>
          </a:p>
          <a:p>
            <a:pPr marL="285750" lvl="0" indent="-285750" defTabSz="757238">
              <a:lnSpc>
                <a:spcPct val="119000"/>
              </a:lnSpc>
              <a:spcBef>
                <a:spcPct val="0"/>
              </a:spcBef>
              <a:buClr>
                <a:schemeClr val="tx2">
                  <a:lumMod val="75000"/>
                </a:schemeClr>
              </a:buClr>
              <a:buFont typeface="Arial" panose="020B0604020202020204" pitchFamily="34" charset="0"/>
              <a:buChar char="•"/>
            </a:pPr>
            <a:r>
              <a:rPr lang="en-GB" altLang="hu-HU" sz="1600" kern="0" dirty="0" smtClean="0">
                <a:solidFill>
                  <a:srgbClr val="0C4A7B"/>
                </a:solidFill>
                <a:latin typeface="Arial" charset="0"/>
                <a:cs typeface="Arial" charset="0"/>
              </a:rPr>
              <a:t>ACER Framework guidelines on Capacity Allocation Mechanism for the European Gas Transmission Network 2. point</a:t>
            </a:r>
            <a:endParaRPr lang="hu-HU" altLang="hu-HU" sz="1600" kern="0" dirty="0" smtClean="0">
              <a:solidFill>
                <a:srgbClr val="0C4A7B"/>
              </a:solidFill>
              <a:latin typeface="Arial" charset="0"/>
              <a:cs typeface="Arial" charset="0"/>
            </a:endParaRPr>
          </a:p>
          <a:p>
            <a:pPr marL="285750" lvl="0" indent="-285750" defTabSz="757238">
              <a:lnSpc>
                <a:spcPct val="119000"/>
              </a:lnSpc>
              <a:spcBef>
                <a:spcPct val="0"/>
              </a:spcBef>
              <a:buClr>
                <a:schemeClr val="tx2">
                  <a:lumMod val="75000"/>
                </a:schemeClr>
              </a:buClr>
              <a:buFont typeface="Arial" panose="020B0604020202020204" pitchFamily="34" charset="0"/>
              <a:buChar char="•"/>
            </a:pPr>
            <a:endParaRPr lang="en-GB" altLang="hu-HU" sz="1600" kern="0" dirty="0" smtClean="0">
              <a:solidFill>
                <a:srgbClr val="0C4A7B"/>
              </a:solidFill>
              <a:latin typeface="Arial" charset="0"/>
              <a:cs typeface="Arial" charset="0"/>
            </a:endParaRPr>
          </a:p>
          <a:p>
            <a:pPr marL="285750" lvl="0" indent="-285750" defTabSz="757238">
              <a:lnSpc>
                <a:spcPct val="119000"/>
              </a:lnSpc>
              <a:spcBef>
                <a:spcPct val="0"/>
              </a:spcBef>
              <a:buClr>
                <a:schemeClr val="tx2">
                  <a:lumMod val="75000"/>
                </a:schemeClr>
              </a:buClr>
              <a:buFont typeface="Arial" panose="020B0604020202020204" pitchFamily="34" charset="0"/>
              <a:buChar char="•"/>
            </a:pPr>
            <a:r>
              <a:rPr lang="en-GB" altLang="hu-HU" sz="1600" kern="0" dirty="0" smtClean="0">
                <a:solidFill>
                  <a:srgbClr val="0C4A7B"/>
                </a:solidFill>
                <a:latin typeface="Arial" charset="0"/>
                <a:cs typeface="Arial" charset="0"/>
              </a:rPr>
              <a:t>Commissions Decision of 10 November 2010 amending Chapter 3 of Annex I to Regulation (EC) No 715/2009 of European Parliament and the Council on conditions for access to natural gas transmission networks, 3.1.1 (1) point</a:t>
            </a:r>
          </a:p>
          <a:p>
            <a:pPr marL="285750" lvl="0" indent="-285750" defTabSz="757238">
              <a:lnSpc>
                <a:spcPct val="119000"/>
              </a:lnSpc>
              <a:spcBef>
                <a:spcPct val="0"/>
              </a:spcBef>
              <a:buClr>
                <a:schemeClr val="tx2">
                  <a:lumMod val="75000"/>
                </a:schemeClr>
              </a:buClr>
              <a:buFont typeface="Arial" panose="020B0604020202020204" pitchFamily="34" charset="0"/>
              <a:buChar char="•"/>
            </a:pPr>
            <a:r>
              <a:rPr lang="en-GB" altLang="hu-HU" sz="1600" kern="0" dirty="0" smtClean="0">
                <a:solidFill>
                  <a:srgbClr val="0C4A7B"/>
                </a:solidFill>
                <a:latin typeface="Arial" charset="0"/>
                <a:cs typeface="Arial" charset="0"/>
              </a:rPr>
              <a:t>ACER Framework Guidelines on Interoperability Rules for European Gas Transmission Networks, Scoping Document 3. point</a:t>
            </a:r>
          </a:p>
          <a:p>
            <a:endParaRPr lang="en-GB" dirty="0"/>
          </a:p>
        </p:txBody>
      </p:sp>
      <p:sp>
        <p:nvSpPr>
          <p:cNvPr id="4" name="Dia számának helye 3"/>
          <p:cNvSpPr>
            <a:spLocks noGrp="1"/>
          </p:cNvSpPr>
          <p:nvPr>
            <p:ph type="sldNum" sz="quarter" idx="10"/>
          </p:nvPr>
        </p:nvSpPr>
        <p:spPr/>
        <p:txBody>
          <a:bodyPr/>
          <a:lstStyle/>
          <a:p>
            <a:fld id="{01D6AD86-D064-4266-BCC7-4FB448F51AEA}" type="slidenum">
              <a:rPr lang="hu-HU" smtClean="0"/>
              <a:t>10</a:t>
            </a:fld>
            <a:endParaRPr lang="hu-HU"/>
          </a:p>
        </p:txBody>
      </p:sp>
    </p:spTree>
    <p:extLst>
      <p:ext uri="{BB962C8B-B14F-4D97-AF65-F5344CB8AC3E}">
        <p14:creationId xmlns:p14="http://schemas.microsoft.com/office/powerpoint/2010/main" val="9587844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01D6AD86-D064-4266-BCC7-4FB448F51AEA}" type="slidenum">
              <a:rPr lang="hu-HU" smtClean="0"/>
              <a:t>11</a:t>
            </a:fld>
            <a:endParaRPr lang="hu-HU"/>
          </a:p>
        </p:txBody>
      </p:sp>
    </p:spTree>
    <p:extLst>
      <p:ext uri="{BB962C8B-B14F-4D97-AF65-F5344CB8AC3E}">
        <p14:creationId xmlns:p14="http://schemas.microsoft.com/office/powerpoint/2010/main" val="22096675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01D6AD86-D064-4266-BCC7-4FB448F51AEA}" type="slidenum">
              <a:rPr lang="hu-HU" smtClean="0"/>
              <a:t>12</a:t>
            </a:fld>
            <a:endParaRPr lang="hu-HU"/>
          </a:p>
        </p:txBody>
      </p:sp>
    </p:spTree>
    <p:extLst>
      <p:ext uri="{BB962C8B-B14F-4D97-AF65-F5344CB8AC3E}">
        <p14:creationId xmlns:p14="http://schemas.microsoft.com/office/powerpoint/2010/main" val="22096675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01D6AD86-D064-4266-BCC7-4FB448F51AEA}" type="slidenum">
              <a:rPr lang="hu-HU" smtClean="0"/>
              <a:t>13</a:t>
            </a:fld>
            <a:endParaRPr lang="hu-HU"/>
          </a:p>
        </p:txBody>
      </p:sp>
    </p:spTree>
    <p:extLst>
      <p:ext uri="{BB962C8B-B14F-4D97-AF65-F5344CB8AC3E}">
        <p14:creationId xmlns:p14="http://schemas.microsoft.com/office/powerpoint/2010/main" val="2209667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01D6AD86-D064-4266-BCC7-4FB448F51AEA}" type="slidenum">
              <a:rPr lang="hu-HU" smtClean="0"/>
              <a:t>14</a:t>
            </a:fld>
            <a:endParaRPr lang="hu-HU"/>
          </a:p>
        </p:txBody>
      </p:sp>
    </p:spTree>
    <p:extLst>
      <p:ext uri="{BB962C8B-B14F-4D97-AF65-F5344CB8AC3E}">
        <p14:creationId xmlns:p14="http://schemas.microsoft.com/office/powerpoint/2010/main" val="22096675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01D6AD86-D064-4266-BCC7-4FB448F51AEA}" type="slidenum">
              <a:rPr lang="hu-HU" smtClean="0"/>
              <a:t>15</a:t>
            </a:fld>
            <a:endParaRPr lang="hu-HU"/>
          </a:p>
        </p:txBody>
      </p:sp>
    </p:spTree>
    <p:extLst>
      <p:ext uri="{BB962C8B-B14F-4D97-AF65-F5344CB8AC3E}">
        <p14:creationId xmlns:p14="http://schemas.microsoft.com/office/powerpoint/2010/main" val="22096675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ctrTitle"/>
          </p:nvPr>
        </p:nvSpPr>
        <p:spPr>
          <a:xfrm>
            <a:off x="1259632" y="188641"/>
            <a:ext cx="7632848" cy="1080120"/>
          </a:xfrm>
        </p:spPr>
        <p:txBody>
          <a:bodyPr/>
          <a:lstStyle>
            <a:lvl1pPr algn="l">
              <a:defRPr/>
            </a:lvl1pPr>
          </a:lstStyle>
          <a:p>
            <a:r>
              <a:rPr lang="hu-HU" smtClean="0"/>
              <a:t>Mintacím szerkesztése</a:t>
            </a:r>
            <a:endParaRPr lang="hu-HU" dirty="0"/>
          </a:p>
        </p:txBody>
      </p:sp>
      <p:sp>
        <p:nvSpPr>
          <p:cNvPr id="3" name="Alcím 2"/>
          <p:cNvSpPr>
            <a:spLocks noGrp="1"/>
          </p:cNvSpPr>
          <p:nvPr>
            <p:ph type="subTitle" idx="1"/>
          </p:nvPr>
        </p:nvSpPr>
        <p:spPr>
          <a:xfrm>
            <a:off x="1259632" y="1340768"/>
            <a:ext cx="7632848" cy="4298032"/>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dirty="0"/>
          </a:p>
        </p:txBody>
      </p:sp>
      <p:sp>
        <p:nvSpPr>
          <p:cNvPr id="4" name="Élőláb helye 4"/>
          <p:cNvSpPr>
            <a:spLocks noGrp="1"/>
          </p:cNvSpPr>
          <p:nvPr>
            <p:ph type="ftr" sz="quarter" idx="10"/>
          </p:nvPr>
        </p:nvSpPr>
        <p:spPr/>
        <p:txBody>
          <a:bodyPr/>
          <a:lstStyle>
            <a:lvl1pPr>
              <a:defRPr/>
            </a:lvl1pPr>
          </a:lstStyle>
          <a:p>
            <a:pPr>
              <a:defRPr/>
            </a:pPr>
            <a:endParaRPr lang="hu-HU"/>
          </a:p>
        </p:txBody>
      </p:sp>
      <p:sp>
        <p:nvSpPr>
          <p:cNvPr id="5" name="Dia számának helye 5"/>
          <p:cNvSpPr>
            <a:spLocks noGrp="1"/>
          </p:cNvSpPr>
          <p:nvPr>
            <p:ph type="sldNum" sz="quarter" idx="11"/>
          </p:nvPr>
        </p:nvSpPr>
        <p:spPr>
          <a:xfrm>
            <a:off x="6553200" y="6356350"/>
            <a:ext cx="2339975" cy="365125"/>
          </a:xfrm>
        </p:spPr>
        <p:txBody>
          <a:bodyPr/>
          <a:lstStyle>
            <a:lvl1pPr>
              <a:defRPr/>
            </a:lvl1pPr>
          </a:lstStyle>
          <a:p>
            <a:pPr>
              <a:defRPr/>
            </a:pPr>
            <a:fld id="{147E2D8E-C4D7-49F6-90D4-2EB0B58E4D42}" type="slidenum">
              <a:rPr lang="hu-HU"/>
              <a:pPr>
                <a:defRPr/>
              </a:pPr>
              <a:t>‹#›</a:t>
            </a:fld>
            <a:endParaRPr lang="hu-HU"/>
          </a:p>
        </p:txBody>
      </p:sp>
    </p:spTree>
    <p:extLst>
      <p:ext uri="{BB962C8B-B14F-4D97-AF65-F5344CB8AC3E}">
        <p14:creationId xmlns:p14="http://schemas.microsoft.com/office/powerpoint/2010/main" val="2193262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1259632" y="274638"/>
            <a:ext cx="7427168" cy="1143000"/>
          </a:xfrm>
        </p:spPr>
        <p:txBody>
          <a:bodyPr/>
          <a:lstStyle/>
          <a:p>
            <a:r>
              <a:rPr lang="hu-HU" smtClean="0"/>
              <a:t>Mintacím szerkesztése</a:t>
            </a:r>
            <a:endParaRPr lang="hu-HU"/>
          </a:p>
        </p:txBody>
      </p:sp>
      <p:sp>
        <p:nvSpPr>
          <p:cNvPr id="3" name="Függőleges szöveg helye 2"/>
          <p:cNvSpPr>
            <a:spLocks noGrp="1"/>
          </p:cNvSpPr>
          <p:nvPr>
            <p:ph type="body" orient="vert" idx="1"/>
          </p:nvPr>
        </p:nvSpPr>
        <p:spPr>
          <a:xfrm>
            <a:off x="1259632" y="1600200"/>
            <a:ext cx="7427168" cy="4525963"/>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Élőláb helye 4"/>
          <p:cNvSpPr>
            <a:spLocks noGrp="1"/>
          </p:cNvSpPr>
          <p:nvPr>
            <p:ph type="ftr" sz="quarter" idx="10"/>
          </p:nvPr>
        </p:nvSpPr>
        <p:spPr/>
        <p:txBody>
          <a:bodyPr/>
          <a:lstStyle>
            <a:lvl1pPr>
              <a:defRPr/>
            </a:lvl1pPr>
          </a:lstStyle>
          <a:p>
            <a:pPr>
              <a:defRPr/>
            </a:pPr>
            <a:endParaRPr lang="hu-HU"/>
          </a:p>
        </p:txBody>
      </p:sp>
      <p:sp>
        <p:nvSpPr>
          <p:cNvPr id="5" name="Dia számának helye 5"/>
          <p:cNvSpPr>
            <a:spLocks noGrp="1"/>
          </p:cNvSpPr>
          <p:nvPr>
            <p:ph type="sldNum" sz="quarter" idx="11"/>
          </p:nvPr>
        </p:nvSpPr>
        <p:spPr/>
        <p:txBody>
          <a:bodyPr/>
          <a:lstStyle>
            <a:lvl1pPr>
              <a:defRPr/>
            </a:lvl1pPr>
          </a:lstStyle>
          <a:p>
            <a:pPr>
              <a:defRPr/>
            </a:pPr>
            <a:fld id="{AF6465CC-FA7A-4EF5-94E0-6C7992135417}" type="slidenum">
              <a:rPr lang="hu-HU"/>
              <a:pPr>
                <a:defRPr/>
              </a:pPr>
              <a:t>‹#›</a:t>
            </a:fld>
            <a:endParaRPr lang="hu-HU"/>
          </a:p>
        </p:txBody>
      </p:sp>
      <p:sp>
        <p:nvSpPr>
          <p:cNvPr id="6" name="Dátum helye 3"/>
          <p:cNvSpPr>
            <a:spLocks noGrp="1"/>
          </p:cNvSpPr>
          <p:nvPr>
            <p:ph type="dt" sz="half" idx="12"/>
          </p:nvPr>
        </p:nvSpPr>
        <p:spPr>
          <a:xfrm>
            <a:off x="34925" y="6453188"/>
            <a:ext cx="1008063" cy="365125"/>
          </a:xfrm>
        </p:spPr>
        <p:txBody>
          <a:bodyPr/>
          <a:lstStyle>
            <a:lvl1pPr algn="l">
              <a:defRPr sz="1200">
                <a:solidFill>
                  <a:schemeClr val="tx1">
                    <a:tint val="75000"/>
                  </a:schemeClr>
                </a:solidFill>
              </a:defRPr>
            </a:lvl1pPr>
          </a:lstStyle>
          <a:p>
            <a:pPr>
              <a:defRPr/>
            </a:pPr>
            <a:fld id="{1912E7CE-B18B-474A-BD8C-4C44E57C251E}" type="datetimeFigureOut">
              <a:rPr lang="hu-HU"/>
              <a:pPr>
                <a:defRPr/>
              </a:pPr>
              <a:t>2015.06.16.</a:t>
            </a:fld>
            <a:endParaRPr lang="hu-HU"/>
          </a:p>
        </p:txBody>
      </p:sp>
    </p:spTree>
    <p:extLst>
      <p:ext uri="{BB962C8B-B14F-4D97-AF65-F5344CB8AC3E}">
        <p14:creationId xmlns:p14="http://schemas.microsoft.com/office/powerpoint/2010/main" val="685151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1331640" y="274638"/>
            <a:ext cx="5145360" cy="5851525"/>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Élőláb helye 4"/>
          <p:cNvSpPr>
            <a:spLocks noGrp="1"/>
          </p:cNvSpPr>
          <p:nvPr>
            <p:ph type="ftr" sz="quarter" idx="10"/>
          </p:nvPr>
        </p:nvSpPr>
        <p:spPr/>
        <p:txBody>
          <a:bodyPr/>
          <a:lstStyle>
            <a:lvl1pPr>
              <a:defRPr/>
            </a:lvl1pPr>
          </a:lstStyle>
          <a:p>
            <a:pPr>
              <a:defRPr/>
            </a:pPr>
            <a:endParaRPr lang="hu-HU"/>
          </a:p>
        </p:txBody>
      </p:sp>
      <p:sp>
        <p:nvSpPr>
          <p:cNvPr id="5" name="Dia számának helye 5"/>
          <p:cNvSpPr>
            <a:spLocks noGrp="1"/>
          </p:cNvSpPr>
          <p:nvPr>
            <p:ph type="sldNum" sz="quarter" idx="11"/>
          </p:nvPr>
        </p:nvSpPr>
        <p:spPr/>
        <p:txBody>
          <a:bodyPr/>
          <a:lstStyle>
            <a:lvl1pPr>
              <a:defRPr/>
            </a:lvl1pPr>
          </a:lstStyle>
          <a:p>
            <a:pPr>
              <a:defRPr/>
            </a:pPr>
            <a:fld id="{8C1843B1-7F5C-418D-8A25-CFEE8D96EF90}" type="slidenum">
              <a:rPr lang="hu-HU"/>
              <a:pPr>
                <a:defRPr/>
              </a:pPr>
              <a:t>‹#›</a:t>
            </a:fld>
            <a:endParaRPr lang="hu-HU"/>
          </a:p>
        </p:txBody>
      </p:sp>
      <p:sp>
        <p:nvSpPr>
          <p:cNvPr id="6" name="Dátum helye 3"/>
          <p:cNvSpPr>
            <a:spLocks noGrp="1"/>
          </p:cNvSpPr>
          <p:nvPr>
            <p:ph type="dt" sz="half" idx="12"/>
          </p:nvPr>
        </p:nvSpPr>
        <p:spPr>
          <a:xfrm>
            <a:off x="34925" y="6453188"/>
            <a:ext cx="1008063" cy="365125"/>
          </a:xfrm>
        </p:spPr>
        <p:txBody>
          <a:bodyPr/>
          <a:lstStyle>
            <a:lvl1pPr algn="l">
              <a:defRPr sz="1200">
                <a:solidFill>
                  <a:schemeClr val="tx1">
                    <a:tint val="75000"/>
                  </a:schemeClr>
                </a:solidFill>
              </a:defRPr>
            </a:lvl1pPr>
          </a:lstStyle>
          <a:p>
            <a:pPr>
              <a:defRPr/>
            </a:pPr>
            <a:fld id="{F677FCE5-B936-497F-9E00-29EB8FF332F6}" type="datetimeFigureOut">
              <a:rPr lang="hu-HU"/>
              <a:pPr>
                <a:defRPr/>
              </a:pPr>
              <a:t>2015.06.16.</a:t>
            </a:fld>
            <a:endParaRPr lang="hu-HU"/>
          </a:p>
        </p:txBody>
      </p:sp>
    </p:spTree>
    <p:extLst>
      <p:ext uri="{BB962C8B-B14F-4D97-AF65-F5344CB8AC3E}">
        <p14:creationId xmlns:p14="http://schemas.microsoft.com/office/powerpoint/2010/main" val="3557980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ím és tartalom">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Tartalom helye 2"/>
          <p:cNvSpPr>
            <a:spLocks noGrp="1"/>
          </p:cNvSpPr>
          <p:nvPr>
            <p:ph idx="1"/>
          </p:nvPr>
        </p:nvSpPr>
        <p:spPr>
          <a:xfrm>
            <a:off x="1259632" y="1600200"/>
            <a:ext cx="7427168" cy="4525963"/>
          </a:xfrm>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Cím 1"/>
          <p:cNvSpPr>
            <a:spLocks noGrp="1"/>
          </p:cNvSpPr>
          <p:nvPr>
            <p:ph type="ctrTitle"/>
          </p:nvPr>
        </p:nvSpPr>
        <p:spPr>
          <a:xfrm>
            <a:off x="1259632" y="188641"/>
            <a:ext cx="7632848" cy="1080120"/>
          </a:xfrm>
        </p:spPr>
        <p:txBody>
          <a:bodyPr/>
          <a:lstStyle>
            <a:lvl1pPr algn="l">
              <a:defRPr/>
            </a:lvl1pPr>
          </a:lstStyle>
          <a:p>
            <a:r>
              <a:rPr lang="hu-HU" smtClean="0"/>
              <a:t>Mintacím szerkesztése</a:t>
            </a:r>
            <a:endParaRPr lang="hu-HU" dirty="0"/>
          </a:p>
        </p:txBody>
      </p:sp>
      <p:sp>
        <p:nvSpPr>
          <p:cNvPr id="4" name="Élőláb helye 4"/>
          <p:cNvSpPr>
            <a:spLocks noGrp="1"/>
          </p:cNvSpPr>
          <p:nvPr>
            <p:ph type="ftr" sz="quarter" idx="10"/>
          </p:nvPr>
        </p:nvSpPr>
        <p:spPr/>
        <p:txBody>
          <a:bodyPr/>
          <a:lstStyle>
            <a:lvl1pPr>
              <a:defRPr/>
            </a:lvl1pPr>
          </a:lstStyle>
          <a:p>
            <a:pPr>
              <a:defRPr/>
            </a:pPr>
            <a:endParaRPr lang="hu-HU"/>
          </a:p>
        </p:txBody>
      </p:sp>
      <p:sp>
        <p:nvSpPr>
          <p:cNvPr id="5" name="Dia számának helye 5"/>
          <p:cNvSpPr>
            <a:spLocks noGrp="1"/>
          </p:cNvSpPr>
          <p:nvPr>
            <p:ph type="sldNum" sz="quarter" idx="11"/>
          </p:nvPr>
        </p:nvSpPr>
        <p:spPr/>
        <p:txBody>
          <a:bodyPr/>
          <a:lstStyle>
            <a:lvl1pPr>
              <a:defRPr/>
            </a:lvl1pPr>
          </a:lstStyle>
          <a:p>
            <a:pPr>
              <a:defRPr/>
            </a:pPr>
            <a:fld id="{D6822BCC-D39C-47B4-B359-52540F290B82}" type="slidenum">
              <a:rPr lang="hu-HU"/>
              <a:pPr>
                <a:defRPr/>
              </a:pPr>
              <a:t>‹#›</a:t>
            </a:fld>
            <a:endParaRPr lang="hu-HU"/>
          </a:p>
        </p:txBody>
      </p:sp>
      <p:sp>
        <p:nvSpPr>
          <p:cNvPr id="6" name="Dátum helye 3"/>
          <p:cNvSpPr>
            <a:spLocks noGrp="1"/>
          </p:cNvSpPr>
          <p:nvPr>
            <p:ph type="dt" sz="half" idx="12"/>
          </p:nvPr>
        </p:nvSpPr>
        <p:spPr>
          <a:xfrm>
            <a:off x="34925" y="6453188"/>
            <a:ext cx="1008063" cy="365125"/>
          </a:xfrm>
        </p:spPr>
        <p:txBody>
          <a:bodyPr/>
          <a:lstStyle>
            <a:lvl1pPr algn="l">
              <a:defRPr sz="1200">
                <a:solidFill>
                  <a:schemeClr val="tx1">
                    <a:tint val="75000"/>
                  </a:schemeClr>
                </a:solidFill>
              </a:defRPr>
            </a:lvl1pPr>
          </a:lstStyle>
          <a:p>
            <a:pPr>
              <a:defRPr/>
            </a:pPr>
            <a:fld id="{89D1655F-FD67-4E8F-A765-51EDC43C76CD}" type="datetimeFigureOut">
              <a:rPr lang="hu-HU"/>
              <a:pPr>
                <a:defRPr/>
              </a:pPr>
              <a:t>2015.06.16.</a:t>
            </a:fld>
            <a:endParaRPr lang="hu-HU"/>
          </a:p>
        </p:txBody>
      </p:sp>
    </p:spTree>
    <p:extLst>
      <p:ext uri="{BB962C8B-B14F-4D97-AF65-F5344CB8AC3E}">
        <p14:creationId xmlns:p14="http://schemas.microsoft.com/office/powerpoint/2010/main" val="3618668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1259631" y="4406900"/>
            <a:ext cx="7416825" cy="1362075"/>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1259631" y="332657"/>
            <a:ext cx="7416825" cy="407424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Élőláb helye 4"/>
          <p:cNvSpPr>
            <a:spLocks noGrp="1"/>
          </p:cNvSpPr>
          <p:nvPr>
            <p:ph type="ftr" sz="quarter" idx="10"/>
          </p:nvPr>
        </p:nvSpPr>
        <p:spPr/>
        <p:txBody>
          <a:bodyPr/>
          <a:lstStyle>
            <a:lvl1pPr>
              <a:defRPr/>
            </a:lvl1pPr>
          </a:lstStyle>
          <a:p>
            <a:pPr>
              <a:defRPr/>
            </a:pPr>
            <a:endParaRPr lang="hu-HU"/>
          </a:p>
        </p:txBody>
      </p:sp>
      <p:sp>
        <p:nvSpPr>
          <p:cNvPr id="5" name="Dia számának helye 5"/>
          <p:cNvSpPr>
            <a:spLocks noGrp="1"/>
          </p:cNvSpPr>
          <p:nvPr>
            <p:ph type="sldNum" sz="quarter" idx="11"/>
          </p:nvPr>
        </p:nvSpPr>
        <p:spPr/>
        <p:txBody>
          <a:bodyPr/>
          <a:lstStyle>
            <a:lvl1pPr>
              <a:defRPr/>
            </a:lvl1pPr>
          </a:lstStyle>
          <a:p>
            <a:pPr>
              <a:defRPr/>
            </a:pPr>
            <a:fld id="{A928F99B-E0B6-423F-8D26-DAA0F4749CB5}" type="slidenum">
              <a:rPr lang="hu-HU"/>
              <a:pPr>
                <a:defRPr/>
              </a:pPr>
              <a:t>‹#›</a:t>
            </a:fld>
            <a:endParaRPr lang="hu-HU"/>
          </a:p>
        </p:txBody>
      </p:sp>
      <p:sp>
        <p:nvSpPr>
          <p:cNvPr id="6" name="Dátum helye 3"/>
          <p:cNvSpPr>
            <a:spLocks noGrp="1"/>
          </p:cNvSpPr>
          <p:nvPr>
            <p:ph type="dt" sz="half" idx="12"/>
          </p:nvPr>
        </p:nvSpPr>
        <p:spPr>
          <a:xfrm>
            <a:off x="34925" y="6453188"/>
            <a:ext cx="1008063" cy="365125"/>
          </a:xfrm>
        </p:spPr>
        <p:txBody>
          <a:bodyPr/>
          <a:lstStyle>
            <a:lvl1pPr algn="l">
              <a:defRPr sz="1200">
                <a:solidFill>
                  <a:schemeClr val="tx1">
                    <a:tint val="75000"/>
                  </a:schemeClr>
                </a:solidFill>
              </a:defRPr>
            </a:lvl1pPr>
          </a:lstStyle>
          <a:p>
            <a:pPr>
              <a:defRPr/>
            </a:pPr>
            <a:fld id="{E9682112-3F86-45DF-ACB8-AA4AC894EA90}" type="datetimeFigureOut">
              <a:rPr lang="hu-HU"/>
              <a:pPr>
                <a:defRPr/>
              </a:pPr>
              <a:t>2015.06.16.</a:t>
            </a:fld>
            <a:endParaRPr lang="hu-HU"/>
          </a:p>
        </p:txBody>
      </p:sp>
    </p:spTree>
    <p:extLst>
      <p:ext uri="{BB962C8B-B14F-4D97-AF65-F5344CB8AC3E}">
        <p14:creationId xmlns:p14="http://schemas.microsoft.com/office/powerpoint/2010/main" val="10235623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1259632" y="274638"/>
            <a:ext cx="7427168" cy="1143000"/>
          </a:xfrm>
        </p:spPr>
        <p:txBody>
          <a:bodyPr/>
          <a:lstStyle/>
          <a:p>
            <a:r>
              <a:rPr lang="hu-HU" smtClean="0"/>
              <a:t>Mintacím szerkesztése</a:t>
            </a:r>
            <a:endParaRPr lang="hu-HU"/>
          </a:p>
        </p:txBody>
      </p:sp>
      <p:sp>
        <p:nvSpPr>
          <p:cNvPr id="3" name="Tartalom helye 2"/>
          <p:cNvSpPr>
            <a:spLocks noGrp="1"/>
          </p:cNvSpPr>
          <p:nvPr>
            <p:ph sz="half" idx="1"/>
          </p:nvPr>
        </p:nvSpPr>
        <p:spPr>
          <a:xfrm>
            <a:off x="1259632" y="1600200"/>
            <a:ext cx="323616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Élőláb helye 5"/>
          <p:cNvSpPr>
            <a:spLocks noGrp="1"/>
          </p:cNvSpPr>
          <p:nvPr>
            <p:ph type="ftr" sz="quarter" idx="10"/>
          </p:nvPr>
        </p:nvSpPr>
        <p:spPr/>
        <p:txBody>
          <a:bodyPr/>
          <a:lstStyle>
            <a:lvl1pPr>
              <a:defRPr/>
            </a:lvl1pPr>
          </a:lstStyle>
          <a:p>
            <a:pPr>
              <a:defRPr/>
            </a:pPr>
            <a:endParaRPr lang="hu-HU"/>
          </a:p>
        </p:txBody>
      </p:sp>
      <p:sp>
        <p:nvSpPr>
          <p:cNvPr id="6" name="Dia számának helye 6"/>
          <p:cNvSpPr>
            <a:spLocks noGrp="1"/>
          </p:cNvSpPr>
          <p:nvPr>
            <p:ph type="sldNum" sz="quarter" idx="11"/>
          </p:nvPr>
        </p:nvSpPr>
        <p:spPr/>
        <p:txBody>
          <a:bodyPr/>
          <a:lstStyle>
            <a:lvl1pPr>
              <a:defRPr/>
            </a:lvl1pPr>
          </a:lstStyle>
          <a:p>
            <a:pPr>
              <a:defRPr/>
            </a:pPr>
            <a:fld id="{D9992F33-F33B-4ECB-8260-281C4D456591}" type="slidenum">
              <a:rPr lang="hu-HU"/>
              <a:pPr>
                <a:defRPr/>
              </a:pPr>
              <a:t>‹#›</a:t>
            </a:fld>
            <a:endParaRPr lang="hu-HU"/>
          </a:p>
        </p:txBody>
      </p:sp>
      <p:sp>
        <p:nvSpPr>
          <p:cNvPr id="7" name="Dátum helye 3"/>
          <p:cNvSpPr>
            <a:spLocks noGrp="1"/>
          </p:cNvSpPr>
          <p:nvPr>
            <p:ph type="dt" sz="half" idx="12"/>
          </p:nvPr>
        </p:nvSpPr>
        <p:spPr>
          <a:xfrm>
            <a:off x="34925" y="6453188"/>
            <a:ext cx="1008063" cy="365125"/>
          </a:xfrm>
        </p:spPr>
        <p:txBody>
          <a:bodyPr/>
          <a:lstStyle>
            <a:lvl1pPr algn="l">
              <a:defRPr sz="1200">
                <a:solidFill>
                  <a:schemeClr val="tx1">
                    <a:tint val="75000"/>
                  </a:schemeClr>
                </a:solidFill>
              </a:defRPr>
            </a:lvl1pPr>
          </a:lstStyle>
          <a:p>
            <a:pPr>
              <a:defRPr/>
            </a:pPr>
            <a:fld id="{49296BE9-8570-45A2-9FDB-8ABDADE9CCC0}" type="datetimeFigureOut">
              <a:rPr lang="hu-HU"/>
              <a:pPr>
                <a:defRPr/>
              </a:pPr>
              <a:t>2015.06.16.</a:t>
            </a:fld>
            <a:endParaRPr lang="hu-HU"/>
          </a:p>
        </p:txBody>
      </p:sp>
    </p:spTree>
    <p:extLst>
      <p:ext uri="{BB962C8B-B14F-4D97-AF65-F5344CB8AC3E}">
        <p14:creationId xmlns:p14="http://schemas.microsoft.com/office/powerpoint/2010/main" val="486782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1259632" y="274638"/>
            <a:ext cx="7427168" cy="1143000"/>
          </a:xfrm>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1259632" y="1535113"/>
            <a:ext cx="323775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1259632" y="2174875"/>
            <a:ext cx="323775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Élőláb helye 7"/>
          <p:cNvSpPr>
            <a:spLocks noGrp="1"/>
          </p:cNvSpPr>
          <p:nvPr>
            <p:ph type="ftr" sz="quarter" idx="10"/>
          </p:nvPr>
        </p:nvSpPr>
        <p:spPr/>
        <p:txBody>
          <a:bodyPr/>
          <a:lstStyle>
            <a:lvl1pPr>
              <a:defRPr/>
            </a:lvl1pPr>
          </a:lstStyle>
          <a:p>
            <a:pPr>
              <a:defRPr/>
            </a:pPr>
            <a:endParaRPr lang="hu-HU"/>
          </a:p>
        </p:txBody>
      </p:sp>
      <p:sp>
        <p:nvSpPr>
          <p:cNvPr id="8" name="Dia számának helye 8"/>
          <p:cNvSpPr>
            <a:spLocks noGrp="1"/>
          </p:cNvSpPr>
          <p:nvPr>
            <p:ph type="sldNum" sz="quarter" idx="11"/>
          </p:nvPr>
        </p:nvSpPr>
        <p:spPr/>
        <p:txBody>
          <a:bodyPr/>
          <a:lstStyle>
            <a:lvl1pPr>
              <a:defRPr/>
            </a:lvl1pPr>
          </a:lstStyle>
          <a:p>
            <a:pPr>
              <a:defRPr/>
            </a:pPr>
            <a:fld id="{09ABD836-C7EE-47F1-85A9-CB08E010458D}" type="slidenum">
              <a:rPr lang="hu-HU"/>
              <a:pPr>
                <a:defRPr/>
              </a:pPr>
              <a:t>‹#›</a:t>
            </a:fld>
            <a:endParaRPr lang="hu-HU"/>
          </a:p>
        </p:txBody>
      </p:sp>
      <p:sp>
        <p:nvSpPr>
          <p:cNvPr id="9" name="Dátum helye 3"/>
          <p:cNvSpPr>
            <a:spLocks noGrp="1"/>
          </p:cNvSpPr>
          <p:nvPr>
            <p:ph type="dt" sz="half" idx="12"/>
          </p:nvPr>
        </p:nvSpPr>
        <p:spPr>
          <a:xfrm>
            <a:off x="34925" y="6453188"/>
            <a:ext cx="1008063" cy="365125"/>
          </a:xfrm>
        </p:spPr>
        <p:txBody>
          <a:bodyPr/>
          <a:lstStyle>
            <a:lvl1pPr algn="l">
              <a:defRPr sz="1200">
                <a:solidFill>
                  <a:schemeClr val="tx1">
                    <a:tint val="75000"/>
                  </a:schemeClr>
                </a:solidFill>
              </a:defRPr>
            </a:lvl1pPr>
          </a:lstStyle>
          <a:p>
            <a:pPr>
              <a:defRPr/>
            </a:pPr>
            <a:fld id="{3EEC8DD1-9F9D-4F20-8B7B-2C6B9FA990E2}" type="datetimeFigureOut">
              <a:rPr lang="hu-HU"/>
              <a:pPr>
                <a:defRPr/>
              </a:pPr>
              <a:t>2015.06.16.</a:t>
            </a:fld>
            <a:endParaRPr lang="hu-HU"/>
          </a:p>
        </p:txBody>
      </p:sp>
    </p:spTree>
    <p:extLst>
      <p:ext uri="{BB962C8B-B14F-4D97-AF65-F5344CB8AC3E}">
        <p14:creationId xmlns:p14="http://schemas.microsoft.com/office/powerpoint/2010/main" val="2808037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1259632" y="274638"/>
            <a:ext cx="7427168" cy="1143000"/>
          </a:xfrm>
        </p:spPr>
        <p:txBody>
          <a:bodyPr/>
          <a:lstStyle/>
          <a:p>
            <a:r>
              <a:rPr lang="hu-HU" smtClean="0"/>
              <a:t>Mintacím szerkesztése</a:t>
            </a:r>
            <a:endParaRPr lang="hu-HU"/>
          </a:p>
        </p:txBody>
      </p:sp>
      <p:sp>
        <p:nvSpPr>
          <p:cNvPr id="3" name="Élőláb helye 3"/>
          <p:cNvSpPr>
            <a:spLocks noGrp="1"/>
          </p:cNvSpPr>
          <p:nvPr>
            <p:ph type="ftr" sz="quarter" idx="10"/>
          </p:nvPr>
        </p:nvSpPr>
        <p:spPr/>
        <p:txBody>
          <a:bodyPr/>
          <a:lstStyle>
            <a:lvl1pPr>
              <a:defRPr/>
            </a:lvl1pPr>
          </a:lstStyle>
          <a:p>
            <a:pPr>
              <a:defRPr/>
            </a:pPr>
            <a:endParaRPr lang="hu-HU"/>
          </a:p>
        </p:txBody>
      </p:sp>
      <p:sp>
        <p:nvSpPr>
          <p:cNvPr id="4" name="Dia számának helye 4"/>
          <p:cNvSpPr>
            <a:spLocks noGrp="1"/>
          </p:cNvSpPr>
          <p:nvPr>
            <p:ph type="sldNum" sz="quarter" idx="11"/>
          </p:nvPr>
        </p:nvSpPr>
        <p:spPr/>
        <p:txBody>
          <a:bodyPr/>
          <a:lstStyle>
            <a:lvl1pPr>
              <a:defRPr/>
            </a:lvl1pPr>
          </a:lstStyle>
          <a:p>
            <a:pPr>
              <a:defRPr/>
            </a:pPr>
            <a:fld id="{DC071CF8-99A0-4290-A58A-A20D5AE4B3F5}" type="slidenum">
              <a:rPr lang="hu-HU"/>
              <a:pPr>
                <a:defRPr/>
              </a:pPr>
              <a:t>‹#›</a:t>
            </a:fld>
            <a:endParaRPr lang="hu-HU"/>
          </a:p>
        </p:txBody>
      </p:sp>
      <p:sp>
        <p:nvSpPr>
          <p:cNvPr id="5" name="Dátum helye 3"/>
          <p:cNvSpPr>
            <a:spLocks noGrp="1"/>
          </p:cNvSpPr>
          <p:nvPr>
            <p:ph type="dt" sz="half" idx="12"/>
          </p:nvPr>
        </p:nvSpPr>
        <p:spPr>
          <a:xfrm>
            <a:off x="34925" y="6453188"/>
            <a:ext cx="1008063" cy="365125"/>
          </a:xfrm>
        </p:spPr>
        <p:txBody>
          <a:bodyPr/>
          <a:lstStyle>
            <a:lvl1pPr algn="l">
              <a:defRPr sz="1200">
                <a:solidFill>
                  <a:schemeClr val="tx1">
                    <a:tint val="75000"/>
                  </a:schemeClr>
                </a:solidFill>
              </a:defRPr>
            </a:lvl1pPr>
          </a:lstStyle>
          <a:p>
            <a:pPr>
              <a:defRPr/>
            </a:pPr>
            <a:fld id="{C5664C29-F57D-4488-9A0F-4682D0AF80DD}" type="datetimeFigureOut">
              <a:rPr lang="hu-HU"/>
              <a:pPr>
                <a:defRPr/>
              </a:pPr>
              <a:t>2015.06.16.</a:t>
            </a:fld>
            <a:endParaRPr lang="hu-HU"/>
          </a:p>
        </p:txBody>
      </p:sp>
    </p:spTree>
    <p:extLst>
      <p:ext uri="{BB962C8B-B14F-4D97-AF65-F5344CB8AC3E}">
        <p14:creationId xmlns:p14="http://schemas.microsoft.com/office/powerpoint/2010/main" val="1027359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Élőláb helye 2"/>
          <p:cNvSpPr>
            <a:spLocks noGrp="1"/>
          </p:cNvSpPr>
          <p:nvPr>
            <p:ph type="ftr" sz="quarter" idx="10"/>
          </p:nvPr>
        </p:nvSpPr>
        <p:spPr/>
        <p:txBody>
          <a:bodyPr/>
          <a:lstStyle>
            <a:lvl1pPr>
              <a:defRPr/>
            </a:lvl1pPr>
          </a:lstStyle>
          <a:p>
            <a:pPr>
              <a:defRPr/>
            </a:pPr>
            <a:endParaRPr lang="hu-HU"/>
          </a:p>
        </p:txBody>
      </p:sp>
      <p:sp>
        <p:nvSpPr>
          <p:cNvPr id="3" name="Dia számának helye 3"/>
          <p:cNvSpPr>
            <a:spLocks noGrp="1"/>
          </p:cNvSpPr>
          <p:nvPr>
            <p:ph type="sldNum" sz="quarter" idx="11"/>
          </p:nvPr>
        </p:nvSpPr>
        <p:spPr/>
        <p:txBody>
          <a:bodyPr/>
          <a:lstStyle>
            <a:lvl1pPr>
              <a:defRPr/>
            </a:lvl1pPr>
          </a:lstStyle>
          <a:p>
            <a:pPr>
              <a:defRPr/>
            </a:pPr>
            <a:fld id="{CE21DEA3-D5B9-4001-A34C-D54CCB9C97C6}" type="slidenum">
              <a:rPr lang="hu-HU"/>
              <a:pPr>
                <a:defRPr/>
              </a:pPr>
              <a:t>‹#›</a:t>
            </a:fld>
            <a:endParaRPr lang="hu-HU"/>
          </a:p>
        </p:txBody>
      </p:sp>
      <p:sp>
        <p:nvSpPr>
          <p:cNvPr id="4" name="Dátum helye 3"/>
          <p:cNvSpPr>
            <a:spLocks noGrp="1"/>
          </p:cNvSpPr>
          <p:nvPr>
            <p:ph type="dt" sz="half" idx="12"/>
          </p:nvPr>
        </p:nvSpPr>
        <p:spPr>
          <a:xfrm>
            <a:off x="34925" y="6453188"/>
            <a:ext cx="1008063" cy="365125"/>
          </a:xfrm>
        </p:spPr>
        <p:txBody>
          <a:bodyPr/>
          <a:lstStyle>
            <a:lvl1pPr algn="l">
              <a:defRPr sz="1200">
                <a:solidFill>
                  <a:schemeClr val="tx1">
                    <a:tint val="75000"/>
                  </a:schemeClr>
                </a:solidFill>
              </a:defRPr>
            </a:lvl1pPr>
          </a:lstStyle>
          <a:p>
            <a:pPr>
              <a:defRPr/>
            </a:pPr>
            <a:fld id="{9EE5E2AF-2581-4397-BE6B-F1F014F0D992}" type="datetimeFigureOut">
              <a:rPr lang="hu-HU"/>
              <a:pPr>
                <a:defRPr/>
              </a:pPr>
              <a:t>2015.06.16.</a:t>
            </a:fld>
            <a:endParaRPr lang="hu-HU"/>
          </a:p>
        </p:txBody>
      </p:sp>
    </p:spTree>
    <p:extLst>
      <p:ext uri="{BB962C8B-B14F-4D97-AF65-F5344CB8AC3E}">
        <p14:creationId xmlns:p14="http://schemas.microsoft.com/office/powerpoint/2010/main" val="7603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1259632" y="273050"/>
            <a:ext cx="2664296"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4139952" y="273050"/>
            <a:ext cx="454684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1259632" y="1435100"/>
            <a:ext cx="266429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Élőláb helye 5"/>
          <p:cNvSpPr>
            <a:spLocks noGrp="1"/>
          </p:cNvSpPr>
          <p:nvPr>
            <p:ph type="ftr" sz="quarter" idx="10"/>
          </p:nvPr>
        </p:nvSpPr>
        <p:spPr/>
        <p:txBody>
          <a:bodyPr/>
          <a:lstStyle>
            <a:lvl1pPr>
              <a:defRPr/>
            </a:lvl1pPr>
          </a:lstStyle>
          <a:p>
            <a:pPr>
              <a:defRPr/>
            </a:pPr>
            <a:endParaRPr lang="hu-HU"/>
          </a:p>
        </p:txBody>
      </p:sp>
      <p:sp>
        <p:nvSpPr>
          <p:cNvPr id="6" name="Dia számának helye 6"/>
          <p:cNvSpPr>
            <a:spLocks noGrp="1"/>
          </p:cNvSpPr>
          <p:nvPr>
            <p:ph type="sldNum" sz="quarter" idx="11"/>
          </p:nvPr>
        </p:nvSpPr>
        <p:spPr/>
        <p:txBody>
          <a:bodyPr/>
          <a:lstStyle>
            <a:lvl1pPr>
              <a:defRPr/>
            </a:lvl1pPr>
          </a:lstStyle>
          <a:p>
            <a:pPr>
              <a:defRPr/>
            </a:pPr>
            <a:fld id="{D2653C35-3865-40DE-B7BA-A43ADCA56F58}" type="slidenum">
              <a:rPr lang="hu-HU"/>
              <a:pPr>
                <a:defRPr/>
              </a:pPr>
              <a:t>‹#›</a:t>
            </a:fld>
            <a:endParaRPr lang="hu-HU"/>
          </a:p>
        </p:txBody>
      </p:sp>
      <p:sp>
        <p:nvSpPr>
          <p:cNvPr id="7" name="Dátum helye 3"/>
          <p:cNvSpPr>
            <a:spLocks noGrp="1"/>
          </p:cNvSpPr>
          <p:nvPr>
            <p:ph type="dt" sz="half" idx="12"/>
          </p:nvPr>
        </p:nvSpPr>
        <p:spPr>
          <a:xfrm>
            <a:off x="34925" y="6453188"/>
            <a:ext cx="1008063" cy="365125"/>
          </a:xfrm>
        </p:spPr>
        <p:txBody>
          <a:bodyPr/>
          <a:lstStyle>
            <a:lvl1pPr algn="l">
              <a:defRPr sz="1200">
                <a:solidFill>
                  <a:schemeClr val="tx1">
                    <a:tint val="75000"/>
                  </a:schemeClr>
                </a:solidFill>
              </a:defRPr>
            </a:lvl1pPr>
          </a:lstStyle>
          <a:p>
            <a:pPr>
              <a:defRPr/>
            </a:pPr>
            <a:fld id="{52F08BBE-35E9-45A4-98B5-6F0F6300E9C9}" type="datetimeFigureOut">
              <a:rPr lang="hu-HU"/>
              <a:pPr>
                <a:defRPr/>
              </a:pPr>
              <a:t>2015.06.16.</a:t>
            </a:fld>
            <a:endParaRPr lang="hu-HU"/>
          </a:p>
        </p:txBody>
      </p:sp>
    </p:spTree>
    <p:extLst>
      <p:ext uri="{BB962C8B-B14F-4D97-AF65-F5344CB8AC3E}">
        <p14:creationId xmlns:p14="http://schemas.microsoft.com/office/powerpoint/2010/main" val="42899955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hu-HU" noProof="0" smtClean="0"/>
              <a:t>Kép beszúrásához kattintson az ikonra</a:t>
            </a:r>
            <a:endParaRPr lang="hu-HU" noProof="0"/>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Élőláb helye 5"/>
          <p:cNvSpPr>
            <a:spLocks noGrp="1"/>
          </p:cNvSpPr>
          <p:nvPr>
            <p:ph type="ftr" sz="quarter" idx="10"/>
          </p:nvPr>
        </p:nvSpPr>
        <p:spPr/>
        <p:txBody>
          <a:bodyPr/>
          <a:lstStyle>
            <a:lvl1pPr>
              <a:defRPr/>
            </a:lvl1pPr>
          </a:lstStyle>
          <a:p>
            <a:pPr>
              <a:defRPr/>
            </a:pPr>
            <a:endParaRPr lang="hu-HU"/>
          </a:p>
        </p:txBody>
      </p:sp>
      <p:sp>
        <p:nvSpPr>
          <p:cNvPr id="6" name="Dia számának helye 6"/>
          <p:cNvSpPr>
            <a:spLocks noGrp="1"/>
          </p:cNvSpPr>
          <p:nvPr>
            <p:ph type="sldNum" sz="quarter" idx="11"/>
          </p:nvPr>
        </p:nvSpPr>
        <p:spPr/>
        <p:txBody>
          <a:bodyPr/>
          <a:lstStyle>
            <a:lvl1pPr>
              <a:defRPr/>
            </a:lvl1pPr>
          </a:lstStyle>
          <a:p>
            <a:pPr>
              <a:defRPr/>
            </a:pPr>
            <a:fld id="{6730BA69-5D66-44D4-A804-60B294B4C007}" type="slidenum">
              <a:rPr lang="hu-HU"/>
              <a:pPr>
                <a:defRPr/>
              </a:pPr>
              <a:t>‹#›</a:t>
            </a:fld>
            <a:endParaRPr lang="hu-HU"/>
          </a:p>
        </p:txBody>
      </p:sp>
      <p:sp>
        <p:nvSpPr>
          <p:cNvPr id="7" name="Dátum helye 3"/>
          <p:cNvSpPr>
            <a:spLocks noGrp="1"/>
          </p:cNvSpPr>
          <p:nvPr>
            <p:ph type="dt" sz="half" idx="12"/>
          </p:nvPr>
        </p:nvSpPr>
        <p:spPr>
          <a:xfrm>
            <a:off x="34925" y="6453188"/>
            <a:ext cx="1008063" cy="365125"/>
          </a:xfrm>
        </p:spPr>
        <p:txBody>
          <a:bodyPr/>
          <a:lstStyle>
            <a:lvl1pPr algn="l">
              <a:defRPr sz="1200">
                <a:solidFill>
                  <a:schemeClr val="tx1">
                    <a:tint val="75000"/>
                  </a:schemeClr>
                </a:solidFill>
              </a:defRPr>
            </a:lvl1pPr>
          </a:lstStyle>
          <a:p>
            <a:pPr>
              <a:defRPr/>
            </a:pPr>
            <a:fld id="{1DD3C651-C700-43AD-A4AC-C04709FF66FF}" type="datetimeFigureOut">
              <a:rPr lang="hu-HU"/>
              <a:pPr>
                <a:defRPr/>
              </a:pPr>
              <a:t>2015.06.16.</a:t>
            </a:fld>
            <a:endParaRPr lang="hu-HU"/>
          </a:p>
        </p:txBody>
      </p:sp>
    </p:spTree>
    <p:extLst>
      <p:ext uri="{BB962C8B-B14F-4D97-AF65-F5344CB8AC3E}">
        <p14:creationId xmlns:p14="http://schemas.microsoft.com/office/powerpoint/2010/main" val="1568254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Cím helye 1"/>
          <p:cNvSpPr>
            <a:spLocks noGrp="1"/>
          </p:cNvSpPr>
          <p:nvPr>
            <p:ph type="title"/>
          </p:nvPr>
        </p:nvSpPr>
        <p:spPr bwMode="auto">
          <a:xfrm>
            <a:off x="3059113" y="274638"/>
            <a:ext cx="5627687"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hu-HU" smtClean="0"/>
              <a:t>Mintacím szerkesztése</a:t>
            </a:r>
          </a:p>
        </p:txBody>
      </p:sp>
      <p:sp>
        <p:nvSpPr>
          <p:cNvPr id="1027" name="Szöveg helye 2"/>
          <p:cNvSpPr>
            <a:spLocks noGrp="1"/>
          </p:cNvSpPr>
          <p:nvPr>
            <p:ph type="body" idx="1"/>
          </p:nvPr>
        </p:nvSpPr>
        <p:spPr bwMode="auto">
          <a:xfrm>
            <a:off x="3059113" y="1600200"/>
            <a:ext cx="5627687"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p>
        </p:txBody>
      </p:sp>
      <p:sp>
        <p:nvSpPr>
          <p:cNvPr id="4" name="Dátum helye 3"/>
          <p:cNvSpPr>
            <a:spLocks noGrp="1"/>
          </p:cNvSpPr>
          <p:nvPr>
            <p:ph type="dt" sz="half" idx="2"/>
          </p:nvPr>
        </p:nvSpPr>
        <p:spPr>
          <a:xfrm>
            <a:off x="250825" y="6453188"/>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3C8ACD4E-DF2F-4736-9240-37D8BEF5A755}" type="datetimeFigureOut">
              <a:rPr lang="hu-HU"/>
              <a:pPr>
                <a:defRPr/>
              </a:pPr>
              <a:t>2015.06.16.</a:t>
            </a:fld>
            <a:endParaRPr lang="hu-HU"/>
          </a:p>
        </p:txBody>
      </p:sp>
      <p:sp>
        <p:nvSpPr>
          <p:cNvPr id="5" name="Élőláb hely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hu-HU"/>
          </a:p>
        </p:txBody>
      </p:sp>
      <p:sp>
        <p:nvSpPr>
          <p:cNvPr id="6" name="Dia számának hely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8D1976CA-7FF7-426D-9BAF-1CB2A712D2C3}" type="slidenum">
              <a:rPr lang="hu-HU"/>
              <a:pPr>
                <a:defRPr/>
              </a:pPr>
              <a:t>‹#›</a:t>
            </a:fld>
            <a:endParaRPr lang="hu-HU"/>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iming>
    <p:tnLst>
      <p:par>
        <p:cTn id="1" dur="indefinite" restart="never" nodeType="tmRoot"/>
      </p:par>
    </p:tnLst>
  </p:timing>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gif"/><Relationship Id="rId4" Type="http://schemas.openxmlformats.org/officeDocument/2006/relationships/hyperlink" Target="http://upload.wikimedia.org/wikipedia/uk/5/55/Ukrtransgaz_logo.gif" TargetMode="External"/></Relationships>
</file>

<file path=ppt/slides/_rels/slide10.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2.jpeg"/><Relationship Id="rId7" Type="http://schemas.openxmlformats.org/officeDocument/2006/relationships/diagramColors" Target="../diagrams/colors2.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Alcím 2"/>
          <p:cNvSpPr>
            <a:spLocks noGrp="1"/>
          </p:cNvSpPr>
          <p:nvPr>
            <p:ph type="subTitle" idx="1"/>
          </p:nvPr>
        </p:nvSpPr>
        <p:spPr>
          <a:xfrm>
            <a:off x="3059832" y="5157192"/>
            <a:ext cx="5688632" cy="481608"/>
          </a:xfrm>
        </p:spPr>
        <p:txBody>
          <a:bodyPr rtlCol="0">
            <a:normAutofit/>
          </a:bodyPr>
          <a:lstStyle/>
          <a:p>
            <a:pPr algn="ctr" eaLnBrk="1" fontAlgn="auto" hangingPunct="1">
              <a:spcAft>
                <a:spcPts val="0"/>
              </a:spcAft>
              <a:buFont typeface="Arial" pitchFamily="34" charset="0"/>
              <a:buNone/>
              <a:defRPr/>
            </a:pPr>
            <a:r>
              <a:rPr lang="hu-HU" sz="1800" kern="0" dirty="0" smtClean="0">
                <a:solidFill>
                  <a:srgbClr val="0C4A7B"/>
                </a:solidFill>
                <a:latin typeface="Arial" charset="0"/>
                <a:cs typeface="Arial" charset="0"/>
              </a:rPr>
              <a:t>18.06.2015</a:t>
            </a:r>
            <a:endParaRPr lang="hu-HU" sz="1800" kern="0" dirty="0">
              <a:solidFill>
                <a:srgbClr val="0C4A7B"/>
              </a:solidFill>
              <a:latin typeface="Arial" charset="0"/>
              <a:cs typeface="Arial" charset="0"/>
            </a:endParaRPr>
          </a:p>
        </p:txBody>
      </p:sp>
      <p:pic>
        <p:nvPicPr>
          <p:cNvPr id="7" name="Picture 14"/>
          <p:cNvPicPr/>
          <p:nvPr/>
        </p:nvPicPr>
        <p:blipFill>
          <a:blip r:embed="rId3" cstate="print">
            <a:extLst>
              <a:ext uri="{28A0092B-C50C-407E-A947-70E740481C1C}">
                <a14:useLocalDpi xmlns:a14="http://schemas.microsoft.com/office/drawing/2010/main" val="0"/>
              </a:ext>
            </a:extLst>
          </a:blip>
          <a:stretch>
            <a:fillRect/>
          </a:stretch>
        </p:blipFill>
        <p:spPr>
          <a:xfrm>
            <a:off x="4220247" y="4020379"/>
            <a:ext cx="1082499" cy="968811"/>
          </a:xfrm>
          <a:prstGeom prst="rect">
            <a:avLst/>
          </a:prstGeom>
        </p:spPr>
      </p:pic>
      <p:pic>
        <p:nvPicPr>
          <p:cNvPr id="9" name="Kép 8" descr="Файл:Ukrtransgaz logo.gif">
            <a:hlinkClick r:id="rId4"/>
          </p:cNvPr>
          <p:cNvPicPr/>
          <p:nvPr/>
        </p:nvPicPr>
        <p:blipFill>
          <a:blip r:embed="rId5">
            <a:extLst>
              <a:ext uri="{28A0092B-C50C-407E-A947-70E740481C1C}">
                <a14:useLocalDpi xmlns:a14="http://schemas.microsoft.com/office/drawing/2010/main" val="0"/>
              </a:ext>
            </a:extLst>
          </a:blip>
          <a:srcRect/>
          <a:stretch>
            <a:fillRect/>
          </a:stretch>
        </p:blipFill>
        <p:spPr bwMode="auto">
          <a:xfrm>
            <a:off x="6248201" y="3925809"/>
            <a:ext cx="1944216" cy="1154344"/>
          </a:xfrm>
          <a:prstGeom prst="rect">
            <a:avLst/>
          </a:prstGeom>
          <a:noFill/>
          <a:ln>
            <a:noFill/>
          </a:ln>
        </p:spPr>
      </p:pic>
      <p:sp>
        <p:nvSpPr>
          <p:cNvPr id="10" name="Alcím 2"/>
          <p:cNvSpPr txBox="1">
            <a:spLocks/>
          </p:cNvSpPr>
          <p:nvPr/>
        </p:nvSpPr>
        <p:spPr bwMode="auto">
          <a:xfrm>
            <a:off x="3059832" y="2334493"/>
            <a:ext cx="5760640" cy="1246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0" indent="0" algn="l" rtl="0" eaLnBrk="1" fontAlgn="base" hangingPunct="1">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1" fontAlgn="base" hangingPunct="1">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1" fontAlgn="base" hangingPunct="1">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1" fontAlgn="base" hangingPunct="1">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1" fontAlgn="base" hangingPunct="1">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fontAlgn="auto">
              <a:spcBef>
                <a:spcPts val="0"/>
              </a:spcBef>
              <a:spcAft>
                <a:spcPts val="0"/>
              </a:spcAft>
              <a:buFont typeface="Arial" pitchFamily="34" charset="0"/>
              <a:buNone/>
              <a:defRPr/>
            </a:pPr>
            <a:r>
              <a:rPr lang="en-GB" sz="2400" kern="0" dirty="0" smtClean="0">
                <a:solidFill>
                  <a:srgbClr val="0C4A7B"/>
                </a:solidFill>
                <a:latin typeface="Arial" charset="0"/>
                <a:cs typeface="Arial" charset="0"/>
              </a:rPr>
              <a:t>New Interconnection Agreement between </a:t>
            </a:r>
          </a:p>
          <a:p>
            <a:pPr algn="ctr" fontAlgn="auto">
              <a:spcBef>
                <a:spcPts val="0"/>
              </a:spcBef>
              <a:spcAft>
                <a:spcPts val="0"/>
              </a:spcAft>
              <a:buFont typeface="Arial" pitchFamily="34" charset="0"/>
              <a:buNone/>
              <a:defRPr/>
            </a:pPr>
            <a:r>
              <a:rPr lang="en-GB" sz="2400" kern="0" dirty="0" smtClean="0">
                <a:solidFill>
                  <a:srgbClr val="0C4A7B"/>
                </a:solidFill>
                <a:latin typeface="Arial" charset="0"/>
                <a:cs typeface="Arial" charset="0"/>
              </a:rPr>
              <a:t>FGSZ Ltd. </a:t>
            </a:r>
            <a:r>
              <a:rPr lang="en-GB" sz="2400" kern="0" smtClean="0">
                <a:solidFill>
                  <a:srgbClr val="0C4A7B"/>
                </a:solidFill>
                <a:latin typeface="Arial" charset="0"/>
                <a:cs typeface="Arial" charset="0"/>
              </a:rPr>
              <a:t>and Ukrtransgaz </a:t>
            </a:r>
            <a:endParaRPr lang="en-GB" sz="2400" kern="0" dirty="0">
              <a:solidFill>
                <a:srgbClr val="0C4A7B"/>
              </a:solidFill>
              <a:latin typeface="Arial" charset="0"/>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Cím 1"/>
          <p:cNvSpPr>
            <a:spLocks noGrp="1"/>
          </p:cNvSpPr>
          <p:nvPr>
            <p:ph type="ctrTitle"/>
          </p:nvPr>
        </p:nvSpPr>
        <p:spPr>
          <a:xfrm>
            <a:off x="1115616" y="333375"/>
            <a:ext cx="7777559" cy="791369"/>
          </a:xfrm>
        </p:spPr>
        <p:txBody>
          <a:bodyPr/>
          <a:lstStyle/>
          <a:p>
            <a:r>
              <a:rPr lang="hu-HU" altLang="hu-HU" sz="2200" b="1" kern="0" dirty="0" smtClean="0">
                <a:solidFill>
                  <a:srgbClr val="0C4A7B"/>
                </a:solidFill>
                <a:latin typeface="Arial" charset="0"/>
                <a:ea typeface="+mn-ea"/>
                <a:cs typeface="Arial" charset="0"/>
              </a:rPr>
              <a:t>(EU) 2015/703 - </a:t>
            </a:r>
            <a:r>
              <a:rPr lang="en-GB" altLang="hu-HU" sz="2200" b="1" kern="0" dirty="0" smtClean="0">
                <a:solidFill>
                  <a:srgbClr val="0C4A7B"/>
                </a:solidFill>
                <a:latin typeface="Arial" charset="0"/>
                <a:ea typeface="+mn-ea"/>
                <a:cs typeface="Arial" charset="0"/>
              </a:rPr>
              <a:t>Interoperability Network Code (INT NC)</a:t>
            </a:r>
            <a:endParaRPr lang="en-GB" sz="2200" dirty="0"/>
          </a:p>
        </p:txBody>
      </p:sp>
      <p:cxnSp>
        <p:nvCxnSpPr>
          <p:cNvPr id="33" name="Straight Connector 34"/>
          <p:cNvCxnSpPr>
            <a:cxnSpLocks noChangeShapeType="1"/>
          </p:cNvCxnSpPr>
          <p:nvPr/>
        </p:nvCxnSpPr>
        <p:spPr bwMode="auto">
          <a:xfrm>
            <a:off x="1189038" y="942975"/>
            <a:ext cx="7605712" cy="0"/>
          </a:xfrm>
          <a:prstGeom prst="line">
            <a:avLst/>
          </a:prstGeom>
          <a:noFill/>
          <a:ln w="25400" algn="ctr">
            <a:solidFill>
              <a:srgbClr val="004B84"/>
            </a:solidFill>
            <a:round/>
            <a:headEnd/>
            <a:tailEnd/>
          </a:ln>
          <a:extLst>
            <a:ext uri="{909E8E84-426E-40DD-AFC4-6F175D3DCCD1}">
              <a14:hiddenFill xmlns:a14="http://schemas.microsoft.com/office/drawing/2010/main">
                <a:noFill/>
              </a14:hiddenFill>
            </a:ext>
          </a:extLst>
        </p:spPr>
      </p:cxnSp>
      <p:sp>
        <p:nvSpPr>
          <p:cNvPr id="6" name="Text Placeholder 2"/>
          <p:cNvSpPr>
            <a:spLocks noGrp="1"/>
          </p:cNvSpPr>
          <p:nvPr/>
        </p:nvSpPr>
        <p:spPr>
          <a:xfrm>
            <a:off x="6732240" y="1340768"/>
            <a:ext cx="2590800" cy="4536504"/>
          </a:xfrm>
          <a:prstGeom prst="rect">
            <a:avLst/>
          </a:prstGeom>
        </p:spPr>
        <p:txBody>
          <a:bodyPr/>
          <a:lstStyle>
            <a:lvl1pPr marL="0" marR="0" indent="0" algn="l" defTabSz="914400" rtl="0" eaLnBrk="0" fontAlgn="base" latinLnBrk="0" hangingPunct="0">
              <a:lnSpc>
                <a:spcPct val="100000"/>
              </a:lnSpc>
              <a:spcBef>
                <a:spcPts val="0"/>
              </a:spcBef>
              <a:spcAft>
                <a:spcPct val="0"/>
              </a:spcAft>
              <a:buClr>
                <a:schemeClr val="accent3"/>
              </a:buClr>
              <a:buSzTx/>
              <a:buFontTx/>
              <a:buNone/>
              <a:tabLst/>
              <a:defRPr lang="en-GB" sz="2200" b="1" i="1" kern="100" noProof="0" smtClean="0">
                <a:solidFill>
                  <a:srgbClr val="000000"/>
                </a:solidFill>
                <a:latin typeface="+mn-lt"/>
                <a:ea typeface="ＭＳ Ｐゴシック" charset="-128"/>
                <a:cs typeface="ＭＳ Ｐゴシック" charset="-128"/>
                <a:sym typeface="Wingdings" pitchFamily="2" charset="2"/>
              </a:defRPr>
            </a:lvl1pPr>
            <a:lvl2pPr marL="171450" indent="-171450" algn="l" rtl="0" eaLnBrk="1" fontAlgn="base" hangingPunct="1">
              <a:spcBef>
                <a:spcPts val="600"/>
              </a:spcBef>
              <a:spcAft>
                <a:spcPct val="0"/>
              </a:spcAft>
              <a:buClr>
                <a:schemeClr val="accent3"/>
              </a:buClr>
              <a:buFont typeface="Calibri" pitchFamily="34" charset="0"/>
              <a:buChar char="&gt;"/>
              <a:defRPr sz="1800" kern="1200" baseline="0">
                <a:solidFill>
                  <a:srgbClr val="000000"/>
                </a:solidFill>
                <a:latin typeface="+mn-lt"/>
                <a:ea typeface="ＭＳ Ｐゴシック" pitchFamily="-111" charset="-128"/>
                <a:cs typeface="ＭＳ Ｐゴシック"/>
              </a:defRPr>
            </a:lvl2pPr>
            <a:lvl3pPr marL="400050" indent="-171450" algn="l" rtl="0" eaLnBrk="1" fontAlgn="base" hangingPunct="1">
              <a:spcBef>
                <a:spcPts val="300"/>
              </a:spcBef>
              <a:spcAft>
                <a:spcPct val="0"/>
              </a:spcAft>
              <a:buClr>
                <a:schemeClr val="accent3"/>
              </a:buClr>
              <a:buFont typeface="Wingdings" pitchFamily="2" charset="2"/>
              <a:buChar char="§"/>
              <a:defRPr sz="1800" kern="1200" baseline="0">
                <a:solidFill>
                  <a:srgbClr val="000000"/>
                </a:solidFill>
                <a:latin typeface="+mn-lt"/>
                <a:ea typeface="ＭＳ Ｐゴシック" pitchFamily="-111" charset="-128"/>
                <a:cs typeface="ＭＳ Ｐゴシック"/>
              </a:defRPr>
            </a:lvl3pPr>
            <a:lvl4pPr marL="628650" indent="-171450" algn="l" rtl="0" eaLnBrk="1" fontAlgn="base" hangingPunct="1">
              <a:spcBef>
                <a:spcPts val="300"/>
              </a:spcBef>
              <a:spcAft>
                <a:spcPct val="0"/>
              </a:spcAft>
              <a:buClr>
                <a:schemeClr val="accent3"/>
              </a:buClr>
              <a:buFont typeface="Courier New" pitchFamily="49" charset="0"/>
              <a:buChar char="o"/>
              <a:defRPr sz="1600" kern="1200">
                <a:solidFill>
                  <a:srgbClr val="000000"/>
                </a:solidFill>
                <a:latin typeface="+mn-lt"/>
                <a:ea typeface="ＭＳ Ｐゴシック" pitchFamily="-111" charset="-128"/>
                <a:cs typeface="ＭＳ Ｐゴシック"/>
              </a:defRPr>
            </a:lvl4pPr>
            <a:lvl5pPr marL="857250" indent="-171450" algn="l" rtl="0" eaLnBrk="1" fontAlgn="base" hangingPunct="1">
              <a:spcBef>
                <a:spcPts val="300"/>
              </a:spcBef>
              <a:spcAft>
                <a:spcPct val="0"/>
              </a:spcAft>
              <a:buClr>
                <a:schemeClr val="accent3"/>
              </a:buClr>
              <a:buFont typeface="Arial" pitchFamily="34" charset="0"/>
              <a:buChar char="-"/>
              <a:defRPr sz="1600" kern="1200">
                <a:solidFill>
                  <a:srgbClr val="000000"/>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2" eaLnBrk="1" hangingPunct="1">
              <a:spcBef>
                <a:spcPct val="0"/>
              </a:spcBef>
              <a:buClr>
                <a:srgbClr val="C1D537"/>
              </a:buClr>
              <a:defRPr/>
            </a:pPr>
            <a:endParaRPr lang="en-GB" sz="1600" dirty="0" smtClean="0">
              <a:ea typeface="ＭＳ Ｐゴシック"/>
            </a:endParaRPr>
          </a:p>
          <a:p>
            <a:pPr lvl="2" eaLnBrk="1" hangingPunct="1">
              <a:spcBef>
                <a:spcPct val="0"/>
              </a:spcBef>
              <a:buClr>
                <a:srgbClr val="0070C0"/>
              </a:buClr>
              <a:defRPr/>
            </a:pPr>
            <a:r>
              <a:rPr lang="hu-HU" sz="1600" b="1" dirty="0" err="1" smtClean="0">
                <a:ea typeface="ＭＳ Ｐゴシック"/>
              </a:rPr>
              <a:t>By</a:t>
            </a:r>
            <a:r>
              <a:rPr lang="hu-HU" sz="1600" b="1" dirty="0" smtClean="0">
                <a:ea typeface="ＭＳ Ｐゴシック"/>
              </a:rPr>
              <a:t> 30 </a:t>
            </a:r>
            <a:r>
              <a:rPr lang="hu-HU" sz="1600" b="1" dirty="0" err="1" smtClean="0">
                <a:ea typeface="ＭＳ Ｐゴシック"/>
              </a:rPr>
              <a:t>June</a:t>
            </a:r>
            <a:r>
              <a:rPr lang="hu-HU" sz="1600" b="1" dirty="0" smtClean="0">
                <a:ea typeface="ＭＳ Ｐゴシック"/>
              </a:rPr>
              <a:t> 2015</a:t>
            </a:r>
            <a:endParaRPr lang="en-GB" sz="1600" b="1" dirty="0" smtClean="0">
              <a:ea typeface="ＭＳ Ｐゴシック"/>
            </a:endParaRPr>
          </a:p>
          <a:p>
            <a:pPr lvl="2" eaLnBrk="1" hangingPunct="1">
              <a:spcBef>
                <a:spcPct val="0"/>
              </a:spcBef>
              <a:buClr>
                <a:srgbClr val="0070C0"/>
              </a:buClr>
              <a:defRPr/>
            </a:pPr>
            <a:endParaRPr lang="en-GB" sz="1600" b="1" noProof="0" dirty="0" smtClean="0">
              <a:ea typeface="ＭＳ Ｐゴシック"/>
            </a:endParaRPr>
          </a:p>
          <a:p>
            <a:pPr lvl="2" eaLnBrk="1" hangingPunct="1">
              <a:spcBef>
                <a:spcPct val="0"/>
              </a:spcBef>
              <a:buClr>
                <a:srgbClr val="0070C0"/>
              </a:buClr>
              <a:defRPr/>
            </a:pPr>
            <a:endParaRPr lang="hu-HU" sz="1600" b="1" noProof="0" dirty="0" smtClean="0">
              <a:ea typeface="ＭＳ Ｐゴシック"/>
            </a:endParaRPr>
          </a:p>
          <a:p>
            <a:pPr lvl="2" eaLnBrk="1" hangingPunct="1">
              <a:spcBef>
                <a:spcPct val="0"/>
              </a:spcBef>
              <a:buClr>
                <a:srgbClr val="0070C0"/>
              </a:buClr>
              <a:defRPr/>
            </a:pPr>
            <a:endParaRPr lang="en-GB" sz="1600" b="1" noProof="0" dirty="0" smtClean="0">
              <a:ea typeface="ＭＳ Ｐゴシック"/>
            </a:endParaRPr>
          </a:p>
          <a:p>
            <a:pPr lvl="2" eaLnBrk="1" hangingPunct="1">
              <a:spcBef>
                <a:spcPct val="0"/>
              </a:spcBef>
              <a:buClr>
                <a:srgbClr val="0070C0"/>
              </a:buClr>
              <a:defRPr/>
            </a:pPr>
            <a:endParaRPr lang="en-GB" sz="1600" b="1" dirty="0" smtClean="0">
              <a:ea typeface="ＭＳ Ｐゴシック"/>
            </a:endParaRPr>
          </a:p>
          <a:p>
            <a:pPr lvl="2" eaLnBrk="1" hangingPunct="1">
              <a:spcBef>
                <a:spcPct val="0"/>
              </a:spcBef>
              <a:buClr>
                <a:srgbClr val="0070C0"/>
              </a:buClr>
              <a:defRPr/>
            </a:pPr>
            <a:r>
              <a:rPr lang="hu-HU" sz="1600" b="1" noProof="0" dirty="0" smtClean="0">
                <a:ea typeface="ＭＳ Ｐゴシック"/>
              </a:rPr>
              <a:t>31 August 2015</a:t>
            </a:r>
            <a:endParaRPr lang="en-GB" sz="1600" b="1" noProof="0" dirty="0" smtClean="0">
              <a:ea typeface="ＭＳ Ｐゴシック"/>
            </a:endParaRPr>
          </a:p>
          <a:p>
            <a:pPr lvl="2" eaLnBrk="1" hangingPunct="1">
              <a:spcBef>
                <a:spcPct val="0"/>
              </a:spcBef>
              <a:buClr>
                <a:srgbClr val="0070C0"/>
              </a:buClr>
              <a:defRPr/>
            </a:pPr>
            <a:endParaRPr lang="en-GB" sz="1600" b="1" dirty="0" smtClean="0">
              <a:ea typeface="ＭＳ Ｐゴシック"/>
            </a:endParaRPr>
          </a:p>
          <a:p>
            <a:pPr lvl="2" eaLnBrk="1" hangingPunct="1">
              <a:spcBef>
                <a:spcPct val="0"/>
              </a:spcBef>
              <a:buClr>
                <a:srgbClr val="0070C0"/>
              </a:buClr>
              <a:defRPr/>
            </a:pPr>
            <a:endParaRPr lang="en-GB" sz="1600" b="1" noProof="0" dirty="0" smtClean="0">
              <a:ea typeface="ＭＳ Ｐゴシック"/>
            </a:endParaRPr>
          </a:p>
          <a:p>
            <a:pPr lvl="2" eaLnBrk="1" hangingPunct="1">
              <a:spcBef>
                <a:spcPct val="0"/>
              </a:spcBef>
              <a:buClr>
                <a:srgbClr val="0070C0"/>
              </a:buClr>
              <a:defRPr/>
            </a:pPr>
            <a:endParaRPr lang="hu-HU" sz="1600" b="1" noProof="0" dirty="0" smtClean="0">
              <a:ea typeface="ＭＳ Ｐゴシック"/>
            </a:endParaRPr>
          </a:p>
          <a:p>
            <a:pPr lvl="2" eaLnBrk="1" hangingPunct="1">
              <a:spcBef>
                <a:spcPct val="0"/>
              </a:spcBef>
              <a:buClr>
                <a:srgbClr val="0070C0"/>
              </a:buClr>
              <a:defRPr/>
            </a:pPr>
            <a:endParaRPr lang="en-GB" sz="1600" b="1" noProof="0" dirty="0" smtClean="0">
              <a:ea typeface="ＭＳ Ｐゴシック"/>
            </a:endParaRPr>
          </a:p>
          <a:p>
            <a:pPr lvl="2" eaLnBrk="1" hangingPunct="1">
              <a:spcBef>
                <a:spcPct val="0"/>
              </a:spcBef>
              <a:buClr>
                <a:srgbClr val="0070C0"/>
              </a:buClr>
              <a:defRPr/>
            </a:pPr>
            <a:r>
              <a:rPr lang="hu-HU" sz="1600" b="1" dirty="0" smtClean="0">
                <a:ea typeface="ＭＳ Ｐゴシック"/>
              </a:rPr>
              <a:t>31 </a:t>
            </a:r>
            <a:r>
              <a:rPr lang="hu-HU" sz="1600" b="1" dirty="0" err="1" smtClean="0">
                <a:ea typeface="ＭＳ Ｐゴシック"/>
              </a:rPr>
              <a:t>October</a:t>
            </a:r>
            <a:r>
              <a:rPr lang="hu-HU" sz="1600" b="1" dirty="0" smtClean="0">
                <a:ea typeface="ＭＳ Ｐゴシック"/>
              </a:rPr>
              <a:t> 2015</a:t>
            </a:r>
            <a:endParaRPr lang="en-GB" sz="1600" b="1" dirty="0" smtClean="0">
              <a:ea typeface="ＭＳ Ｐゴシック"/>
            </a:endParaRPr>
          </a:p>
          <a:p>
            <a:pPr lvl="2" eaLnBrk="1" hangingPunct="1">
              <a:spcBef>
                <a:spcPct val="0"/>
              </a:spcBef>
              <a:buClr>
                <a:srgbClr val="0070C0"/>
              </a:buClr>
              <a:defRPr/>
            </a:pPr>
            <a:endParaRPr lang="en-GB" sz="1600" b="1" noProof="0" dirty="0" smtClean="0">
              <a:ea typeface="ＭＳ Ｐゴシック"/>
            </a:endParaRPr>
          </a:p>
          <a:p>
            <a:pPr lvl="2" eaLnBrk="1" hangingPunct="1">
              <a:spcBef>
                <a:spcPct val="0"/>
              </a:spcBef>
              <a:buClr>
                <a:srgbClr val="0070C0"/>
              </a:buClr>
              <a:defRPr/>
            </a:pPr>
            <a:endParaRPr lang="en-GB" sz="1600" b="1" dirty="0" smtClean="0">
              <a:ea typeface="ＭＳ Ｐゴシック"/>
            </a:endParaRPr>
          </a:p>
          <a:p>
            <a:pPr lvl="2" eaLnBrk="1" hangingPunct="1">
              <a:spcBef>
                <a:spcPct val="0"/>
              </a:spcBef>
              <a:buClr>
                <a:srgbClr val="0070C0"/>
              </a:buClr>
              <a:defRPr/>
            </a:pPr>
            <a:endParaRPr lang="en-GB" sz="1600" b="1" noProof="0" dirty="0" smtClean="0">
              <a:ea typeface="ＭＳ Ｐゴシック"/>
            </a:endParaRPr>
          </a:p>
          <a:p>
            <a:pPr lvl="2" eaLnBrk="1" hangingPunct="1">
              <a:spcBef>
                <a:spcPct val="0"/>
              </a:spcBef>
              <a:buClr>
                <a:srgbClr val="0070C0"/>
              </a:buClr>
              <a:defRPr/>
            </a:pPr>
            <a:r>
              <a:rPr lang="hu-HU" sz="1600" b="1" dirty="0" smtClean="0">
                <a:ea typeface="ＭＳ Ｐゴシック"/>
              </a:rPr>
              <a:t>31 December 2015</a:t>
            </a:r>
            <a:endParaRPr lang="en-GB" sz="1600" b="1" dirty="0" smtClean="0">
              <a:ea typeface="ＭＳ Ｐゴシック"/>
            </a:endParaRPr>
          </a:p>
          <a:p>
            <a:pPr lvl="2" eaLnBrk="1" hangingPunct="1">
              <a:spcBef>
                <a:spcPct val="0"/>
              </a:spcBef>
              <a:buClr>
                <a:srgbClr val="0070C0"/>
              </a:buClr>
              <a:defRPr/>
            </a:pPr>
            <a:endParaRPr lang="en-GB" sz="1600" b="1" dirty="0" smtClean="0">
              <a:ea typeface="ＭＳ Ｐゴシック"/>
            </a:endParaRPr>
          </a:p>
          <a:p>
            <a:pPr lvl="2" eaLnBrk="1" hangingPunct="1">
              <a:spcBef>
                <a:spcPct val="0"/>
              </a:spcBef>
              <a:buClr>
                <a:srgbClr val="C1D537"/>
              </a:buClr>
              <a:defRPr/>
            </a:pPr>
            <a:endParaRPr lang="en-GB" sz="1600" b="1" dirty="0" smtClean="0">
              <a:ea typeface="ＭＳ Ｐゴシック"/>
            </a:endParaRPr>
          </a:p>
        </p:txBody>
      </p:sp>
      <p:sp>
        <p:nvSpPr>
          <p:cNvPr id="7" name="Alcím 2"/>
          <p:cNvSpPr txBox="1">
            <a:spLocks/>
          </p:cNvSpPr>
          <p:nvPr/>
        </p:nvSpPr>
        <p:spPr bwMode="auto">
          <a:xfrm>
            <a:off x="1189038" y="1052736"/>
            <a:ext cx="7684392" cy="288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lvl1pPr marL="0" indent="0" algn="l" rtl="0" eaLnBrk="1" fontAlgn="base" hangingPunct="1">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1" fontAlgn="base" hangingPunct="1">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1" fontAlgn="base" hangingPunct="1">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1" fontAlgn="base" hangingPunct="1">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1" fontAlgn="base" hangingPunct="1">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defTabSz="757238">
              <a:lnSpc>
                <a:spcPct val="119000"/>
              </a:lnSpc>
              <a:spcBef>
                <a:spcPct val="0"/>
              </a:spcBef>
              <a:buClr>
                <a:schemeClr val="tx2">
                  <a:lumMod val="75000"/>
                </a:schemeClr>
              </a:buClr>
            </a:pPr>
            <a:r>
              <a:rPr lang="en-US" sz="1400" kern="0" dirty="0" smtClean="0">
                <a:solidFill>
                  <a:srgbClr val="0C4A7B"/>
                </a:solidFill>
                <a:latin typeface="Arial" charset="0"/>
                <a:cs typeface="Arial" charset="0"/>
              </a:rPr>
              <a:t>Article 5 Interconnection agreement template</a:t>
            </a:r>
            <a:endParaRPr lang="en-GB" altLang="hu-HU" sz="1600" kern="0" dirty="0" smtClean="0">
              <a:solidFill>
                <a:srgbClr val="0C4A7B"/>
              </a:solidFill>
              <a:latin typeface="Arial" charset="0"/>
              <a:cs typeface="Arial" charset="0"/>
            </a:endParaRPr>
          </a:p>
          <a:p>
            <a:pPr marL="285750" indent="-285750" defTabSz="757238">
              <a:lnSpc>
                <a:spcPct val="119000"/>
              </a:lnSpc>
              <a:spcBef>
                <a:spcPct val="0"/>
              </a:spcBef>
              <a:buClr>
                <a:srgbClr val="F59D3E"/>
              </a:buClr>
              <a:buFont typeface="Arial" panose="020B0604020202020204" pitchFamily="34" charset="0"/>
              <a:buChar char="•"/>
            </a:pPr>
            <a:endParaRPr lang="en-GB" sz="1600" kern="0" dirty="0" smtClean="0">
              <a:solidFill>
                <a:srgbClr val="0C4A7B"/>
              </a:solidFill>
              <a:latin typeface="Arial" charset="0"/>
              <a:cs typeface="Arial" charset="0"/>
            </a:endParaRPr>
          </a:p>
          <a:p>
            <a:pPr marL="285750" indent="-285750" defTabSz="757238">
              <a:lnSpc>
                <a:spcPct val="119000"/>
              </a:lnSpc>
              <a:spcBef>
                <a:spcPct val="0"/>
              </a:spcBef>
              <a:buClr>
                <a:srgbClr val="F59D3E"/>
              </a:buClr>
              <a:buFont typeface="Arial" panose="020B0604020202020204" pitchFamily="34" charset="0"/>
              <a:buChar char="•"/>
            </a:pPr>
            <a:endParaRPr lang="en-GB" sz="1600" kern="0" dirty="0">
              <a:solidFill>
                <a:srgbClr val="0C4A7B"/>
              </a:solidFill>
              <a:latin typeface="Arial" charset="0"/>
              <a:cs typeface="Arial" charset="0"/>
            </a:endParaRPr>
          </a:p>
        </p:txBody>
      </p:sp>
      <p:graphicFrame>
        <p:nvGraphicFramePr>
          <p:cNvPr id="5" name="Diagram 4"/>
          <p:cNvGraphicFramePr/>
          <p:nvPr>
            <p:extLst>
              <p:ext uri="{D42A27DB-BD31-4B8C-83A1-F6EECF244321}">
                <p14:modId xmlns:p14="http://schemas.microsoft.com/office/powerpoint/2010/main" val="177503684"/>
              </p:ext>
            </p:extLst>
          </p:nvPr>
        </p:nvGraphicFramePr>
        <p:xfrm>
          <a:off x="1121147" y="1330459"/>
          <a:ext cx="5592762" cy="43175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1962741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Cím 1"/>
          <p:cNvSpPr>
            <a:spLocks noGrp="1"/>
          </p:cNvSpPr>
          <p:nvPr>
            <p:ph type="ctrTitle"/>
          </p:nvPr>
        </p:nvSpPr>
        <p:spPr>
          <a:xfrm>
            <a:off x="1187450" y="333375"/>
            <a:ext cx="7705725" cy="791369"/>
          </a:xfrm>
        </p:spPr>
        <p:txBody>
          <a:bodyPr/>
          <a:lstStyle/>
          <a:p>
            <a:pPr lvl="0" indent="182563"/>
            <a:r>
              <a:rPr lang="en-GB" sz="2400" b="1" kern="0" dirty="0" smtClean="0">
                <a:solidFill>
                  <a:srgbClr val="0C4A7B"/>
                </a:solidFill>
                <a:latin typeface="Arial" charset="0"/>
                <a:ea typeface="+mn-ea"/>
                <a:cs typeface="Arial" charset="0"/>
              </a:rPr>
              <a:t>INT NC  -   ENTSOG template - FGSZ-UKRTR IA</a:t>
            </a:r>
            <a:endParaRPr lang="en-GB" sz="2400" dirty="0" smtClean="0"/>
          </a:p>
        </p:txBody>
      </p:sp>
      <p:cxnSp>
        <p:nvCxnSpPr>
          <p:cNvPr id="33" name="Straight Connector 34"/>
          <p:cNvCxnSpPr>
            <a:cxnSpLocks noChangeShapeType="1"/>
          </p:cNvCxnSpPr>
          <p:nvPr/>
        </p:nvCxnSpPr>
        <p:spPr bwMode="auto">
          <a:xfrm>
            <a:off x="1189038" y="942975"/>
            <a:ext cx="7605712" cy="0"/>
          </a:xfrm>
          <a:prstGeom prst="line">
            <a:avLst/>
          </a:prstGeom>
          <a:noFill/>
          <a:ln w="25400" algn="ctr">
            <a:solidFill>
              <a:srgbClr val="004B84"/>
            </a:solidFill>
            <a:round/>
            <a:headEnd/>
            <a:tailEnd/>
          </a:ln>
          <a:extLst>
            <a:ext uri="{909E8E84-426E-40DD-AFC4-6F175D3DCCD1}">
              <a14:hiddenFill xmlns:a14="http://schemas.microsoft.com/office/drawing/2010/main">
                <a:noFill/>
              </a14:hiddenFill>
            </a:ext>
          </a:extLst>
        </p:spPr>
      </p:cxnSp>
      <p:graphicFrame>
        <p:nvGraphicFramePr>
          <p:cNvPr id="3" name="Táblázat 2"/>
          <p:cNvGraphicFramePr>
            <a:graphicFrameLocks noGrp="1"/>
          </p:cNvGraphicFramePr>
          <p:nvPr>
            <p:extLst>
              <p:ext uri="{D42A27DB-BD31-4B8C-83A1-F6EECF244321}">
                <p14:modId xmlns:p14="http://schemas.microsoft.com/office/powerpoint/2010/main" val="3670695456"/>
              </p:ext>
            </p:extLst>
          </p:nvPr>
        </p:nvGraphicFramePr>
        <p:xfrm>
          <a:off x="1189038" y="1124744"/>
          <a:ext cx="7605711" cy="4070216"/>
        </p:xfrm>
        <a:graphic>
          <a:graphicData uri="http://schemas.openxmlformats.org/drawingml/2006/table">
            <a:tbl>
              <a:tblPr firstRow="1" bandRow="1">
                <a:tableStyleId>{5C22544A-7EE6-4342-B048-85BDC9FD1C3A}</a:tableStyleId>
              </a:tblPr>
              <a:tblGrid>
                <a:gridCol w="2535237"/>
                <a:gridCol w="2535237"/>
                <a:gridCol w="2535237"/>
              </a:tblGrid>
              <a:tr h="504056">
                <a:tc>
                  <a:txBody>
                    <a:bodyPr/>
                    <a:lstStyle/>
                    <a:p>
                      <a:pPr algn="ctr"/>
                      <a:r>
                        <a:rPr lang="en-GB" noProof="0" dirty="0" smtClean="0">
                          <a:latin typeface="Arial" panose="020B0604020202020204" pitchFamily="34" charset="0"/>
                          <a:cs typeface="Arial" panose="020B0604020202020204" pitchFamily="34" charset="0"/>
                        </a:rPr>
                        <a:t>INT NC</a:t>
                      </a:r>
                      <a:endParaRPr lang="en-GB" noProof="0" dirty="0">
                        <a:latin typeface="Arial" panose="020B0604020202020204" pitchFamily="34" charset="0"/>
                        <a:cs typeface="Arial" panose="020B0604020202020204" pitchFamily="34" charset="0"/>
                      </a:endParaRPr>
                    </a:p>
                  </a:txBody>
                  <a:tcPr/>
                </a:tc>
                <a:tc>
                  <a:txBody>
                    <a:bodyPr/>
                    <a:lstStyle/>
                    <a:p>
                      <a:pPr algn="ctr"/>
                      <a:r>
                        <a:rPr lang="en-GB" noProof="0" dirty="0" smtClean="0">
                          <a:latin typeface="Arial" panose="020B0604020202020204" pitchFamily="34" charset="0"/>
                          <a:cs typeface="Arial" panose="020B0604020202020204" pitchFamily="34" charset="0"/>
                        </a:rPr>
                        <a:t>ENTSOG</a:t>
                      </a:r>
                      <a:r>
                        <a:rPr lang="en-GB" baseline="0" noProof="0" dirty="0" smtClean="0">
                          <a:latin typeface="Arial" panose="020B0604020202020204" pitchFamily="34" charset="0"/>
                          <a:cs typeface="Arial" panose="020B0604020202020204" pitchFamily="34" charset="0"/>
                        </a:rPr>
                        <a:t> template </a:t>
                      </a:r>
                    </a:p>
                    <a:p>
                      <a:pPr algn="ctr"/>
                      <a:r>
                        <a:rPr lang="en-GB" baseline="0" noProof="0" dirty="0" smtClean="0">
                          <a:latin typeface="Arial" panose="020B0604020202020204" pitchFamily="34" charset="0"/>
                          <a:cs typeface="Arial" panose="020B0604020202020204" pitchFamily="34" charset="0"/>
                        </a:rPr>
                        <a:t>(draft)</a:t>
                      </a:r>
                      <a:endParaRPr lang="en-GB" noProof="0" dirty="0">
                        <a:latin typeface="Arial" panose="020B0604020202020204" pitchFamily="34" charset="0"/>
                        <a:cs typeface="Arial" panose="020B0604020202020204" pitchFamily="34" charset="0"/>
                      </a:endParaRPr>
                    </a:p>
                  </a:txBody>
                  <a:tcPr/>
                </a:tc>
                <a:tc>
                  <a:txBody>
                    <a:bodyPr/>
                    <a:lstStyle/>
                    <a:p>
                      <a:pPr algn="ctr"/>
                      <a:r>
                        <a:rPr lang="en-GB" noProof="0" dirty="0" smtClean="0">
                          <a:latin typeface="Arial" panose="020B0604020202020204" pitchFamily="34" charset="0"/>
                          <a:cs typeface="Arial" panose="020B0604020202020204" pitchFamily="34" charset="0"/>
                        </a:rPr>
                        <a:t>FGSZ – UKRTRANSGAZ IA</a:t>
                      </a:r>
                      <a:endParaRPr lang="en-GB" noProof="0" dirty="0">
                        <a:latin typeface="Arial" panose="020B0604020202020204" pitchFamily="34" charset="0"/>
                        <a:cs typeface="Arial" panose="020B0604020202020204" pitchFamily="34" charset="0"/>
                      </a:endParaRPr>
                    </a:p>
                  </a:txBody>
                  <a:tcPr/>
                </a:tc>
              </a:tr>
              <a:tr h="504056">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noProof="0" dirty="0" smtClean="0">
                          <a:latin typeface="Arial" panose="020B0604020202020204" pitchFamily="34" charset="0"/>
                          <a:cs typeface="Arial" panose="020B0604020202020204" pitchFamily="34" charset="0"/>
                        </a:rPr>
                        <a:t>Article 6 - Rules for flow control</a:t>
                      </a:r>
                      <a:endParaRPr lang="en-GB" noProof="0" dirty="0">
                        <a:latin typeface="Arial" panose="020B0604020202020204" pitchFamily="34" charset="0"/>
                        <a:cs typeface="Arial" panose="020B0604020202020204" pitchFamily="34" charset="0"/>
                      </a:endParaRPr>
                    </a:p>
                  </a:txBody>
                  <a:tcPr anchor="ctr"/>
                </a:tc>
                <a:tc hMerge="1">
                  <a:txBody>
                    <a:bodyPr/>
                    <a:lstStyle/>
                    <a:p>
                      <a:endParaRPr lang="en-GB" dirty="0"/>
                    </a:p>
                  </a:txBody>
                  <a:tcPr/>
                </a:tc>
                <a:tc hMerge="1">
                  <a:txBody>
                    <a:bodyPr/>
                    <a:lstStyle/>
                    <a:p>
                      <a:endParaRPr lang="en-GB" dirty="0"/>
                    </a:p>
                  </a:txBody>
                  <a:tcPr/>
                </a:tc>
              </a:tr>
              <a:tr h="504056">
                <a:tc>
                  <a:txBody>
                    <a:bodyPr/>
                    <a:lstStyle/>
                    <a:p>
                      <a:pPr marL="361950" indent="-361950" algn="l">
                        <a:buNone/>
                      </a:pPr>
                      <a:r>
                        <a:rPr lang="hu-HU" sz="1200" noProof="0" dirty="0" smtClean="0">
                          <a:latin typeface="Arial" panose="020B0604020202020204" pitchFamily="34" charset="0"/>
                          <a:cs typeface="Arial" panose="020B0604020202020204" pitchFamily="34" charset="0"/>
                        </a:rPr>
                        <a:t>(1) a) </a:t>
                      </a:r>
                      <a:r>
                        <a:rPr lang="en-GB" sz="1200" noProof="0" dirty="0" smtClean="0">
                          <a:latin typeface="Arial" panose="020B0604020202020204" pitchFamily="34" charset="0"/>
                          <a:cs typeface="Arial" panose="020B0604020202020204" pitchFamily="34" charset="0"/>
                        </a:rPr>
                        <a:t>Controllable, accurate, predictable,</a:t>
                      </a:r>
                      <a:r>
                        <a:rPr lang="en-GB" sz="1200" baseline="0" noProof="0" dirty="0" smtClean="0">
                          <a:latin typeface="Arial" panose="020B0604020202020204" pitchFamily="34" charset="0"/>
                          <a:cs typeface="Arial" panose="020B0604020202020204" pitchFamily="34" charset="0"/>
                        </a:rPr>
                        <a:t> efficient gas flow across interconnection point</a:t>
                      </a:r>
                      <a:endParaRPr lang="en-GB" sz="1200" noProof="0" dirty="0">
                        <a:latin typeface="Arial" panose="020B0604020202020204" pitchFamily="34" charset="0"/>
                        <a:cs typeface="Arial" panose="020B0604020202020204" pitchFamily="34" charset="0"/>
                      </a:endParaRPr>
                    </a:p>
                  </a:txBody>
                  <a:tcPr/>
                </a:tc>
                <a:tc>
                  <a:txBody>
                    <a:bodyPr/>
                    <a:lstStyle/>
                    <a:p>
                      <a:r>
                        <a:rPr lang="en-GB" sz="1200" noProof="0" dirty="0" smtClean="0">
                          <a:latin typeface="Arial" panose="020B0604020202020204" pitchFamily="34" charset="0"/>
                          <a:cs typeface="Arial" panose="020B0604020202020204" pitchFamily="34" charset="0"/>
                        </a:rPr>
                        <a:t>Article 2. 1.1 point </a:t>
                      </a:r>
                      <a:endParaRPr lang="en-GB" sz="1200" noProof="0" dirty="0">
                        <a:latin typeface="Arial" panose="020B0604020202020204" pitchFamily="34" charset="0"/>
                        <a:cs typeface="Arial" panose="020B0604020202020204" pitchFamily="34" charset="0"/>
                      </a:endParaRPr>
                    </a:p>
                  </a:txBody>
                  <a:tcPr/>
                </a:tc>
                <a:tc>
                  <a:txBody>
                    <a:bodyPr/>
                    <a:lstStyle/>
                    <a:p>
                      <a:r>
                        <a:rPr lang="en-GB" sz="1200" noProof="0" dirty="0" smtClean="0">
                          <a:latin typeface="Arial" panose="020B0604020202020204" pitchFamily="34" charset="0"/>
                          <a:cs typeface="Arial" panose="020B0604020202020204" pitchFamily="34" charset="0"/>
                        </a:rPr>
                        <a:t>Nomination by</a:t>
                      </a:r>
                      <a:r>
                        <a:rPr lang="en-GB" sz="1200" baseline="0" noProof="0" dirty="0" smtClean="0">
                          <a:latin typeface="Arial" panose="020B0604020202020204" pitchFamily="34" charset="0"/>
                          <a:cs typeface="Arial" panose="020B0604020202020204" pitchFamily="34" charset="0"/>
                        </a:rPr>
                        <a:t> hourly basis</a:t>
                      </a:r>
                      <a:endParaRPr lang="en-GB" sz="1200" noProof="0" dirty="0">
                        <a:latin typeface="Arial" panose="020B0604020202020204" pitchFamily="34" charset="0"/>
                        <a:cs typeface="Arial" panose="020B0604020202020204" pitchFamily="34" charset="0"/>
                      </a:endParaRPr>
                    </a:p>
                  </a:txBody>
                  <a:tcPr/>
                </a:tc>
              </a:tr>
              <a:tr h="504056">
                <a:tc>
                  <a:txBody>
                    <a:bodyPr/>
                    <a:lstStyle/>
                    <a:p>
                      <a:r>
                        <a:rPr lang="en-GB" sz="1200" noProof="0" dirty="0" smtClean="0">
                          <a:latin typeface="Arial" panose="020B0604020202020204" pitchFamily="34" charset="0"/>
                          <a:cs typeface="Arial" panose="020B0604020202020204" pitchFamily="34" charset="0"/>
                        </a:rPr>
                        <a:t>Minimise steering</a:t>
                      </a:r>
                      <a:r>
                        <a:rPr lang="en-GB" sz="1200" baseline="0" noProof="0" dirty="0" smtClean="0">
                          <a:latin typeface="Arial" panose="020B0604020202020204" pitchFamily="34" charset="0"/>
                          <a:cs typeface="Arial" panose="020B0604020202020204" pitchFamily="34" charset="0"/>
                        </a:rPr>
                        <a:t> differences</a:t>
                      </a:r>
                      <a:endParaRPr lang="en-GB" sz="1200" noProof="0" dirty="0">
                        <a:latin typeface="Arial" panose="020B0604020202020204" pitchFamily="34" charset="0"/>
                        <a:cs typeface="Arial" panose="020B0604020202020204" pitchFamily="34" charset="0"/>
                      </a:endParaRPr>
                    </a:p>
                  </a:txBody>
                  <a:tcPr/>
                </a:tc>
                <a:tc>
                  <a:txBody>
                    <a:bodyPr/>
                    <a:lstStyle/>
                    <a:p>
                      <a:r>
                        <a:rPr lang="en-GB" sz="1200" noProof="0" dirty="0" smtClean="0">
                          <a:latin typeface="Arial" panose="020B0604020202020204" pitchFamily="34" charset="0"/>
                          <a:cs typeface="Arial" panose="020B0604020202020204" pitchFamily="34" charset="0"/>
                        </a:rPr>
                        <a:t>Article 2. 1.2 point </a:t>
                      </a:r>
                    </a:p>
                    <a:p>
                      <a:endParaRPr lang="en-GB" sz="1200" noProof="0" dirty="0">
                        <a:latin typeface="Arial" panose="020B0604020202020204" pitchFamily="34" charset="0"/>
                        <a:cs typeface="Arial" panose="020B0604020202020204" pitchFamily="34" charset="0"/>
                      </a:endParaRPr>
                    </a:p>
                  </a:txBody>
                  <a:tcPr/>
                </a:tc>
                <a:tc>
                  <a:txBody>
                    <a:bodyPr/>
                    <a:lstStyle/>
                    <a:p>
                      <a:r>
                        <a:rPr lang="en-GB" sz="1000" i="1" noProof="0" dirty="0" smtClean="0">
                          <a:latin typeface="Arial" panose="020B0604020202020204" pitchFamily="34" charset="0"/>
                          <a:cs typeface="Arial" panose="020B0604020202020204" pitchFamily="34" charset="0"/>
                        </a:rPr>
                        <a:t>Article</a:t>
                      </a:r>
                      <a:r>
                        <a:rPr lang="hu-HU" sz="1000" i="1" noProof="0" dirty="0" smtClean="0">
                          <a:latin typeface="Arial" panose="020B0604020202020204" pitchFamily="34" charset="0"/>
                          <a:cs typeface="Arial" panose="020B0604020202020204" pitchFamily="34" charset="0"/>
                        </a:rPr>
                        <a:t> 5: „</a:t>
                      </a:r>
                      <a:r>
                        <a:rPr lang="en-US" sz="1000" i="1" noProof="0" dirty="0" smtClean="0">
                          <a:latin typeface="Arial" panose="020B0604020202020204" pitchFamily="34" charset="0"/>
                          <a:cs typeface="Arial" panose="020B0604020202020204" pitchFamily="34" charset="0"/>
                        </a:rPr>
                        <a:t>The Operator of the relevant measuring station shall carry out gas flow control to ensure that the balance of the sum of all confirmed nominations and the total measured gas quantity is at every moment as close to zero as possible.</a:t>
                      </a:r>
                      <a:r>
                        <a:rPr lang="hu-HU" sz="1000" i="1" noProof="0" dirty="0" smtClean="0">
                          <a:latin typeface="Arial" panose="020B0604020202020204" pitchFamily="34" charset="0"/>
                          <a:cs typeface="Arial" panose="020B0604020202020204" pitchFamily="34" charset="0"/>
                        </a:rPr>
                        <a:t>”</a:t>
                      </a:r>
                      <a:r>
                        <a:rPr lang="en-US" sz="1000" i="1" noProof="0" dirty="0" smtClean="0">
                          <a:latin typeface="Arial" panose="020B0604020202020204" pitchFamily="34" charset="0"/>
                          <a:cs typeface="Arial" panose="020B0604020202020204" pitchFamily="34" charset="0"/>
                        </a:rPr>
                        <a:t> </a:t>
                      </a:r>
                      <a:endParaRPr lang="en-GB" sz="1000" i="1" noProof="0" dirty="0">
                        <a:latin typeface="Arial" panose="020B0604020202020204" pitchFamily="34" charset="0"/>
                        <a:cs typeface="Arial" panose="020B0604020202020204" pitchFamily="34" charset="0"/>
                      </a:endParaRPr>
                    </a:p>
                  </a:txBody>
                  <a:tcPr/>
                </a:tc>
              </a:tr>
              <a:tr h="504056">
                <a:tc>
                  <a:txBody>
                    <a:bodyPr/>
                    <a:lstStyle/>
                    <a:p>
                      <a:pPr marL="447675" marR="0" indent="-447675" algn="l" defTabSz="914400" rtl="0" eaLnBrk="1" fontAlgn="auto" latinLnBrk="0" hangingPunct="1">
                        <a:lnSpc>
                          <a:spcPct val="100000"/>
                        </a:lnSpc>
                        <a:spcBef>
                          <a:spcPts val="0"/>
                        </a:spcBef>
                        <a:spcAft>
                          <a:spcPts val="0"/>
                        </a:spcAft>
                        <a:buClrTx/>
                        <a:buSzTx/>
                        <a:buFontTx/>
                        <a:buNone/>
                        <a:tabLst/>
                        <a:defRPr/>
                      </a:pPr>
                      <a:r>
                        <a:rPr lang="hu-HU" sz="1200" noProof="0" dirty="0" smtClean="0">
                          <a:latin typeface="Arial" panose="020B0604020202020204" pitchFamily="34" charset="0"/>
                          <a:cs typeface="Arial" panose="020B0604020202020204" pitchFamily="34" charset="0"/>
                        </a:rPr>
                        <a:t>(1) b) </a:t>
                      </a:r>
                      <a:r>
                        <a:rPr lang="en-GB" sz="1200" noProof="0" dirty="0" smtClean="0">
                          <a:latin typeface="Arial" panose="020B0604020202020204" pitchFamily="34" charset="0"/>
                          <a:cs typeface="Arial" panose="020B0604020202020204" pitchFamily="34" charset="0"/>
                        </a:rPr>
                        <a:t>Gas flow control,  at</a:t>
                      </a:r>
                      <a:r>
                        <a:rPr lang="en-GB" sz="1200" baseline="0" noProof="0" dirty="0" smtClean="0">
                          <a:latin typeface="Arial" panose="020B0604020202020204" pitchFamily="34" charset="0"/>
                          <a:cs typeface="Arial" panose="020B0604020202020204" pitchFamily="34" charset="0"/>
                        </a:rPr>
                        <a:t> all IP, hourly data</a:t>
                      </a:r>
                      <a:endParaRPr lang="en-GB" sz="1200" noProof="0" dirty="0" smtClean="0">
                        <a:latin typeface="Arial" panose="020B0604020202020204" pitchFamily="34" charset="0"/>
                        <a:cs typeface="Arial" panose="020B0604020202020204" pitchFamily="34" charset="0"/>
                      </a:endParaRPr>
                    </a:p>
                    <a:p>
                      <a:endParaRPr lang="en-GB" sz="1200" noProof="0" dirty="0">
                        <a:latin typeface="Arial" panose="020B0604020202020204" pitchFamily="34" charset="0"/>
                        <a:cs typeface="Arial" panose="020B0604020202020204" pitchFamily="34" charset="0"/>
                      </a:endParaRPr>
                    </a:p>
                  </a:txBody>
                  <a:tcPr/>
                </a:tc>
                <a:tc>
                  <a:txBody>
                    <a:bodyPr/>
                    <a:lstStyle/>
                    <a:p>
                      <a:endParaRPr lang="en-GB" sz="1200" noProof="0" dirty="0">
                        <a:latin typeface="Arial" panose="020B0604020202020204" pitchFamily="34" charset="0"/>
                        <a:cs typeface="Arial" panose="020B0604020202020204" pitchFamily="34" charset="0"/>
                      </a:endParaRPr>
                    </a:p>
                  </a:txBody>
                  <a:tcPr/>
                </a:tc>
                <a:tc>
                  <a:txBody>
                    <a:bodyPr/>
                    <a:lstStyle/>
                    <a:p>
                      <a:r>
                        <a:rPr lang="en-GB" sz="1200" noProof="0" dirty="0" smtClean="0">
                          <a:latin typeface="Arial" panose="020B0604020202020204" pitchFamily="34" charset="0"/>
                          <a:cs typeface="Arial" panose="020B0604020202020204" pitchFamily="34" charset="0"/>
                        </a:rPr>
                        <a:t>Nomination by hourly basis</a:t>
                      </a:r>
                    </a:p>
                    <a:p>
                      <a:endParaRPr lang="en-GB" sz="1200" noProof="0" dirty="0">
                        <a:latin typeface="Arial" panose="020B0604020202020204" pitchFamily="34" charset="0"/>
                        <a:cs typeface="Arial" panose="020B0604020202020204" pitchFamily="34" charset="0"/>
                      </a:endParaRPr>
                    </a:p>
                  </a:txBody>
                  <a:tcPr/>
                </a:tc>
              </a:tr>
              <a:tr h="504056">
                <a:tc>
                  <a:txBody>
                    <a:bodyPr/>
                    <a:lstStyle/>
                    <a:p>
                      <a:pPr marL="361950" marR="0" indent="-361950" algn="l" defTabSz="914400" rtl="0" eaLnBrk="1" fontAlgn="auto" latinLnBrk="0" hangingPunct="1">
                        <a:lnSpc>
                          <a:spcPct val="100000"/>
                        </a:lnSpc>
                        <a:spcBef>
                          <a:spcPts val="0"/>
                        </a:spcBef>
                        <a:spcAft>
                          <a:spcPts val="0"/>
                        </a:spcAft>
                        <a:buClrTx/>
                        <a:buSzTx/>
                        <a:buFontTx/>
                        <a:buNone/>
                        <a:tabLst/>
                        <a:defRPr/>
                      </a:pPr>
                      <a:r>
                        <a:rPr lang="hu-HU" sz="1200" noProof="0" dirty="0" smtClean="0">
                          <a:latin typeface="Arial" panose="020B0604020202020204" pitchFamily="34" charset="0"/>
                          <a:cs typeface="Arial" panose="020B0604020202020204" pitchFamily="34" charset="0"/>
                        </a:rPr>
                        <a:t>(1) c) </a:t>
                      </a:r>
                      <a:r>
                        <a:rPr lang="en-GB" sz="1200" noProof="0" dirty="0" smtClean="0">
                          <a:latin typeface="Arial" panose="020B0604020202020204" pitchFamily="34" charset="0"/>
                          <a:cs typeface="Arial" panose="020B0604020202020204" pitchFamily="34" charset="0"/>
                        </a:rPr>
                        <a:t>Designate the responsible TSO</a:t>
                      </a:r>
                    </a:p>
                    <a:p>
                      <a:endParaRPr lang="en-GB" sz="1200" noProof="0"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noProof="0" dirty="0" smtClean="0">
                          <a:latin typeface="Arial" panose="020B0604020202020204" pitchFamily="34" charset="0"/>
                          <a:cs typeface="Arial" panose="020B0604020202020204" pitchFamily="34" charset="0"/>
                        </a:rPr>
                        <a:t>Article 2. 1.3 point </a:t>
                      </a:r>
                    </a:p>
                    <a:p>
                      <a:endParaRPr lang="en-GB" sz="1200" noProof="0"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noProof="0" dirty="0" smtClean="0">
                          <a:latin typeface="Arial" panose="020B0604020202020204" pitchFamily="34" charset="0"/>
                          <a:cs typeface="Arial" panose="020B0604020202020204" pitchFamily="34" charset="0"/>
                        </a:rPr>
                        <a:t>Article 6</a:t>
                      </a:r>
                      <a:r>
                        <a:rPr lang="hu-HU" sz="1200" noProof="0" dirty="0" smtClean="0">
                          <a:latin typeface="Arial" panose="020B0604020202020204" pitchFamily="34" charset="0"/>
                          <a:cs typeface="Arial" panose="020B0604020202020204" pitchFamily="34" charset="0"/>
                        </a:rPr>
                        <a:t>: </a:t>
                      </a:r>
                      <a:r>
                        <a:rPr lang="en-GB" sz="1200" noProof="0" dirty="0" smtClean="0">
                          <a:latin typeface="Arial" panose="020B0604020202020204" pitchFamily="34" charset="0"/>
                          <a:cs typeface="Arial" panose="020B0604020202020204" pitchFamily="34" charset="0"/>
                        </a:rPr>
                        <a:t>UA&gt;HU: Ukrtransgaz Article</a:t>
                      </a:r>
                      <a:r>
                        <a:rPr lang="hu-HU" sz="1200" noProof="0" dirty="0" smtClean="0">
                          <a:latin typeface="Arial" panose="020B0604020202020204" pitchFamily="34" charset="0"/>
                          <a:cs typeface="Arial" panose="020B0604020202020204" pitchFamily="34" charset="0"/>
                        </a:rPr>
                        <a:t> 6: </a:t>
                      </a:r>
                      <a:r>
                        <a:rPr lang="en-GB" sz="1200" noProof="0" dirty="0" smtClean="0">
                          <a:latin typeface="Arial" panose="020B0604020202020204" pitchFamily="34" charset="0"/>
                          <a:cs typeface="Arial" panose="020B0604020202020204" pitchFamily="34" charset="0"/>
                        </a:rPr>
                        <a:t>HU&gt;UA: FGSZ</a:t>
                      </a:r>
                      <a:endParaRPr lang="en-GB" sz="1200" noProof="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3148964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Cím 1"/>
          <p:cNvSpPr>
            <a:spLocks noGrp="1"/>
          </p:cNvSpPr>
          <p:nvPr>
            <p:ph type="ctrTitle"/>
          </p:nvPr>
        </p:nvSpPr>
        <p:spPr>
          <a:xfrm>
            <a:off x="1187450" y="333375"/>
            <a:ext cx="7705725" cy="791369"/>
          </a:xfrm>
        </p:spPr>
        <p:txBody>
          <a:bodyPr/>
          <a:lstStyle/>
          <a:p>
            <a:pPr lvl="0" indent="182563"/>
            <a:r>
              <a:rPr lang="hu-HU" sz="2400" b="1" kern="0" dirty="0" smtClean="0">
                <a:solidFill>
                  <a:srgbClr val="0C4A7B"/>
                </a:solidFill>
                <a:latin typeface="Arial" charset="0"/>
                <a:ea typeface="+mn-ea"/>
                <a:cs typeface="Arial" charset="0"/>
              </a:rPr>
              <a:t>INT NC  -   ENTSOG </a:t>
            </a:r>
            <a:r>
              <a:rPr lang="hu-HU" sz="2400" b="1" kern="0" dirty="0" err="1" smtClean="0">
                <a:solidFill>
                  <a:srgbClr val="0C4A7B"/>
                </a:solidFill>
                <a:latin typeface="Arial" charset="0"/>
                <a:ea typeface="+mn-ea"/>
                <a:cs typeface="Arial" charset="0"/>
              </a:rPr>
              <a:t>template</a:t>
            </a:r>
            <a:r>
              <a:rPr lang="hu-HU" sz="2400" b="1" kern="0" dirty="0" smtClean="0">
                <a:solidFill>
                  <a:srgbClr val="0C4A7B"/>
                </a:solidFill>
                <a:latin typeface="Arial" charset="0"/>
                <a:ea typeface="+mn-ea"/>
                <a:cs typeface="Arial" charset="0"/>
              </a:rPr>
              <a:t> - FGSZ-UKRTR IA</a:t>
            </a:r>
            <a:endParaRPr lang="en-GB" sz="2400" dirty="0" smtClean="0"/>
          </a:p>
        </p:txBody>
      </p:sp>
      <p:cxnSp>
        <p:nvCxnSpPr>
          <p:cNvPr id="33" name="Straight Connector 34"/>
          <p:cNvCxnSpPr>
            <a:cxnSpLocks noChangeShapeType="1"/>
          </p:cNvCxnSpPr>
          <p:nvPr/>
        </p:nvCxnSpPr>
        <p:spPr bwMode="auto">
          <a:xfrm>
            <a:off x="1189038" y="942975"/>
            <a:ext cx="7605712" cy="0"/>
          </a:xfrm>
          <a:prstGeom prst="line">
            <a:avLst/>
          </a:prstGeom>
          <a:noFill/>
          <a:ln w="25400" algn="ctr">
            <a:solidFill>
              <a:srgbClr val="004B84"/>
            </a:solidFill>
            <a:round/>
            <a:headEnd/>
            <a:tailEnd/>
          </a:ln>
          <a:extLst>
            <a:ext uri="{909E8E84-426E-40DD-AFC4-6F175D3DCCD1}">
              <a14:hiddenFill xmlns:a14="http://schemas.microsoft.com/office/drawing/2010/main">
                <a:noFill/>
              </a14:hiddenFill>
            </a:ext>
          </a:extLst>
        </p:spPr>
      </p:cxnSp>
      <p:graphicFrame>
        <p:nvGraphicFramePr>
          <p:cNvPr id="3" name="Táblázat 2"/>
          <p:cNvGraphicFramePr>
            <a:graphicFrameLocks noGrp="1"/>
          </p:cNvGraphicFramePr>
          <p:nvPr>
            <p:extLst>
              <p:ext uri="{D42A27DB-BD31-4B8C-83A1-F6EECF244321}">
                <p14:modId xmlns:p14="http://schemas.microsoft.com/office/powerpoint/2010/main" val="1366967444"/>
              </p:ext>
            </p:extLst>
          </p:nvPr>
        </p:nvGraphicFramePr>
        <p:xfrm>
          <a:off x="1189038" y="1124744"/>
          <a:ext cx="7605711" cy="4482832"/>
        </p:xfrm>
        <a:graphic>
          <a:graphicData uri="http://schemas.openxmlformats.org/drawingml/2006/table">
            <a:tbl>
              <a:tblPr firstRow="1" bandRow="1">
                <a:tableStyleId>{5C22544A-7EE6-4342-B048-85BDC9FD1C3A}</a:tableStyleId>
              </a:tblPr>
              <a:tblGrid>
                <a:gridCol w="2535237"/>
                <a:gridCol w="2535237"/>
                <a:gridCol w="2535237"/>
              </a:tblGrid>
              <a:tr h="504056">
                <a:tc>
                  <a:txBody>
                    <a:bodyPr/>
                    <a:lstStyle/>
                    <a:p>
                      <a:pPr algn="ctr"/>
                      <a:r>
                        <a:rPr lang="en-GB" noProof="0" dirty="0" smtClean="0">
                          <a:latin typeface="Arial" panose="020B0604020202020204" pitchFamily="34" charset="0"/>
                          <a:cs typeface="Arial" panose="020B0604020202020204" pitchFamily="34" charset="0"/>
                        </a:rPr>
                        <a:t>INT NC</a:t>
                      </a:r>
                      <a:endParaRPr lang="en-GB" noProof="0" dirty="0">
                        <a:latin typeface="Arial" panose="020B0604020202020204" pitchFamily="34" charset="0"/>
                        <a:cs typeface="Arial" panose="020B0604020202020204" pitchFamily="34" charset="0"/>
                      </a:endParaRPr>
                    </a:p>
                  </a:txBody>
                  <a:tcPr/>
                </a:tc>
                <a:tc>
                  <a:txBody>
                    <a:bodyPr/>
                    <a:lstStyle/>
                    <a:p>
                      <a:pPr algn="ctr"/>
                      <a:r>
                        <a:rPr lang="en-GB" noProof="0" dirty="0" smtClean="0">
                          <a:latin typeface="Arial" panose="020B0604020202020204" pitchFamily="34" charset="0"/>
                          <a:cs typeface="Arial" panose="020B0604020202020204" pitchFamily="34" charset="0"/>
                        </a:rPr>
                        <a:t>ENTSOG</a:t>
                      </a:r>
                      <a:r>
                        <a:rPr lang="en-GB" baseline="0" noProof="0" dirty="0" smtClean="0">
                          <a:latin typeface="Arial" panose="020B0604020202020204" pitchFamily="34" charset="0"/>
                          <a:cs typeface="Arial" panose="020B0604020202020204" pitchFamily="34" charset="0"/>
                        </a:rPr>
                        <a:t> template </a:t>
                      </a:r>
                    </a:p>
                    <a:p>
                      <a:pPr algn="ctr"/>
                      <a:r>
                        <a:rPr lang="en-GB" baseline="0" noProof="0" dirty="0" smtClean="0">
                          <a:latin typeface="Arial" panose="020B0604020202020204" pitchFamily="34" charset="0"/>
                          <a:cs typeface="Arial" panose="020B0604020202020204" pitchFamily="34" charset="0"/>
                        </a:rPr>
                        <a:t>(draft)</a:t>
                      </a:r>
                      <a:endParaRPr lang="en-GB" noProof="0" dirty="0">
                        <a:latin typeface="Arial" panose="020B0604020202020204" pitchFamily="34" charset="0"/>
                        <a:cs typeface="Arial" panose="020B0604020202020204" pitchFamily="34" charset="0"/>
                      </a:endParaRPr>
                    </a:p>
                  </a:txBody>
                  <a:tcPr/>
                </a:tc>
                <a:tc>
                  <a:txBody>
                    <a:bodyPr/>
                    <a:lstStyle/>
                    <a:p>
                      <a:pPr algn="ctr"/>
                      <a:r>
                        <a:rPr lang="en-GB" noProof="0" dirty="0" smtClean="0">
                          <a:latin typeface="Arial" panose="020B0604020202020204" pitchFamily="34" charset="0"/>
                          <a:cs typeface="Arial" panose="020B0604020202020204" pitchFamily="34" charset="0"/>
                        </a:rPr>
                        <a:t>FGSZ – UKRTRANSGAZ IA</a:t>
                      </a:r>
                      <a:endParaRPr lang="en-GB" noProof="0" dirty="0">
                        <a:latin typeface="Arial" panose="020B0604020202020204" pitchFamily="34" charset="0"/>
                        <a:cs typeface="Arial" panose="020B0604020202020204" pitchFamily="34" charset="0"/>
                      </a:endParaRPr>
                    </a:p>
                  </a:txBody>
                  <a:tcPr/>
                </a:tc>
              </a:tr>
              <a:tr h="504056">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noProof="0" dirty="0" smtClean="0">
                          <a:latin typeface="Arial" panose="020B0604020202020204" pitchFamily="34" charset="0"/>
                          <a:cs typeface="Arial" panose="020B0604020202020204" pitchFamily="34" charset="0"/>
                        </a:rPr>
                        <a:t>Article 7 – Measurement principle</a:t>
                      </a:r>
                      <a:endParaRPr lang="en-GB" noProof="0" dirty="0">
                        <a:latin typeface="Arial" panose="020B0604020202020204" pitchFamily="34" charset="0"/>
                        <a:cs typeface="Arial" panose="020B0604020202020204" pitchFamily="34" charset="0"/>
                      </a:endParaRPr>
                    </a:p>
                  </a:txBody>
                  <a:tcPr anchor="ctr"/>
                </a:tc>
                <a:tc hMerge="1">
                  <a:txBody>
                    <a:bodyPr/>
                    <a:lstStyle/>
                    <a:p>
                      <a:endParaRPr lang="en-GB" dirty="0"/>
                    </a:p>
                  </a:txBody>
                  <a:tcPr/>
                </a:tc>
                <a:tc hMerge="1">
                  <a:txBody>
                    <a:bodyPr/>
                    <a:lstStyle/>
                    <a:p>
                      <a:endParaRPr lang="en-GB" dirty="0"/>
                    </a:p>
                  </a:txBody>
                  <a:tcPr/>
                </a:tc>
              </a:tr>
              <a:tr h="504056">
                <a:tc>
                  <a:txBody>
                    <a:bodyPr/>
                    <a:lstStyle/>
                    <a:p>
                      <a:pPr marL="361950" marR="0" indent="-361950" algn="l" defTabSz="914400" rtl="0" eaLnBrk="1" fontAlgn="auto" latinLnBrk="0" hangingPunct="1">
                        <a:lnSpc>
                          <a:spcPct val="100000"/>
                        </a:lnSpc>
                        <a:spcBef>
                          <a:spcPts val="0"/>
                        </a:spcBef>
                        <a:spcAft>
                          <a:spcPts val="0"/>
                        </a:spcAft>
                        <a:buClrTx/>
                        <a:buSzTx/>
                        <a:buFontTx/>
                        <a:buNone/>
                        <a:tabLst/>
                        <a:defRPr/>
                      </a:pPr>
                      <a:r>
                        <a:rPr lang="en-GB" sz="1200" noProof="0" dirty="0" smtClean="0">
                          <a:latin typeface="Arial" panose="020B0604020202020204" pitchFamily="34" charset="0"/>
                          <a:cs typeface="Arial" panose="020B0604020202020204" pitchFamily="34" charset="0"/>
                        </a:rPr>
                        <a:t>1. a) applicable measurement</a:t>
                      </a:r>
                      <a:r>
                        <a:rPr lang="en-GB" sz="1200" baseline="0" noProof="0" dirty="0" smtClean="0">
                          <a:latin typeface="Arial" panose="020B0604020202020204" pitchFamily="34" charset="0"/>
                          <a:cs typeface="Arial" panose="020B0604020202020204" pitchFamily="34" charset="0"/>
                        </a:rPr>
                        <a:t> </a:t>
                      </a:r>
                      <a:r>
                        <a:rPr lang="en-GB" sz="1200" noProof="0" dirty="0" smtClean="0">
                          <a:latin typeface="Arial" panose="020B0604020202020204" pitchFamily="34" charset="0"/>
                          <a:cs typeface="Arial" panose="020B0604020202020204" pitchFamily="34" charset="0"/>
                        </a:rPr>
                        <a:t>standards</a:t>
                      </a:r>
                    </a:p>
                    <a:p>
                      <a:pPr marL="361950" indent="-361950" algn="l">
                        <a:buNone/>
                      </a:pPr>
                      <a:endParaRPr lang="en-GB" sz="1200" noProof="0" dirty="0">
                        <a:latin typeface="Arial" panose="020B0604020202020204" pitchFamily="34" charset="0"/>
                        <a:cs typeface="Arial" panose="020B0604020202020204" pitchFamily="34" charset="0"/>
                      </a:endParaRPr>
                    </a:p>
                  </a:txBody>
                  <a:tcPr/>
                </a:tc>
                <a:tc>
                  <a:txBody>
                    <a:bodyPr/>
                    <a:lstStyle/>
                    <a:p>
                      <a:r>
                        <a:rPr lang="en-GB" sz="1200" noProof="0" dirty="0" smtClean="0">
                          <a:latin typeface="Arial" panose="020B0604020202020204" pitchFamily="34" charset="0"/>
                          <a:cs typeface="Arial" panose="020B0604020202020204" pitchFamily="34" charset="0"/>
                        </a:rPr>
                        <a:t>Article 3: 3.1. and Annex</a:t>
                      </a:r>
                    </a:p>
                    <a:p>
                      <a:endParaRPr lang="en-GB" sz="1200" noProof="0" dirty="0">
                        <a:latin typeface="Arial" panose="020B0604020202020204" pitchFamily="34" charset="0"/>
                        <a:cs typeface="Arial" panose="020B0604020202020204" pitchFamily="34" charset="0"/>
                      </a:endParaRPr>
                    </a:p>
                  </a:txBody>
                  <a:tcPr/>
                </a:tc>
                <a:tc>
                  <a:txBody>
                    <a:bodyPr/>
                    <a:lstStyle/>
                    <a:p>
                      <a:r>
                        <a:rPr lang="en-GB" sz="1200" noProof="0" dirty="0" smtClean="0">
                          <a:latin typeface="Arial" panose="020B0604020202020204" pitchFamily="34" charset="0"/>
                          <a:cs typeface="Arial" panose="020B0604020202020204" pitchFamily="34" charset="0"/>
                        </a:rPr>
                        <a:t>Annex</a:t>
                      </a:r>
                      <a:r>
                        <a:rPr lang="en-GB" sz="1200" baseline="0" noProof="0" dirty="0" smtClean="0">
                          <a:latin typeface="Arial" panose="020B0604020202020204" pitchFamily="34" charset="0"/>
                          <a:cs typeface="Arial" panose="020B0604020202020204" pitchFamily="34" charset="0"/>
                        </a:rPr>
                        <a:t> 8-9-10.</a:t>
                      </a:r>
                    </a:p>
                    <a:p>
                      <a:r>
                        <a:rPr lang="en-GB" sz="1200" baseline="0" noProof="0" dirty="0" smtClean="0">
                          <a:latin typeface="Arial" panose="020B0604020202020204" pitchFamily="34" charset="0"/>
                          <a:cs typeface="Arial" panose="020B0604020202020204" pitchFamily="34" charset="0"/>
                        </a:rPr>
                        <a:t>EN1776</a:t>
                      </a:r>
                      <a:endParaRPr lang="en-GB" sz="1200" noProof="0" dirty="0">
                        <a:latin typeface="Arial" panose="020B0604020202020204" pitchFamily="34" charset="0"/>
                        <a:cs typeface="Arial" panose="020B0604020202020204" pitchFamily="34" charset="0"/>
                      </a:endParaRPr>
                    </a:p>
                  </a:txBody>
                  <a:tcPr/>
                </a:tc>
              </a:tr>
              <a:tr h="504056">
                <a:tc>
                  <a:txBody>
                    <a:bodyPr/>
                    <a:lstStyle/>
                    <a:p>
                      <a:pPr marL="361950" indent="-361950"/>
                      <a:r>
                        <a:rPr lang="en-GB" sz="1200" noProof="0" dirty="0" smtClean="0">
                          <a:latin typeface="Arial" panose="020B0604020202020204" pitchFamily="34" charset="0"/>
                          <a:cs typeface="Arial" panose="020B0604020202020204" pitchFamily="34" charset="0"/>
                        </a:rPr>
                        <a:t>1. </a:t>
                      </a:r>
                      <a:r>
                        <a:rPr lang="en-GB" sz="1200" kern="1200" noProof="0" dirty="0" smtClean="0">
                          <a:solidFill>
                            <a:schemeClr val="dk1"/>
                          </a:solidFill>
                          <a:latin typeface="Arial" panose="020B0604020202020204" pitchFamily="34" charset="0"/>
                          <a:ea typeface="+mn-ea"/>
                          <a:cs typeface="Arial" panose="020B0604020202020204" pitchFamily="34" charset="0"/>
                        </a:rPr>
                        <a:t>b) TSO r</a:t>
                      </a:r>
                      <a:r>
                        <a:rPr lang="en-GB" sz="1200" kern="1200" dirty="0" err="1" smtClean="0">
                          <a:solidFill>
                            <a:schemeClr val="dk1"/>
                          </a:solidFill>
                          <a:latin typeface="Arial" panose="020B0604020202020204" pitchFamily="34" charset="0"/>
                          <a:ea typeface="+mn-ea"/>
                          <a:cs typeface="Arial" panose="020B0604020202020204" pitchFamily="34" charset="0"/>
                        </a:rPr>
                        <a:t>esponsible</a:t>
                      </a:r>
                      <a:r>
                        <a:rPr lang="en-GB" sz="1200" kern="1200" dirty="0" smtClean="0">
                          <a:solidFill>
                            <a:schemeClr val="dk1"/>
                          </a:solidFill>
                          <a:latin typeface="Arial" panose="020B0604020202020204" pitchFamily="34" charset="0"/>
                          <a:ea typeface="+mn-ea"/>
                          <a:cs typeface="Arial" panose="020B0604020202020204" pitchFamily="34" charset="0"/>
                        </a:rPr>
                        <a:t> for the installation, operation and maintenance of the measurement equipment </a:t>
                      </a:r>
                      <a:endParaRPr lang="en-GB" sz="1200" kern="1200" noProof="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latin typeface="Arial" panose="020B0604020202020204" pitchFamily="34" charset="0"/>
                          <a:cs typeface="Arial" panose="020B0604020202020204" pitchFamily="34" charset="0"/>
                        </a:rPr>
                        <a:t>Article 3: 3.1.</a:t>
                      </a:r>
                    </a:p>
                  </a:txBody>
                  <a:tcPr/>
                </a:tc>
                <a:tc>
                  <a:txBody>
                    <a:bodyPr/>
                    <a:lstStyle/>
                    <a:p>
                      <a:r>
                        <a:rPr lang="en-GB" sz="1200" noProof="0" dirty="0" smtClean="0">
                          <a:latin typeface="Arial" panose="020B0604020202020204" pitchFamily="34" charset="0"/>
                          <a:cs typeface="Arial" panose="020B0604020202020204" pitchFamily="34" charset="0"/>
                        </a:rPr>
                        <a:t>Beregovo</a:t>
                      </a:r>
                      <a:r>
                        <a:rPr lang="en-GB" sz="1200" baseline="0" noProof="0" dirty="0" smtClean="0">
                          <a:latin typeface="Arial" panose="020B0604020202020204" pitchFamily="34" charset="0"/>
                          <a:cs typeface="Arial" panose="020B0604020202020204" pitchFamily="34" charset="0"/>
                        </a:rPr>
                        <a:t> – Ukrtransgaz</a:t>
                      </a:r>
                    </a:p>
                    <a:p>
                      <a:r>
                        <a:rPr lang="en-GB" sz="1200" baseline="0" noProof="0" dirty="0" err="1" smtClean="0">
                          <a:latin typeface="Arial" panose="020B0604020202020204" pitchFamily="34" charset="0"/>
                          <a:cs typeface="Arial" panose="020B0604020202020204" pitchFamily="34" charset="0"/>
                        </a:rPr>
                        <a:t>Beregdaróc</a:t>
                      </a:r>
                      <a:r>
                        <a:rPr lang="en-GB" sz="1200" baseline="0" noProof="0" dirty="0" smtClean="0">
                          <a:latin typeface="Arial" panose="020B0604020202020204" pitchFamily="34" charset="0"/>
                          <a:cs typeface="Arial" panose="020B0604020202020204" pitchFamily="34" charset="0"/>
                        </a:rPr>
                        <a:t> </a:t>
                      </a:r>
                      <a:r>
                        <a:rPr lang="hu-HU" sz="1200" baseline="0" noProof="0" dirty="0" err="1" smtClean="0">
                          <a:latin typeface="Arial" panose="020B0604020202020204" pitchFamily="34" charset="0"/>
                          <a:cs typeface="Arial" panose="020B0604020202020204" pitchFamily="34" charset="0"/>
                        </a:rPr>
                        <a:t>controll</a:t>
                      </a:r>
                      <a:r>
                        <a:rPr lang="hu-HU" sz="1200" baseline="0" noProof="0" dirty="0" smtClean="0">
                          <a:latin typeface="Arial" panose="020B0604020202020204" pitchFamily="34" charset="0"/>
                          <a:cs typeface="Arial" panose="020B0604020202020204" pitchFamily="34" charset="0"/>
                        </a:rPr>
                        <a:t> </a:t>
                      </a:r>
                      <a:r>
                        <a:rPr lang="en-GB" sz="1200" baseline="0" noProof="0" dirty="0" smtClean="0">
                          <a:latin typeface="Arial" panose="020B0604020202020204" pitchFamily="34" charset="0"/>
                          <a:cs typeface="Arial" panose="020B0604020202020204" pitchFamily="34" charset="0"/>
                        </a:rPr>
                        <a:t>DN1400 – FGSZ</a:t>
                      </a:r>
                    </a:p>
                    <a:p>
                      <a:r>
                        <a:rPr lang="en-GB" sz="1200" baseline="0" noProof="0" dirty="0" smtClean="0">
                          <a:latin typeface="Arial" panose="020B0604020202020204" pitchFamily="34" charset="0"/>
                          <a:cs typeface="Arial" panose="020B0604020202020204" pitchFamily="34" charset="0"/>
                        </a:rPr>
                        <a:t>Beregdaróc DN800 – FGSZ </a:t>
                      </a:r>
                      <a:endParaRPr lang="en-GB" sz="1200" noProof="0" dirty="0" smtClean="0">
                        <a:latin typeface="Arial" panose="020B0604020202020204" pitchFamily="34" charset="0"/>
                        <a:cs typeface="Arial" panose="020B0604020202020204" pitchFamily="34" charset="0"/>
                      </a:endParaRPr>
                    </a:p>
                  </a:txBody>
                  <a:tcPr/>
                </a:tc>
              </a:tr>
              <a:tr h="504056">
                <a:tc>
                  <a:txBody>
                    <a:bodyPr/>
                    <a:lstStyle/>
                    <a:p>
                      <a:pPr marL="180975" marR="0" indent="-180975" algn="l" defTabSz="914400" rtl="0" eaLnBrk="1" fontAlgn="auto" latinLnBrk="0" hangingPunct="1">
                        <a:lnSpc>
                          <a:spcPct val="100000"/>
                        </a:lnSpc>
                        <a:spcBef>
                          <a:spcPts val="0"/>
                        </a:spcBef>
                        <a:spcAft>
                          <a:spcPts val="0"/>
                        </a:spcAft>
                        <a:buClrTx/>
                        <a:buSzTx/>
                        <a:buFontTx/>
                        <a:buNone/>
                        <a:tabLst/>
                        <a:defRPr/>
                      </a:pPr>
                      <a:r>
                        <a:rPr lang="hu-HU" sz="1200" kern="1200" dirty="0" smtClean="0">
                          <a:solidFill>
                            <a:schemeClr val="dk1"/>
                          </a:solidFill>
                          <a:latin typeface="Arial" panose="020B0604020202020204" pitchFamily="34" charset="0"/>
                          <a:ea typeface="+mn-ea"/>
                          <a:cs typeface="Arial" panose="020B0604020202020204" pitchFamily="34" charset="0"/>
                        </a:rPr>
                        <a:t>2. </a:t>
                      </a:r>
                      <a:r>
                        <a:rPr lang="en-US" sz="1200" kern="1200" dirty="0" smtClean="0">
                          <a:solidFill>
                            <a:schemeClr val="dk1"/>
                          </a:solidFill>
                          <a:latin typeface="Arial" panose="020B0604020202020204" pitchFamily="34" charset="0"/>
                          <a:ea typeface="+mn-ea"/>
                          <a:cs typeface="Arial" panose="020B0604020202020204" pitchFamily="34" charset="0"/>
                        </a:rPr>
                        <a:t>The installation, operation and maintenance of measurement equipment at an interconnection point shall take into account the technical requirements imposed by national regulations on the adjacent </a:t>
                      </a:r>
                      <a:r>
                        <a:rPr lang="hu-HU" sz="1200" kern="1200" dirty="0" smtClean="0">
                          <a:solidFill>
                            <a:schemeClr val="dk1"/>
                          </a:solidFill>
                          <a:latin typeface="Arial" panose="020B0604020202020204" pitchFamily="34" charset="0"/>
                          <a:ea typeface="+mn-ea"/>
                          <a:cs typeface="Arial" panose="020B0604020202020204" pitchFamily="34" charset="0"/>
                        </a:rPr>
                        <a:t>TSO</a:t>
                      </a:r>
                      <a:r>
                        <a:rPr lang="en-US" sz="1200" kern="1200" dirty="0" smtClean="0">
                          <a:solidFill>
                            <a:schemeClr val="dk1"/>
                          </a:solidFill>
                          <a:latin typeface="Arial" panose="020B0604020202020204" pitchFamily="34" charset="0"/>
                          <a:ea typeface="+mn-ea"/>
                          <a:cs typeface="Arial" panose="020B0604020202020204" pitchFamily="34" charset="0"/>
                        </a:rPr>
                        <a:t>. </a:t>
                      </a:r>
                      <a:endParaRPr lang="en-GB" sz="1200" noProof="0" dirty="0">
                        <a:latin typeface="Arial" panose="020B0604020202020204" pitchFamily="34" charset="0"/>
                        <a:cs typeface="Arial" panose="020B0604020202020204" pitchFamily="34" charset="0"/>
                      </a:endParaRPr>
                    </a:p>
                  </a:txBody>
                  <a:tcPr/>
                </a:tc>
                <a:tc>
                  <a:txBody>
                    <a:bodyPr/>
                    <a:lstStyle/>
                    <a:p>
                      <a:endParaRPr lang="en-GB" sz="1200" noProof="0" dirty="0">
                        <a:latin typeface="Arial" panose="020B0604020202020204" pitchFamily="34" charset="0"/>
                        <a:cs typeface="Arial" panose="020B0604020202020204" pitchFamily="34" charset="0"/>
                      </a:endParaRPr>
                    </a:p>
                  </a:txBody>
                  <a:tcPr/>
                </a:tc>
                <a:tc>
                  <a:txBody>
                    <a:bodyPr/>
                    <a:lstStyle/>
                    <a:p>
                      <a:endParaRPr lang="en-GB" sz="1200" noProof="0" dirty="0">
                        <a:latin typeface="Arial" panose="020B0604020202020204" pitchFamily="34" charset="0"/>
                        <a:cs typeface="Arial" panose="020B0604020202020204" pitchFamily="34" charset="0"/>
                      </a:endParaRPr>
                    </a:p>
                  </a:txBody>
                  <a:tcPr/>
                </a:tc>
              </a:tr>
              <a:tr h="504056">
                <a:tc>
                  <a:txBody>
                    <a:bodyPr/>
                    <a:lstStyle/>
                    <a:p>
                      <a:endParaRPr lang="en-GB" sz="1200" noProof="0" dirty="0">
                        <a:latin typeface="Arial" panose="020B0604020202020204" pitchFamily="34" charset="0"/>
                        <a:cs typeface="Arial" panose="020B0604020202020204" pitchFamily="34" charset="0"/>
                      </a:endParaRPr>
                    </a:p>
                  </a:txBody>
                  <a:tcPr/>
                </a:tc>
                <a:tc>
                  <a:txBody>
                    <a:bodyPr/>
                    <a:lstStyle/>
                    <a:p>
                      <a:endParaRPr lang="en-GB" sz="1200" noProof="0" dirty="0">
                        <a:latin typeface="Arial" panose="020B0604020202020204" pitchFamily="34" charset="0"/>
                        <a:cs typeface="Arial" panose="020B0604020202020204" pitchFamily="34" charset="0"/>
                      </a:endParaRPr>
                    </a:p>
                  </a:txBody>
                  <a:tcPr/>
                </a:tc>
                <a:tc>
                  <a:txBody>
                    <a:bodyPr/>
                    <a:lstStyle/>
                    <a:p>
                      <a:endParaRPr lang="en-GB" sz="1200" noProof="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7763320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Cím 1"/>
          <p:cNvSpPr>
            <a:spLocks noGrp="1"/>
          </p:cNvSpPr>
          <p:nvPr>
            <p:ph type="ctrTitle"/>
          </p:nvPr>
        </p:nvSpPr>
        <p:spPr>
          <a:xfrm>
            <a:off x="1187450" y="333375"/>
            <a:ext cx="7705725" cy="791369"/>
          </a:xfrm>
        </p:spPr>
        <p:txBody>
          <a:bodyPr/>
          <a:lstStyle/>
          <a:p>
            <a:pPr lvl="0" indent="182563"/>
            <a:r>
              <a:rPr lang="hu-HU" sz="2400" b="1" kern="0" dirty="0" smtClean="0">
                <a:solidFill>
                  <a:srgbClr val="0C4A7B"/>
                </a:solidFill>
                <a:latin typeface="Arial" charset="0"/>
                <a:ea typeface="+mn-ea"/>
                <a:cs typeface="Arial" charset="0"/>
              </a:rPr>
              <a:t>INT NC  -   ENTSOG </a:t>
            </a:r>
            <a:r>
              <a:rPr lang="hu-HU" sz="2400" b="1" kern="0" dirty="0" err="1" smtClean="0">
                <a:solidFill>
                  <a:srgbClr val="0C4A7B"/>
                </a:solidFill>
                <a:latin typeface="Arial" charset="0"/>
                <a:ea typeface="+mn-ea"/>
                <a:cs typeface="Arial" charset="0"/>
              </a:rPr>
              <a:t>template</a:t>
            </a:r>
            <a:r>
              <a:rPr lang="hu-HU" sz="2400" b="1" kern="0" dirty="0" smtClean="0">
                <a:solidFill>
                  <a:srgbClr val="0C4A7B"/>
                </a:solidFill>
                <a:latin typeface="Arial" charset="0"/>
                <a:ea typeface="+mn-ea"/>
                <a:cs typeface="Arial" charset="0"/>
              </a:rPr>
              <a:t> - FGSZ-UKRTR IA</a:t>
            </a:r>
            <a:endParaRPr lang="en-GB" sz="2400" dirty="0" smtClean="0"/>
          </a:p>
        </p:txBody>
      </p:sp>
      <p:cxnSp>
        <p:nvCxnSpPr>
          <p:cNvPr id="33" name="Straight Connector 34"/>
          <p:cNvCxnSpPr>
            <a:cxnSpLocks noChangeShapeType="1"/>
          </p:cNvCxnSpPr>
          <p:nvPr/>
        </p:nvCxnSpPr>
        <p:spPr bwMode="auto">
          <a:xfrm>
            <a:off x="1189038" y="942975"/>
            <a:ext cx="7605712" cy="0"/>
          </a:xfrm>
          <a:prstGeom prst="line">
            <a:avLst/>
          </a:prstGeom>
          <a:noFill/>
          <a:ln w="25400" algn="ctr">
            <a:solidFill>
              <a:srgbClr val="004B84"/>
            </a:solidFill>
            <a:round/>
            <a:headEnd/>
            <a:tailEnd/>
          </a:ln>
          <a:extLst>
            <a:ext uri="{909E8E84-426E-40DD-AFC4-6F175D3DCCD1}">
              <a14:hiddenFill xmlns:a14="http://schemas.microsoft.com/office/drawing/2010/main">
                <a:noFill/>
              </a14:hiddenFill>
            </a:ext>
          </a:extLst>
        </p:spPr>
      </p:cxnSp>
      <p:graphicFrame>
        <p:nvGraphicFramePr>
          <p:cNvPr id="3" name="Táblázat 2"/>
          <p:cNvGraphicFramePr>
            <a:graphicFrameLocks noGrp="1"/>
          </p:cNvGraphicFramePr>
          <p:nvPr>
            <p:extLst>
              <p:ext uri="{D42A27DB-BD31-4B8C-83A1-F6EECF244321}">
                <p14:modId xmlns:p14="http://schemas.microsoft.com/office/powerpoint/2010/main" val="2892863389"/>
              </p:ext>
            </p:extLst>
          </p:nvPr>
        </p:nvGraphicFramePr>
        <p:xfrm>
          <a:off x="1189038" y="1124744"/>
          <a:ext cx="7605711" cy="3800440"/>
        </p:xfrm>
        <a:graphic>
          <a:graphicData uri="http://schemas.openxmlformats.org/drawingml/2006/table">
            <a:tbl>
              <a:tblPr firstRow="1" bandRow="1">
                <a:tableStyleId>{5C22544A-7EE6-4342-B048-85BDC9FD1C3A}</a:tableStyleId>
              </a:tblPr>
              <a:tblGrid>
                <a:gridCol w="2535237"/>
                <a:gridCol w="2535237"/>
                <a:gridCol w="2535237"/>
              </a:tblGrid>
              <a:tr h="504056">
                <a:tc>
                  <a:txBody>
                    <a:bodyPr/>
                    <a:lstStyle/>
                    <a:p>
                      <a:pPr algn="ctr"/>
                      <a:r>
                        <a:rPr lang="en-GB" noProof="0" dirty="0" smtClean="0">
                          <a:latin typeface="Arial" panose="020B0604020202020204" pitchFamily="34" charset="0"/>
                          <a:cs typeface="Arial" panose="020B0604020202020204" pitchFamily="34" charset="0"/>
                        </a:rPr>
                        <a:t>INT NC</a:t>
                      </a:r>
                      <a:endParaRPr lang="en-GB" noProof="0" dirty="0">
                        <a:latin typeface="Arial" panose="020B0604020202020204" pitchFamily="34" charset="0"/>
                        <a:cs typeface="Arial" panose="020B0604020202020204" pitchFamily="34" charset="0"/>
                      </a:endParaRPr>
                    </a:p>
                  </a:txBody>
                  <a:tcPr/>
                </a:tc>
                <a:tc>
                  <a:txBody>
                    <a:bodyPr/>
                    <a:lstStyle/>
                    <a:p>
                      <a:pPr algn="ctr"/>
                      <a:r>
                        <a:rPr lang="en-GB" noProof="0" dirty="0" smtClean="0">
                          <a:latin typeface="Arial" panose="020B0604020202020204" pitchFamily="34" charset="0"/>
                          <a:cs typeface="Arial" panose="020B0604020202020204" pitchFamily="34" charset="0"/>
                        </a:rPr>
                        <a:t>ENTSOG</a:t>
                      </a:r>
                      <a:r>
                        <a:rPr lang="en-GB" baseline="0" noProof="0" dirty="0" smtClean="0">
                          <a:latin typeface="Arial" panose="020B0604020202020204" pitchFamily="34" charset="0"/>
                          <a:cs typeface="Arial" panose="020B0604020202020204" pitchFamily="34" charset="0"/>
                        </a:rPr>
                        <a:t> template </a:t>
                      </a:r>
                    </a:p>
                    <a:p>
                      <a:pPr algn="ctr"/>
                      <a:r>
                        <a:rPr lang="en-GB" baseline="0" noProof="0" dirty="0" smtClean="0">
                          <a:latin typeface="Arial" panose="020B0604020202020204" pitchFamily="34" charset="0"/>
                          <a:cs typeface="Arial" panose="020B0604020202020204" pitchFamily="34" charset="0"/>
                        </a:rPr>
                        <a:t>(draft)</a:t>
                      </a:r>
                      <a:endParaRPr lang="en-GB" noProof="0" dirty="0">
                        <a:latin typeface="Arial" panose="020B0604020202020204" pitchFamily="34" charset="0"/>
                        <a:cs typeface="Arial" panose="020B0604020202020204" pitchFamily="34" charset="0"/>
                      </a:endParaRPr>
                    </a:p>
                  </a:txBody>
                  <a:tcPr/>
                </a:tc>
                <a:tc>
                  <a:txBody>
                    <a:bodyPr/>
                    <a:lstStyle/>
                    <a:p>
                      <a:pPr algn="ctr"/>
                      <a:r>
                        <a:rPr lang="en-GB" noProof="0" dirty="0" smtClean="0">
                          <a:latin typeface="Arial" panose="020B0604020202020204" pitchFamily="34" charset="0"/>
                          <a:cs typeface="Arial" panose="020B0604020202020204" pitchFamily="34" charset="0"/>
                        </a:rPr>
                        <a:t>FGSZ – UKRTRANSGAZ IA</a:t>
                      </a:r>
                      <a:endParaRPr lang="en-GB" noProof="0" dirty="0">
                        <a:latin typeface="Arial" panose="020B0604020202020204" pitchFamily="34" charset="0"/>
                        <a:cs typeface="Arial" panose="020B0604020202020204" pitchFamily="34" charset="0"/>
                      </a:endParaRPr>
                    </a:p>
                  </a:txBody>
                  <a:tcPr/>
                </a:tc>
              </a:tr>
              <a:tr h="504056">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noProof="0" dirty="0" smtClean="0">
                          <a:latin typeface="Arial" panose="020B0604020202020204" pitchFamily="34" charset="0"/>
                          <a:cs typeface="Arial" panose="020B0604020202020204" pitchFamily="34" charset="0"/>
                        </a:rPr>
                        <a:t>Article 8 – Rules for matching process</a:t>
                      </a:r>
                      <a:endParaRPr lang="en-GB" noProof="0" dirty="0">
                        <a:latin typeface="Arial" panose="020B0604020202020204" pitchFamily="34" charset="0"/>
                        <a:cs typeface="Arial" panose="020B0604020202020204" pitchFamily="34" charset="0"/>
                      </a:endParaRPr>
                    </a:p>
                  </a:txBody>
                  <a:tcPr anchor="ctr"/>
                </a:tc>
                <a:tc hMerge="1">
                  <a:txBody>
                    <a:bodyPr/>
                    <a:lstStyle/>
                    <a:p>
                      <a:endParaRPr lang="en-GB" dirty="0"/>
                    </a:p>
                  </a:txBody>
                  <a:tcPr/>
                </a:tc>
                <a:tc hMerge="1">
                  <a:txBody>
                    <a:bodyPr/>
                    <a:lstStyle/>
                    <a:p>
                      <a:endParaRPr lang="en-GB" dirty="0"/>
                    </a:p>
                  </a:txBody>
                  <a:tcPr/>
                </a:tc>
              </a:tr>
              <a:tr h="504056">
                <a:tc>
                  <a:txBody>
                    <a:bodyPr/>
                    <a:lstStyle/>
                    <a:p>
                      <a:pPr marL="266700" indent="-266700" algn="l">
                        <a:buNone/>
                      </a:pPr>
                      <a:r>
                        <a:rPr lang="en-GB" sz="1200" noProof="0" dirty="0" smtClean="0">
                          <a:latin typeface="Arial" panose="020B0604020202020204" pitchFamily="34" charset="0"/>
                          <a:cs typeface="Arial" panose="020B0604020202020204" pitchFamily="34" charset="0"/>
                        </a:rPr>
                        <a:t>(1) a) rules detailing the matching process</a:t>
                      </a:r>
                      <a:endParaRPr lang="en-GB" sz="1200" noProof="0" dirty="0">
                        <a:latin typeface="Arial" panose="020B0604020202020204" pitchFamily="34" charset="0"/>
                        <a:cs typeface="Arial" panose="020B0604020202020204" pitchFamily="34" charset="0"/>
                      </a:endParaRPr>
                    </a:p>
                  </a:txBody>
                  <a:tcPr/>
                </a:tc>
                <a:tc>
                  <a:txBody>
                    <a:bodyPr/>
                    <a:lstStyle/>
                    <a:p>
                      <a:r>
                        <a:rPr lang="hu-HU" sz="1200" noProof="0" dirty="0" smtClean="0">
                          <a:latin typeface="Arial" panose="020B0604020202020204" pitchFamily="34" charset="0"/>
                          <a:cs typeface="Arial" panose="020B0604020202020204" pitchFamily="34" charset="0"/>
                        </a:rPr>
                        <a:t>4.2.</a:t>
                      </a:r>
                      <a:endParaRPr lang="en-GB" sz="1200" noProof="0"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noProof="0" dirty="0" smtClean="0">
                          <a:latin typeface="Arial" panose="020B0604020202020204" pitchFamily="34" charset="0"/>
                          <a:cs typeface="Arial" panose="020B0604020202020204" pitchFamily="34" charset="0"/>
                        </a:rPr>
                        <a:t>7.2. Matching process (in KWh, hourly basis, lesser rule, separate on DN800 and DN1400)</a:t>
                      </a:r>
                      <a:endParaRPr lang="en-GB" sz="1200" noProof="0" dirty="0">
                        <a:latin typeface="Arial" panose="020B0604020202020204" pitchFamily="34" charset="0"/>
                        <a:cs typeface="Arial" panose="020B0604020202020204" pitchFamily="34" charset="0"/>
                      </a:endParaRPr>
                    </a:p>
                  </a:txBody>
                  <a:tcPr/>
                </a:tc>
              </a:tr>
              <a:tr h="504056">
                <a:tc>
                  <a:txBody>
                    <a:bodyPr/>
                    <a:lstStyle/>
                    <a:p>
                      <a:r>
                        <a:rPr lang="en-GB" sz="1200" noProof="0" dirty="0" smtClean="0">
                          <a:latin typeface="Arial" panose="020B0604020202020204" pitchFamily="34" charset="0"/>
                          <a:cs typeface="Arial" panose="020B0604020202020204" pitchFamily="34" charset="0"/>
                        </a:rPr>
                        <a:t>(2) Nomination</a:t>
                      </a:r>
                      <a:r>
                        <a:rPr lang="en-GB" sz="1200" baseline="0" noProof="0" dirty="0" smtClean="0">
                          <a:latin typeface="Arial" panose="020B0604020202020204" pitchFamily="34" charset="0"/>
                          <a:cs typeface="Arial" panose="020B0604020202020204" pitchFamily="34" charset="0"/>
                        </a:rPr>
                        <a:t>, </a:t>
                      </a:r>
                      <a:r>
                        <a:rPr lang="en-GB" sz="1200" baseline="0" noProof="0" dirty="0" err="1" smtClean="0">
                          <a:latin typeface="Arial" panose="020B0604020202020204" pitchFamily="34" charset="0"/>
                          <a:cs typeface="Arial" panose="020B0604020202020204" pitchFamily="34" charset="0"/>
                        </a:rPr>
                        <a:t>renomination</a:t>
                      </a:r>
                      <a:endParaRPr lang="en-GB" sz="1200" noProof="0" dirty="0">
                        <a:latin typeface="Arial" panose="020B0604020202020204" pitchFamily="34" charset="0"/>
                        <a:cs typeface="Arial" panose="020B0604020202020204" pitchFamily="34" charset="0"/>
                      </a:endParaRPr>
                    </a:p>
                  </a:txBody>
                  <a:tcPr/>
                </a:tc>
                <a:tc>
                  <a:txBody>
                    <a:bodyPr/>
                    <a:lstStyle/>
                    <a:p>
                      <a:r>
                        <a:rPr lang="hu-HU" sz="1200" noProof="0" smtClean="0">
                          <a:latin typeface="Arial" panose="020B0604020202020204" pitchFamily="34" charset="0"/>
                          <a:cs typeface="Arial" panose="020B0604020202020204" pitchFamily="34" charset="0"/>
                        </a:rPr>
                        <a:t>4.2.</a:t>
                      </a:r>
                      <a:endParaRPr lang="en-GB" sz="1200" noProof="0" dirty="0">
                        <a:latin typeface="Arial" panose="020B0604020202020204" pitchFamily="34" charset="0"/>
                        <a:cs typeface="Arial" panose="020B0604020202020204" pitchFamily="34" charset="0"/>
                      </a:endParaRPr>
                    </a:p>
                  </a:txBody>
                  <a:tcPr/>
                </a:tc>
                <a:tc>
                  <a:txBody>
                    <a:bodyPr/>
                    <a:lstStyle/>
                    <a:p>
                      <a:r>
                        <a:rPr lang="en-GB" sz="1200" kern="1200" noProof="0" dirty="0" smtClean="0">
                          <a:solidFill>
                            <a:schemeClr val="dk1"/>
                          </a:solidFill>
                          <a:latin typeface="Arial" panose="020B0604020202020204" pitchFamily="34" charset="0"/>
                          <a:ea typeface="+mn-ea"/>
                          <a:cs typeface="Arial" panose="020B0604020202020204" pitchFamily="34" charset="0"/>
                        </a:rPr>
                        <a:t>7.3. Renominations </a:t>
                      </a:r>
                      <a:endParaRPr lang="en-GB" sz="1200" kern="1200" noProof="0" dirty="0">
                        <a:solidFill>
                          <a:schemeClr val="dk1"/>
                        </a:solidFill>
                        <a:latin typeface="Arial" panose="020B0604020202020204" pitchFamily="34" charset="0"/>
                        <a:ea typeface="+mn-ea"/>
                        <a:cs typeface="Arial" panose="020B0604020202020204" pitchFamily="34" charset="0"/>
                      </a:endParaRPr>
                    </a:p>
                  </a:txBody>
                  <a:tcPr/>
                </a:tc>
              </a:tr>
              <a:tr h="504056">
                <a:tc>
                  <a:txBody>
                    <a:bodyPr/>
                    <a:lstStyle/>
                    <a:p>
                      <a:pPr marL="266700" indent="-266700"/>
                      <a:r>
                        <a:rPr lang="en-GB" sz="1200" noProof="0" dirty="0" smtClean="0">
                          <a:latin typeface="Arial" panose="020B0604020202020204" pitchFamily="34" charset="0"/>
                          <a:cs typeface="Arial" panose="020B0604020202020204" pitchFamily="34" charset="0"/>
                        </a:rPr>
                        <a:t>(3) Temporary reduction of capacity</a:t>
                      </a:r>
                      <a:endParaRPr lang="en-GB" sz="1200" noProof="0" dirty="0">
                        <a:latin typeface="Arial" panose="020B0604020202020204" pitchFamily="34" charset="0"/>
                        <a:cs typeface="Arial" panose="020B0604020202020204" pitchFamily="34" charset="0"/>
                      </a:endParaRPr>
                    </a:p>
                  </a:txBody>
                  <a:tcPr/>
                </a:tc>
                <a:tc>
                  <a:txBody>
                    <a:bodyPr/>
                    <a:lstStyle/>
                    <a:p>
                      <a:r>
                        <a:rPr lang="hu-HU" sz="1200" noProof="0" smtClean="0">
                          <a:latin typeface="Arial" panose="020B0604020202020204" pitchFamily="34" charset="0"/>
                          <a:cs typeface="Arial" panose="020B0604020202020204" pitchFamily="34" charset="0"/>
                        </a:rPr>
                        <a:t>4.2.</a:t>
                      </a:r>
                      <a:endParaRPr lang="en-GB" sz="1200" noProof="0" dirty="0">
                        <a:latin typeface="Arial" panose="020B0604020202020204" pitchFamily="34" charset="0"/>
                        <a:cs typeface="Arial" panose="020B0604020202020204" pitchFamily="34" charset="0"/>
                      </a:endParaRPr>
                    </a:p>
                  </a:txBody>
                  <a:tcPr/>
                </a:tc>
                <a:tc>
                  <a:txBody>
                    <a:bodyPr/>
                    <a:lstStyle/>
                    <a:p>
                      <a:r>
                        <a:rPr lang="en-GB" sz="1200" noProof="0" dirty="0" smtClean="0">
                          <a:latin typeface="Arial" panose="020B0604020202020204" pitchFamily="34" charset="0"/>
                          <a:cs typeface="Arial" panose="020B0604020202020204" pitchFamily="34" charset="0"/>
                        </a:rPr>
                        <a:t>7.5. Reductions and interruptions </a:t>
                      </a:r>
                      <a:endParaRPr lang="en-GB" sz="1200" noProof="0" dirty="0">
                        <a:latin typeface="Arial" panose="020B0604020202020204" pitchFamily="34" charset="0"/>
                        <a:cs typeface="Arial" panose="020B0604020202020204" pitchFamily="34" charset="0"/>
                      </a:endParaRPr>
                    </a:p>
                  </a:txBody>
                  <a:tcPr/>
                </a:tc>
              </a:tr>
              <a:tr h="504056">
                <a:tc>
                  <a:txBody>
                    <a:bodyPr/>
                    <a:lstStyle/>
                    <a:p>
                      <a:pPr marL="266700" indent="-266700"/>
                      <a:r>
                        <a:rPr lang="en-GB" sz="1200" noProof="0" dirty="0" smtClean="0">
                          <a:latin typeface="Arial" panose="020B0604020202020204" pitchFamily="34" charset="0"/>
                          <a:cs typeface="Arial" panose="020B0604020202020204" pitchFamily="34" charset="0"/>
                        </a:rPr>
                        <a:t>(4) Data exchange for the matching process</a:t>
                      </a:r>
                      <a:endParaRPr lang="en-GB" sz="1200" noProof="0" dirty="0">
                        <a:latin typeface="Arial" panose="020B0604020202020204" pitchFamily="34" charset="0"/>
                        <a:cs typeface="Arial" panose="020B0604020202020204" pitchFamily="34" charset="0"/>
                      </a:endParaRPr>
                    </a:p>
                  </a:txBody>
                  <a:tcPr/>
                </a:tc>
                <a:tc>
                  <a:txBody>
                    <a:bodyPr/>
                    <a:lstStyle/>
                    <a:p>
                      <a:r>
                        <a:rPr lang="hu-HU" sz="1200" noProof="0" dirty="0" smtClean="0">
                          <a:latin typeface="Arial" panose="020B0604020202020204" pitchFamily="34" charset="0"/>
                          <a:cs typeface="Arial" panose="020B0604020202020204" pitchFamily="34" charset="0"/>
                        </a:rPr>
                        <a:t>4.2.</a:t>
                      </a:r>
                      <a:endParaRPr lang="en-GB" sz="1200" noProof="0" dirty="0">
                        <a:latin typeface="Arial" panose="020B0604020202020204" pitchFamily="34" charset="0"/>
                        <a:cs typeface="Arial" panose="020B0604020202020204" pitchFamily="34" charset="0"/>
                      </a:endParaRPr>
                    </a:p>
                  </a:txBody>
                  <a:tcPr/>
                </a:tc>
                <a:tc>
                  <a:txBody>
                    <a:bodyPr/>
                    <a:lstStyle/>
                    <a:p>
                      <a:r>
                        <a:rPr lang="en-GB" sz="1200" noProof="0" dirty="0" smtClean="0">
                          <a:latin typeface="Arial" panose="020B0604020202020204" pitchFamily="34" charset="0"/>
                          <a:cs typeface="Arial" panose="020B0604020202020204" pitchFamily="34" charset="0"/>
                        </a:rPr>
                        <a:t>Sent by written notice</a:t>
                      </a:r>
                      <a:endParaRPr lang="en-GB" sz="1200" noProof="0" dirty="0">
                        <a:latin typeface="Arial" panose="020B0604020202020204" pitchFamily="34" charset="0"/>
                        <a:cs typeface="Arial" panose="020B0604020202020204" pitchFamily="34" charset="0"/>
                      </a:endParaRPr>
                    </a:p>
                  </a:txBody>
                  <a:tcPr/>
                </a:tc>
              </a:tr>
              <a:tr h="504056">
                <a:tc>
                  <a:txBody>
                    <a:bodyPr/>
                    <a:lstStyle/>
                    <a:p>
                      <a:r>
                        <a:rPr lang="en-GB" sz="1200" noProof="0" dirty="0" smtClean="0">
                          <a:latin typeface="Arial" panose="020B0604020202020204" pitchFamily="34" charset="0"/>
                          <a:cs typeface="Arial" panose="020B0604020202020204" pitchFamily="34" charset="0"/>
                        </a:rPr>
                        <a:t>(5) Application</a:t>
                      </a:r>
                      <a:r>
                        <a:rPr lang="en-GB" sz="1200" baseline="0" noProof="0" dirty="0" smtClean="0">
                          <a:latin typeface="Arial" panose="020B0604020202020204" pitchFamily="34" charset="0"/>
                          <a:cs typeface="Arial" panose="020B0604020202020204" pitchFamily="34" charset="0"/>
                        </a:rPr>
                        <a:t> of „Lesser Rule”</a:t>
                      </a:r>
                      <a:endParaRPr lang="en-GB" sz="1200" noProof="0" dirty="0">
                        <a:latin typeface="Arial" panose="020B0604020202020204" pitchFamily="34" charset="0"/>
                        <a:cs typeface="Arial" panose="020B0604020202020204" pitchFamily="34" charset="0"/>
                      </a:endParaRPr>
                    </a:p>
                  </a:txBody>
                  <a:tcPr/>
                </a:tc>
                <a:tc>
                  <a:txBody>
                    <a:bodyPr/>
                    <a:lstStyle/>
                    <a:p>
                      <a:r>
                        <a:rPr lang="hu-HU" sz="1200" noProof="0" dirty="0" smtClean="0">
                          <a:latin typeface="Arial" panose="020B0604020202020204" pitchFamily="34" charset="0"/>
                          <a:cs typeface="Arial" panose="020B0604020202020204" pitchFamily="34" charset="0"/>
                        </a:rPr>
                        <a:t>4.2.</a:t>
                      </a:r>
                      <a:endParaRPr lang="en-GB" sz="1200" noProof="0" dirty="0">
                        <a:latin typeface="Arial" panose="020B0604020202020204" pitchFamily="34" charset="0"/>
                        <a:cs typeface="Arial" panose="020B0604020202020204" pitchFamily="34" charset="0"/>
                      </a:endParaRPr>
                    </a:p>
                  </a:txBody>
                  <a:tcPr/>
                </a:tc>
                <a:tc>
                  <a:txBody>
                    <a:bodyPr/>
                    <a:lstStyle/>
                    <a:p>
                      <a:r>
                        <a:rPr lang="hu-HU" sz="1200" noProof="0" dirty="0" smtClean="0">
                          <a:latin typeface="Arial" panose="020B0604020202020204" pitchFamily="34" charset="0"/>
                          <a:cs typeface="Arial" panose="020B0604020202020204" pitchFamily="34" charset="0"/>
                        </a:rPr>
                        <a:t>7.2.1 and 7.2.2</a:t>
                      </a:r>
                      <a:endParaRPr lang="en-GB" sz="1200" noProof="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8675079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Cím 1"/>
          <p:cNvSpPr>
            <a:spLocks noGrp="1"/>
          </p:cNvSpPr>
          <p:nvPr>
            <p:ph type="ctrTitle"/>
          </p:nvPr>
        </p:nvSpPr>
        <p:spPr>
          <a:xfrm>
            <a:off x="1187450" y="333375"/>
            <a:ext cx="7705725" cy="791369"/>
          </a:xfrm>
        </p:spPr>
        <p:txBody>
          <a:bodyPr/>
          <a:lstStyle/>
          <a:p>
            <a:pPr lvl="0" indent="182563"/>
            <a:r>
              <a:rPr lang="hu-HU" sz="2400" b="1" kern="0" dirty="0" smtClean="0">
                <a:solidFill>
                  <a:srgbClr val="0C4A7B"/>
                </a:solidFill>
                <a:latin typeface="Arial" charset="0"/>
                <a:ea typeface="+mn-ea"/>
                <a:cs typeface="Arial" charset="0"/>
              </a:rPr>
              <a:t>INT NC  -   ENTSOG </a:t>
            </a:r>
            <a:r>
              <a:rPr lang="hu-HU" sz="2400" b="1" kern="0" dirty="0" err="1" smtClean="0">
                <a:solidFill>
                  <a:srgbClr val="0C4A7B"/>
                </a:solidFill>
                <a:latin typeface="Arial" charset="0"/>
                <a:ea typeface="+mn-ea"/>
                <a:cs typeface="Arial" charset="0"/>
              </a:rPr>
              <a:t>template</a:t>
            </a:r>
            <a:r>
              <a:rPr lang="hu-HU" sz="2400" b="1" kern="0" dirty="0" smtClean="0">
                <a:solidFill>
                  <a:srgbClr val="0C4A7B"/>
                </a:solidFill>
                <a:latin typeface="Arial" charset="0"/>
                <a:ea typeface="+mn-ea"/>
                <a:cs typeface="Arial" charset="0"/>
              </a:rPr>
              <a:t> - FGSZ-UKRTR IA</a:t>
            </a:r>
            <a:endParaRPr lang="en-GB" sz="2400" dirty="0" smtClean="0"/>
          </a:p>
        </p:txBody>
      </p:sp>
      <p:cxnSp>
        <p:nvCxnSpPr>
          <p:cNvPr id="33" name="Straight Connector 34"/>
          <p:cNvCxnSpPr>
            <a:cxnSpLocks noChangeShapeType="1"/>
          </p:cNvCxnSpPr>
          <p:nvPr/>
        </p:nvCxnSpPr>
        <p:spPr bwMode="auto">
          <a:xfrm>
            <a:off x="1189038" y="942975"/>
            <a:ext cx="7605712" cy="0"/>
          </a:xfrm>
          <a:prstGeom prst="line">
            <a:avLst/>
          </a:prstGeom>
          <a:noFill/>
          <a:ln w="25400" algn="ctr">
            <a:solidFill>
              <a:srgbClr val="004B84"/>
            </a:solidFill>
            <a:round/>
            <a:headEnd/>
            <a:tailEnd/>
          </a:ln>
          <a:extLst>
            <a:ext uri="{909E8E84-426E-40DD-AFC4-6F175D3DCCD1}">
              <a14:hiddenFill xmlns:a14="http://schemas.microsoft.com/office/drawing/2010/main">
                <a:noFill/>
              </a14:hiddenFill>
            </a:ext>
          </a:extLst>
        </p:spPr>
      </p:cxnSp>
      <p:graphicFrame>
        <p:nvGraphicFramePr>
          <p:cNvPr id="3" name="Táblázat 2"/>
          <p:cNvGraphicFramePr>
            <a:graphicFrameLocks noGrp="1"/>
          </p:cNvGraphicFramePr>
          <p:nvPr>
            <p:extLst>
              <p:ext uri="{D42A27DB-BD31-4B8C-83A1-F6EECF244321}">
                <p14:modId xmlns:p14="http://schemas.microsoft.com/office/powerpoint/2010/main" val="2232826711"/>
              </p:ext>
            </p:extLst>
          </p:nvPr>
        </p:nvGraphicFramePr>
        <p:xfrm>
          <a:off x="1189038" y="1124744"/>
          <a:ext cx="7605711" cy="3430136"/>
        </p:xfrm>
        <a:graphic>
          <a:graphicData uri="http://schemas.openxmlformats.org/drawingml/2006/table">
            <a:tbl>
              <a:tblPr firstRow="1" bandRow="1">
                <a:tableStyleId>{5C22544A-7EE6-4342-B048-85BDC9FD1C3A}</a:tableStyleId>
              </a:tblPr>
              <a:tblGrid>
                <a:gridCol w="2535237"/>
                <a:gridCol w="2535237"/>
                <a:gridCol w="2535237"/>
              </a:tblGrid>
              <a:tr h="504056">
                <a:tc>
                  <a:txBody>
                    <a:bodyPr/>
                    <a:lstStyle/>
                    <a:p>
                      <a:pPr algn="ctr"/>
                      <a:r>
                        <a:rPr lang="en-GB" noProof="0" dirty="0" smtClean="0">
                          <a:latin typeface="Arial" panose="020B0604020202020204" pitchFamily="34" charset="0"/>
                          <a:cs typeface="Arial" panose="020B0604020202020204" pitchFamily="34" charset="0"/>
                        </a:rPr>
                        <a:t>INT NC</a:t>
                      </a:r>
                      <a:endParaRPr lang="en-GB" noProof="0" dirty="0">
                        <a:latin typeface="Arial" panose="020B0604020202020204" pitchFamily="34" charset="0"/>
                        <a:cs typeface="Arial" panose="020B0604020202020204" pitchFamily="34" charset="0"/>
                      </a:endParaRPr>
                    </a:p>
                  </a:txBody>
                  <a:tcPr/>
                </a:tc>
                <a:tc>
                  <a:txBody>
                    <a:bodyPr/>
                    <a:lstStyle/>
                    <a:p>
                      <a:pPr algn="ctr"/>
                      <a:r>
                        <a:rPr lang="en-GB" noProof="0" dirty="0" smtClean="0">
                          <a:latin typeface="Arial" panose="020B0604020202020204" pitchFamily="34" charset="0"/>
                          <a:cs typeface="Arial" panose="020B0604020202020204" pitchFamily="34" charset="0"/>
                        </a:rPr>
                        <a:t>ENTSOG</a:t>
                      </a:r>
                      <a:r>
                        <a:rPr lang="en-GB" baseline="0" noProof="0" dirty="0" smtClean="0">
                          <a:latin typeface="Arial" panose="020B0604020202020204" pitchFamily="34" charset="0"/>
                          <a:cs typeface="Arial" panose="020B0604020202020204" pitchFamily="34" charset="0"/>
                        </a:rPr>
                        <a:t> template </a:t>
                      </a:r>
                    </a:p>
                    <a:p>
                      <a:pPr algn="ctr"/>
                      <a:r>
                        <a:rPr lang="en-GB" baseline="0" noProof="0" dirty="0" smtClean="0">
                          <a:latin typeface="Arial" panose="020B0604020202020204" pitchFamily="34" charset="0"/>
                          <a:cs typeface="Arial" panose="020B0604020202020204" pitchFamily="34" charset="0"/>
                        </a:rPr>
                        <a:t>(draft)</a:t>
                      </a:r>
                      <a:endParaRPr lang="en-GB" noProof="0" dirty="0">
                        <a:latin typeface="Arial" panose="020B0604020202020204" pitchFamily="34" charset="0"/>
                        <a:cs typeface="Arial" panose="020B0604020202020204" pitchFamily="34" charset="0"/>
                      </a:endParaRPr>
                    </a:p>
                  </a:txBody>
                  <a:tcPr/>
                </a:tc>
                <a:tc>
                  <a:txBody>
                    <a:bodyPr/>
                    <a:lstStyle/>
                    <a:p>
                      <a:pPr algn="ctr"/>
                      <a:r>
                        <a:rPr lang="en-GB" noProof="0" dirty="0" smtClean="0">
                          <a:latin typeface="Arial" panose="020B0604020202020204" pitchFamily="34" charset="0"/>
                          <a:cs typeface="Arial" panose="020B0604020202020204" pitchFamily="34" charset="0"/>
                        </a:rPr>
                        <a:t>FGSZ – UKRTRANSGAZ IA</a:t>
                      </a:r>
                      <a:endParaRPr lang="en-GB" noProof="0" dirty="0">
                        <a:latin typeface="Arial" panose="020B0604020202020204" pitchFamily="34" charset="0"/>
                        <a:cs typeface="Arial" panose="020B0604020202020204" pitchFamily="34" charset="0"/>
                      </a:endParaRPr>
                    </a:p>
                  </a:txBody>
                  <a:tcPr/>
                </a:tc>
              </a:tr>
              <a:tr h="504056">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noProof="0" dirty="0" smtClean="0">
                          <a:latin typeface="Arial" panose="020B0604020202020204" pitchFamily="34" charset="0"/>
                          <a:cs typeface="Arial" panose="020B0604020202020204" pitchFamily="34" charset="0"/>
                        </a:rPr>
                        <a:t>Article 9 – Rules for allocation</a:t>
                      </a:r>
                      <a:endParaRPr lang="en-GB" noProof="0" dirty="0">
                        <a:latin typeface="Arial" panose="020B0604020202020204" pitchFamily="34" charset="0"/>
                        <a:cs typeface="Arial" panose="020B0604020202020204" pitchFamily="34" charset="0"/>
                      </a:endParaRPr>
                    </a:p>
                  </a:txBody>
                  <a:tcPr anchor="ctr"/>
                </a:tc>
                <a:tc hMerge="1">
                  <a:txBody>
                    <a:bodyPr/>
                    <a:lstStyle/>
                    <a:p>
                      <a:endParaRPr lang="en-GB" dirty="0"/>
                    </a:p>
                  </a:txBody>
                  <a:tcPr/>
                </a:tc>
                <a:tc hMerge="1">
                  <a:txBody>
                    <a:bodyPr/>
                    <a:lstStyle/>
                    <a:p>
                      <a:endParaRPr lang="en-GB" dirty="0"/>
                    </a:p>
                  </a:txBody>
                  <a:tcPr/>
                </a:tc>
              </a:tr>
              <a:tr h="504056">
                <a:tc>
                  <a:txBody>
                    <a:bodyPr/>
                    <a:lstStyle/>
                    <a:p>
                      <a:pPr marL="180975" indent="-180975" algn="l">
                        <a:buNone/>
                      </a:pPr>
                      <a:r>
                        <a:rPr lang="en-GB" sz="1200" noProof="0" dirty="0" smtClean="0">
                          <a:latin typeface="Arial" panose="020B0604020202020204" pitchFamily="34" charset="0"/>
                          <a:cs typeface="Arial" panose="020B0604020202020204" pitchFamily="34" charset="0"/>
                        </a:rPr>
                        <a:t>1. Establish rules ensuring</a:t>
                      </a:r>
                      <a:r>
                        <a:rPr lang="en-GB" sz="1200" baseline="0" noProof="0" dirty="0" smtClean="0">
                          <a:latin typeface="Arial" panose="020B0604020202020204" pitchFamily="34" charset="0"/>
                          <a:cs typeface="Arial" panose="020B0604020202020204" pitchFamily="34" charset="0"/>
                        </a:rPr>
                        <a:t> consistency</a:t>
                      </a:r>
                      <a:r>
                        <a:rPr lang="en-GB" sz="1200" noProof="0" dirty="0" smtClean="0">
                          <a:latin typeface="Arial" panose="020B0604020202020204" pitchFamily="34" charset="0"/>
                          <a:cs typeface="Arial" panose="020B0604020202020204" pitchFamily="34" charset="0"/>
                        </a:rPr>
                        <a:t> between the allocated quantities at both sides of</a:t>
                      </a:r>
                      <a:r>
                        <a:rPr lang="en-GB" sz="1200" baseline="0" noProof="0" dirty="0" smtClean="0">
                          <a:latin typeface="Arial" panose="020B0604020202020204" pitchFamily="34" charset="0"/>
                          <a:cs typeface="Arial" panose="020B0604020202020204" pitchFamily="34" charset="0"/>
                        </a:rPr>
                        <a:t> IP</a:t>
                      </a:r>
                      <a:endParaRPr lang="en-GB" sz="1200" noProof="0" dirty="0">
                        <a:latin typeface="Arial" panose="020B0604020202020204" pitchFamily="34" charset="0"/>
                        <a:cs typeface="Arial" panose="020B0604020202020204" pitchFamily="34" charset="0"/>
                      </a:endParaRPr>
                    </a:p>
                  </a:txBody>
                  <a:tcPr/>
                </a:tc>
                <a:tc>
                  <a:txBody>
                    <a:bodyPr/>
                    <a:lstStyle/>
                    <a:p>
                      <a:r>
                        <a:rPr lang="hu-HU" sz="1200" kern="1200" noProof="0" dirty="0" smtClean="0">
                          <a:solidFill>
                            <a:schemeClr val="dk1"/>
                          </a:solidFill>
                          <a:latin typeface="Arial" panose="020B0604020202020204" pitchFamily="34" charset="0"/>
                          <a:ea typeface="+mn-ea"/>
                          <a:cs typeface="Arial" panose="020B0604020202020204" pitchFamily="34" charset="0"/>
                        </a:rPr>
                        <a:t>5.1.</a:t>
                      </a:r>
                      <a:endParaRPr lang="en-GB" sz="1200" kern="1200" noProof="0" dirty="0">
                        <a:solidFill>
                          <a:schemeClr val="dk1"/>
                        </a:solidFill>
                        <a:latin typeface="Arial" panose="020B0604020202020204" pitchFamily="34" charset="0"/>
                        <a:ea typeface="+mn-ea"/>
                        <a:cs typeface="Arial" panose="020B0604020202020204" pitchFamily="34" charset="0"/>
                      </a:endParaRPr>
                    </a:p>
                  </a:txBody>
                  <a:tcPr/>
                </a:tc>
                <a:tc>
                  <a:txBody>
                    <a:bodyPr/>
                    <a:lstStyle/>
                    <a:p>
                      <a:r>
                        <a:rPr lang="en-GB" sz="1200" noProof="0" dirty="0" smtClean="0">
                          <a:latin typeface="Arial" panose="020B0604020202020204" pitchFamily="34" charset="0"/>
                          <a:cs typeface="Arial" panose="020B0604020202020204" pitchFamily="34" charset="0"/>
                        </a:rPr>
                        <a:t>Article 8: Allocation (in kWh;</a:t>
                      </a:r>
                      <a:r>
                        <a:rPr lang="en-GB" sz="1200" baseline="0" noProof="0" dirty="0" smtClean="0">
                          <a:latin typeface="Arial" panose="020B0604020202020204" pitchFamily="34" charset="0"/>
                          <a:cs typeface="Arial" panose="020B0604020202020204" pitchFamily="34" charset="0"/>
                        </a:rPr>
                        <a:t> </a:t>
                      </a:r>
                      <a:br>
                        <a:rPr lang="en-GB" sz="1200" baseline="0" noProof="0" dirty="0" smtClean="0">
                          <a:latin typeface="Arial" panose="020B0604020202020204" pitchFamily="34" charset="0"/>
                          <a:cs typeface="Arial" panose="020B0604020202020204" pitchFamily="34" charset="0"/>
                        </a:rPr>
                      </a:br>
                      <a:r>
                        <a:rPr lang="en-GB" sz="1200" baseline="0" noProof="0" dirty="0" smtClean="0">
                          <a:latin typeface="Arial" panose="020B0604020202020204" pitchFamily="34" charset="0"/>
                          <a:cs typeface="Arial" panose="020B0604020202020204" pitchFamily="34" charset="0"/>
                        </a:rPr>
                        <a:t>25/0 </a:t>
                      </a:r>
                      <a:r>
                        <a:rPr lang="hu-HU" sz="1200" baseline="30000" noProof="0" dirty="0" smtClean="0">
                          <a:latin typeface="Arial" panose="020B0604020202020204" pitchFamily="34" charset="0"/>
                          <a:cs typeface="Arial" panose="020B0604020202020204" pitchFamily="34" charset="0"/>
                        </a:rPr>
                        <a:t>o</a:t>
                      </a:r>
                      <a:r>
                        <a:rPr lang="en-GB" sz="1200" baseline="0" noProof="0" dirty="0" smtClean="0">
                          <a:latin typeface="Arial" panose="020B0604020202020204" pitchFamily="34" charset="0"/>
                          <a:cs typeface="Arial" panose="020B0604020202020204" pitchFamily="34" charset="0"/>
                        </a:rPr>
                        <a:t>C)</a:t>
                      </a:r>
                      <a:endParaRPr lang="en-GB" sz="1200" noProof="0" dirty="0">
                        <a:latin typeface="Arial" panose="020B0604020202020204" pitchFamily="34" charset="0"/>
                        <a:cs typeface="Arial" panose="020B0604020202020204" pitchFamily="34" charset="0"/>
                      </a:endParaRPr>
                    </a:p>
                  </a:txBody>
                  <a:tcPr/>
                </a:tc>
              </a:tr>
              <a:tr h="504056">
                <a:tc>
                  <a:txBody>
                    <a:bodyPr/>
                    <a:lstStyle/>
                    <a:p>
                      <a:pPr marL="180975" indent="-180975"/>
                      <a:r>
                        <a:rPr lang="en-GB" sz="1200" noProof="0" dirty="0" smtClean="0">
                          <a:latin typeface="Arial" panose="020B0604020202020204" pitchFamily="34" charset="0"/>
                          <a:cs typeface="Arial" panose="020B0604020202020204" pitchFamily="34" charset="0"/>
                        </a:rPr>
                        <a:t>2.</a:t>
                      </a:r>
                      <a:r>
                        <a:rPr lang="en-GB" sz="1200" baseline="0" noProof="0" dirty="0" smtClean="0">
                          <a:latin typeface="Arial" panose="020B0604020202020204" pitchFamily="34" charset="0"/>
                          <a:cs typeface="Arial" panose="020B0604020202020204" pitchFamily="34" charset="0"/>
                        </a:rPr>
                        <a:t> </a:t>
                      </a:r>
                      <a:r>
                        <a:rPr lang="en-GB" sz="1200" noProof="0" dirty="0" smtClean="0">
                          <a:latin typeface="Arial" panose="020B0604020202020204" pitchFamily="34" charset="0"/>
                          <a:cs typeface="Arial" panose="020B0604020202020204" pitchFamily="34" charset="0"/>
                        </a:rPr>
                        <a:t>Operating Balancing Account (OBA)</a:t>
                      </a:r>
                      <a:endParaRPr lang="en-GB" sz="1200" noProof="0" dirty="0">
                        <a:latin typeface="Arial" panose="020B0604020202020204" pitchFamily="34" charset="0"/>
                        <a:cs typeface="Arial" panose="020B0604020202020204" pitchFamily="34" charset="0"/>
                      </a:endParaRPr>
                    </a:p>
                  </a:txBody>
                  <a:tcPr/>
                </a:tc>
                <a:tc>
                  <a:txBody>
                    <a:bodyPr/>
                    <a:lstStyle/>
                    <a:p>
                      <a:r>
                        <a:rPr lang="hu-HU" sz="1200" noProof="0" dirty="0" smtClean="0">
                          <a:latin typeface="Arial" panose="020B0604020202020204" pitchFamily="34" charset="0"/>
                          <a:cs typeface="Arial" panose="020B0604020202020204" pitchFamily="34" charset="0"/>
                        </a:rPr>
                        <a:t>5.2.</a:t>
                      </a:r>
                      <a:endParaRPr lang="en-GB" sz="1200" noProof="0" dirty="0">
                        <a:latin typeface="Arial" panose="020B0604020202020204" pitchFamily="34" charset="0"/>
                        <a:cs typeface="Arial" panose="020B0604020202020204" pitchFamily="34" charset="0"/>
                      </a:endParaRPr>
                    </a:p>
                  </a:txBody>
                  <a:tcPr/>
                </a:tc>
                <a:tc>
                  <a:txBody>
                    <a:bodyPr/>
                    <a:lstStyle/>
                    <a:p>
                      <a:r>
                        <a:rPr lang="en-GB" sz="1200" noProof="0" dirty="0" err="1" smtClean="0">
                          <a:latin typeface="Arial" panose="020B0604020202020204" pitchFamily="34" charset="0"/>
                          <a:cs typeface="Arial" panose="020B0604020202020204" pitchFamily="34" charset="0"/>
                        </a:rPr>
                        <a:t>Artice</a:t>
                      </a:r>
                      <a:r>
                        <a:rPr lang="en-GB" sz="1200" noProof="0" dirty="0" smtClean="0">
                          <a:latin typeface="Arial" panose="020B0604020202020204" pitchFamily="34" charset="0"/>
                          <a:cs typeface="Arial" panose="020B0604020202020204" pitchFamily="34" charset="0"/>
                        </a:rPr>
                        <a:t> 9: OBA </a:t>
                      </a:r>
                    </a:p>
                    <a:p>
                      <a:r>
                        <a:rPr lang="en-GB" sz="1200" noProof="0" dirty="0" smtClean="0">
                          <a:latin typeface="Arial" panose="020B0604020202020204" pitchFamily="34" charset="0"/>
                          <a:cs typeface="Arial" panose="020B0604020202020204" pitchFamily="34" charset="0"/>
                        </a:rPr>
                        <a:t>IP1: ± 60 </a:t>
                      </a:r>
                      <a:r>
                        <a:rPr lang="en-GB" sz="1200" noProof="0" dirty="0" err="1" smtClean="0">
                          <a:latin typeface="Arial" panose="020B0604020202020204" pitchFamily="34" charset="0"/>
                          <a:cs typeface="Arial" panose="020B0604020202020204" pitchFamily="34" charset="0"/>
                        </a:rPr>
                        <a:t>GWh</a:t>
                      </a:r>
                      <a:r>
                        <a:rPr lang="en-GB" sz="1200" noProof="0" dirty="0" smtClean="0">
                          <a:latin typeface="Arial" panose="020B0604020202020204" pitchFamily="34" charset="0"/>
                          <a:cs typeface="Arial" panose="020B0604020202020204" pitchFamily="34" charset="0"/>
                        </a:rPr>
                        <a:t>; </a:t>
                      </a:r>
                    </a:p>
                    <a:p>
                      <a:r>
                        <a:rPr lang="en-GB" sz="1200" noProof="0" dirty="0" smtClean="0">
                          <a:latin typeface="Arial" panose="020B0604020202020204" pitchFamily="34" charset="0"/>
                          <a:cs typeface="Arial" panose="020B0604020202020204" pitchFamily="34" charset="0"/>
                        </a:rPr>
                        <a:t>IP2: ± 10 </a:t>
                      </a:r>
                      <a:r>
                        <a:rPr lang="en-GB" sz="1200" noProof="0" dirty="0" err="1" smtClean="0">
                          <a:latin typeface="Arial" panose="020B0604020202020204" pitchFamily="34" charset="0"/>
                          <a:cs typeface="Arial" panose="020B0604020202020204" pitchFamily="34" charset="0"/>
                        </a:rPr>
                        <a:t>GWh</a:t>
                      </a:r>
                      <a:r>
                        <a:rPr lang="en-GB" sz="1200" noProof="0" dirty="0" smtClean="0">
                          <a:latin typeface="Arial" panose="020B0604020202020204" pitchFamily="34" charset="0"/>
                          <a:cs typeface="Arial" panose="020B0604020202020204" pitchFamily="34" charset="0"/>
                        </a:rPr>
                        <a:t>; </a:t>
                      </a:r>
                      <a:endParaRPr lang="en-GB" sz="1200" noProof="0" dirty="0">
                        <a:latin typeface="Arial" panose="020B0604020202020204" pitchFamily="34" charset="0"/>
                        <a:cs typeface="Arial" panose="020B0604020202020204" pitchFamily="34" charset="0"/>
                      </a:endParaRPr>
                    </a:p>
                  </a:txBody>
                  <a:tcPr/>
                </a:tc>
              </a:tr>
              <a:tr h="504056">
                <a:tc>
                  <a:txBody>
                    <a:bodyPr/>
                    <a:lstStyle/>
                    <a:p>
                      <a:r>
                        <a:rPr lang="en-GB" sz="1200" noProof="0" dirty="0" smtClean="0">
                          <a:latin typeface="Arial" panose="020B0604020202020204" pitchFamily="34" charset="0"/>
                          <a:cs typeface="Arial" panose="020B0604020202020204" pitchFamily="34" charset="0"/>
                        </a:rPr>
                        <a:t>3: Applying OBA:</a:t>
                      </a:r>
                    </a:p>
                    <a:p>
                      <a:pPr marL="171450" indent="-171450">
                        <a:buFont typeface="Arial" panose="020B0604020202020204" pitchFamily="34" charset="0"/>
                        <a:buChar char="•"/>
                      </a:pPr>
                      <a:r>
                        <a:rPr lang="en-GB" sz="1200" noProof="0" dirty="0" smtClean="0">
                          <a:latin typeface="Arial" panose="020B0604020202020204" pitchFamily="34" charset="0"/>
                          <a:cs typeface="Arial" panose="020B0604020202020204" pitchFamily="34" charset="0"/>
                        </a:rPr>
                        <a:t>NU : Nomination=allocation</a:t>
                      </a:r>
                    </a:p>
                    <a:p>
                      <a:pPr marL="171450" indent="-171450">
                        <a:buFont typeface="Arial" panose="020B0604020202020204" pitchFamily="34" charset="0"/>
                        <a:buChar char="•"/>
                      </a:pPr>
                      <a:r>
                        <a:rPr lang="en-GB" sz="1200" noProof="0" dirty="0" smtClean="0">
                          <a:latin typeface="Arial" panose="020B0604020202020204" pitchFamily="34" charset="0"/>
                          <a:cs typeface="Arial" panose="020B0604020202020204" pitchFamily="34" charset="0"/>
                        </a:rPr>
                        <a:t>Aim: Value</a:t>
                      </a:r>
                      <a:r>
                        <a:rPr lang="en-GB" sz="1200" baseline="0" noProof="0" dirty="0" smtClean="0">
                          <a:latin typeface="Arial" panose="020B0604020202020204" pitchFamily="34" charset="0"/>
                          <a:cs typeface="Arial" panose="020B0604020202020204" pitchFamily="34" charset="0"/>
                        </a:rPr>
                        <a:t> of OBA is as close to zero</a:t>
                      </a:r>
                      <a:endParaRPr lang="en-GB" sz="1200" noProof="0" dirty="0">
                        <a:latin typeface="Arial" panose="020B0604020202020204" pitchFamily="34" charset="0"/>
                        <a:cs typeface="Arial" panose="020B0604020202020204" pitchFamily="34" charset="0"/>
                      </a:endParaRPr>
                    </a:p>
                  </a:txBody>
                  <a:tcPr/>
                </a:tc>
                <a:tc>
                  <a:txBody>
                    <a:bodyPr/>
                    <a:lstStyle/>
                    <a:p>
                      <a:r>
                        <a:rPr lang="hu-HU" sz="1200" noProof="0" dirty="0" smtClean="0">
                          <a:latin typeface="Arial" panose="020B0604020202020204" pitchFamily="34" charset="0"/>
                          <a:cs typeface="Arial" panose="020B0604020202020204" pitchFamily="34" charset="0"/>
                        </a:rPr>
                        <a:t>5.3.</a:t>
                      </a:r>
                      <a:endParaRPr lang="en-GB" sz="1200" noProof="0" dirty="0">
                        <a:latin typeface="Arial" panose="020B0604020202020204" pitchFamily="34" charset="0"/>
                        <a:cs typeface="Arial" panose="020B0604020202020204" pitchFamily="34" charset="0"/>
                      </a:endParaRPr>
                    </a:p>
                  </a:txBody>
                  <a:tcPr/>
                </a:tc>
                <a:tc>
                  <a:txBody>
                    <a:bodyPr/>
                    <a:lstStyle/>
                    <a:p>
                      <a:r>
                        <a:rPr lang="en-GB" sz="1200" noProof="0" dirty="0" smtClean="0">
                          <a:latin typeface="Arial" panose="020B0604020202020204" pitchFamily="34" charset="0"/>
                          <a:cs typeface="Arial" panose="020B0604020202020204" pitchFamily="34" charset="0"/>
                        </a:rPr>
                        <a:t>Article 9: </a:t>
                      </a:r>
                      <a:endParaRPr lang="en-GB" sz="1200" noProof="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668639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Cím 1"/>
          <p:cNvSpPr>
            <a:spLocks noGrp="1"/>
          </p:cNvSpPr>
          <p:nvPr>
            <p:ph type="ctrTitle"/>
          </p:nvPr>
        </p:nvSpPr>
        <p:spPr>
          <a:xfrm>
            <a:off x="1187450" y="333375"/>
            <a:ext cx="7705725" cy="791369"/>
          </a:xfrm>
        </p:spPr>
        <p:txBody>
          <a:bodyPr/>
          <a:lstStyle/>
          <a:p>
            <a:pPr lvl="0" indent="182563"/>
            <a:r>
              <a:rPr lang="hu-HU" sz="2400" b="1" kern="0" dirty="0" smtClean="0">
                <a:solidFill>
                  <a:srgbClr val="0C4A7B"/>
                </a:solidFill>
                <a:latin typeface="Arial" charset="0"/>
                <a:ea typeface="+mn-ea"/>
                <a:cs typeface="Arial" charset="0"/>
              </a:rPr>
              <a:t>INT NC  -   ENTSOG </a:t>
            </a:r>
            <a:r>
              <a:rPr lang="hu-HU" sz="2400" b="1" kern="0" dirty="0" err="1" smtClean="0">
                <a:solidFill>
                  <a:srgbClr val="0C4A7B"/>
                </a:solidFill>
                <a:latin typeface="Arial" charset="0"/>
                <a:ea typeface="+mn-ea"/>
                <a:cs typeface="Arial" charset="0"/>
              </a:rPr>
              <a:t>template</a:t>
            </a:r>
            <a:r>
              <a:rPr lang="hu-HU" sz="2400" b="1" kern="0" dirty="0" smtClean="0">
                <a:solidFill>
                  <a:srgbClr val="0C4A7B"/>
                </a:solidFill>
                <a:latin typeface="Arial" charset="0"/>
                <a:ea typeface="+mn-ea"/>
                <a:cs typeface="Arial" charset="0"/>
              </a:rPr>
              <a:t> - FGSZ-UKRTR IA</a:t>
            </a:r>
            <a:endParaRPr lang="en-GB" sz="2400" dirty="0" smtClean="0"/>
          </a:p>
        </p:txBody>
      </p:sp>
      <p:cxnSp>
        <p:nvCxnSpPr>
          <p:cNvPr id="33" name="Straight Connector 34"/>
          <p:cNvCxnSpPr>
            <a:cxnSpLocks noChangeShapeType="1"/>
          </p:cNvCxnSpPr>
          <p:nvPr/>
        </p:nvCxnSpPr>
        <p:spPr bwMode="auto">
          <a:xfrm>
            <a:off x="1189038" y="942975"/>
            <a:ext cx="7605712" cy="0"/>
          </a:xfrm>
          <a:prstGeom prst="line">
            <a:avLst/>
          </a:prstGeom>
          <a:noFill/>
          <a:ln w="25400" algn="ctr">
            <a:solidFill>
              <a:srgbClr val="004B84"/>
            </a:solidFill>
            <a:round/>
            <a:headEnd/>
            <a:tailEnd/>
          </a:ln>
          <a:extLst>
            <a:ext uri="{909E8E84-426E-40DD-AFC4-6F175D3DCCD1}">
              <a14:hiddenFill xmlns:a14="http://schemas.microsoft.com/office/drawing/2010/main">
                <a:noFill/>
              </a14:hiddenFill>
            </a:ext>
          </a:extLst>
        </p:spPr>
      </p:cxnSp>
      <p:graphicFrame>
        <p:nvGraphicFramePr>
          <p:cNvPr id="3" name="Táblázat 2"/>
          <p:cNvGraphicFramePr>
            <a:graphicFrameLocks noGrp="1"/>
          </p:cNvGraphicFramePr>
          <p:nvPr>
            <p:extLst>
              <p:ext uri="{D42A27DB-BD31-4B8C-83A1-F6EECF244321}">
                <p14:modId xmlns:p14="http://schemas.microsoft.com/office/powerpoint/2010/main" val="3770932519"/>
              </p:ext>
            </p:extLst>
          </p:nvPr>
        </p:nvGraphicFramePr>
        <p:xfrm>
          <a:off x="1190948" y="1052736"/>
          <a:ext cx="7631434" cy="5732512"/>
        </p:xfrm>
        <a:graphic>
          <a:graphicData uri="http://schemas.openxmlformats.org/drawingml/2006/table">
            <a:tbl>
              <a:tblPr firstRow="1" bandRow="1">
                <a:tableStyleId>{5C22544A-7EE6-4342-B048-85BDC9FD1C3A}</a:tableStyleId>
              </a:tblPr>
              <a:tblGrid>
                <a:gridCol w="2158826"/>
                <a:gridCol w="1910080"/>
                <a:gridCol w="3562528"/>
              </a:tblGrid>
              <a:tr h="504056">
                <a:tc>
                  <a:txBody>
                    <a:bodyPr/>
                    <a:lstStyle/>
                    <a:p>
                      <a:pPr algn="ctr"/>
                      <a:r>
                        <a:rPr lang="en-GB" sz="1400" noProof="0" dirty="0" smtClean="0">
                          <a:latin typeface="Arial" panose="020B0604020202020204" pitchFamily="34" charset="0"/>
                          <a:cs typeface="Arial" panose="020B0604020202020204" pitchFamily="34" charset="0"/>
                        </a:rPr>
                        <a:t>INT NC</a:t>
                      </a:r>
                      <a:endParaRPr lang="en-GB" sz="1400" noProof="0" dirty="0">
                        <a:latin typeface="Arial" panose="020B0604020202020204" pitchFamily="34" charset="0"/>
                        <a:cs typeface="Arial" panose="020B0604020202020204" pitchFamily="34" charset="0"/>
                      </a:endParaRPr>
                    </a:p>
                  </a:txBody>
                  <a:tcPr/>
                </a:tc>
                <a:tc>
                  <a:txBody>
                    <a:bodyPr/>
                    <a:lstStyle/>
                    <a:p>
                      <a:pPr algn="ctr"/>
                      <a:r>
                        <a:rPr lang="en-GB" sz="1400" noProof="0" dirty="0" smtClean="0">
                          <a:latin typeface="Arial" panose="020B0604020202020204" pitchFamily="34" charset="0"/>
                          <a:cs typeface="Arial" panose="020B0604020202020204" pitchFamily="34" charset="0"/>
                        </a:rPr>
                        <a:t>ENTSOG</a:t>
                      </a:r>
                      <a:r>
                        <a:rPr lang="en-GB" sz="1400" baseline="0" noProof="0" dirty="0" smtClean="0">
                          <a:latin typeface="Arial" panose="020B0604020202020204" pitchFamily="34" charset="0"/>
                          <a:cs typeface="Arial" panose="020B0604020202020204" pitchFamily="34" charset="0"/>
                        </a:rPr>
                        <a:t> </a:t>
                      </a:r>
                      <a:endParaRPr lang="hu-HU" sz="1400" baseline="0" noProof="0" dirty="0" smtClean="0">
                        <a:latin typeface="Arial" panose="020B0604020202020204" pitchFamily="34" charset="0"/>
                        <a:cs typeface="Arial" panose="020B0604020202020204" pitchFamily="34" charset="0"/>
                      </a:endParaRPr>
                    </a:p>
                    <a:p>
                      <a:pPr algn="ctr"/>
                      <a:r>
                        <a:rPr lang="en-GB" sz="1400" baseline="0" noProof="0" dirty="0" smtClean="0">
                          <a:latin typeface="Arial" panose="020B0604020202020204" pitchFamily="34" charset="0"/>
                          <a:cs typeface="Arial" panose="020B0604020202020204" pitchFamily="34" charset="0"/>
                        </a:rPr>
                        <a:t>template (draft)</a:t>
                      </a:r>
                      <a:endParaRPr lang="en-GB" sz="1400" noProof="0" dirty="0">
                        <a:latin typeface="Arial" panose="020B0604020202020204" pitchFamily="34" charset="0"/>
                        <a:cs typeface="Arial" panose="020B0604020202020204" pitchFamily="34" charset="0"/>
                      </a:endParaRPr>
                    </a:p>
                  </a:txBody>
                  <a:tcPr/>
                </a:tc>
                <a:tc>
                  <a:txBody>
                    <a:bodyPr/>
                    <a:lstStyle/>
                    <a:p>
                      <a:pPr algn="ctr"/>
                      <a:r>
                        <a:rPr lang="en-GB" sz="1400" noProof="0" dirty="0" smtClean="0">
                          <a:latin typeface="Arial" panose="020B0604020202020204" pitchFamily="34" charset="0"/>
                          <a:cs typeface="Arial" panose="020B0604020202020204" pitchFamily="34" charset="0"/>
                        </a:rPr>
                        <a:t>FGSZ – UKRTRANSGAZ IA</a:t>
                      </a:r>
                      <a:endParaRPr lang="en-GB" sz="1400" noProof="0" dirty="0">
                        <a:latin typeface="Arial" panose="020B0604020202020204" pitchFamily="34" charset="0"/>
                        <a:cs typeface="Arial" panose="020B0604020202020204" pitchFamily="34" charset="0"/>
                      </a:endParaRPr>
                    </a:p>
                  </a:txBody>
                  <a:tcPr/>
                </a:tc>
              </a:tr>
              <a:tr h="368032">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noProof="0" dirty="0" smtClean="0">
                          <a:latin typeface="Arial" panose="020B0604020202020204" pitchFamily="34" charset="0"/>
                          <a:cs typeface="Arial" panose="020B0604020202020204" pitchFamily="34" charset="0"/>
                        </a:rPr>
                        <a:t>Article </a:t>
                      </a:r>
                      <a:r>
                        <a:rPr lang="hu-HU" noProof="0" dirty="0" smtClean="0">
                          <a:latin typeface="Arial" panose="020B0604020202020204" pitchFamily="34" charset="0"/>
                          <a:cs typeface="Arial" panose="020B0604020202020204" pitchFamily="34" charset="0"/>
                        </a:rPr>
                        <a:t>10</a:t>
                      </a:r>
                      <a:r>
                        <a:rPr lang="en-GB" noProof="0" dirty="0" smtClean="0">
                          <a:latin typeface="Arial" panose="020B0604020202020204" pitchFamily="34" charset="0"/>
                          <a:cs typeface="Arial" panose="020B0604020202020204" pitchFamily="34" charset="0"/>
                        </a:rPr>
                        <a:t> – </a:t>
                      </a:r>
                      <a:r>
                        <a:rPr lang="hu-HU" noProof="0" dirty="0" err="1" smtClean="0">
                          <a:latin typeface="Arial" panose="020B0604020202020204" pitchFamily="34" charset="0"/>
                          <a:cs typeface="Arial" panose="020B0604020202020204" pitchFamily="34" charset="0"/>
                        </a:rPr>
                        <a:t>Communication</a:t>
                      </a:r>
                      <a:r>
                        <a:rPr lang="hu-HU" noProof="0" dirty="0" smtClean="0">
                          <a:latin typeface="Arial" panose="020B0604020202020204" pitchFamily="34" charset="0"/>
                          <a:cs typeface="Arial" panose="020B0604020202020204" pitchFamily="34" charset="0"/>
                        </a:rPr>
                        <a:t> </a:t>
                      </a:r>
                      <a:r>
                        <a:rPr lang="hu-HU" noProof="0" dirty="0" err="1" smtClean="0">
                          <a:latin typeface="Arial" panose="020B0604020202020204" pitchFamily="34" charset="0"/>
                          <a:cs typeface="Arial" panose="020B0604020202020204" pitchFamily="34" charset="0"/>
                        </a:rPr>
                        <a:t>procedures</a:t>
                      </a:r>
                      <a:r>
                        <a:rPr lang="hu-HU" noProof="0" dirty="0" smtClean="0">
                          <a:latin typeface="Arial" panose="020B0604020202020204" pitchFamily="34" charset="0"/>
                          <a:cs typeface="Arial" panose="020B0604020202020204" pitchFamily="34" charset="0"/>
                        </a:rPr>
                        <a:t> </a:t>
                      </a:r>
                      <a:r>
                        <a:rPr lang="hu-HU" noProof="0" dirty="0" err="1" smtClean="0">
                          <a:latin typeface="Arial" panose="020B0604020202020204" pitchFamily="34" charset="0"/>
                          <a:cs typeface="Arial" panose="020B0604020202020204" pitchFamily="34" charset="0"/>
                        </a:rPr>
                        <a:t>in</a:t>
                      </a:r>
                      <a:r>
                        <a:rPr lang="hu-HU" noProof="0" dirty="0" smtClean="0">
                          <a:latin typeface="Arial" panose="020B0604020202020204" pitchFamily="34" charset="0"/>
                          <a:cs typeface="Arial" panose="020B0604020202020204" pitchFamily="34" charset="0"/>
                        </a:rPr>
                        <a:t> </a:t>
                      </a:r>
                      <a:r>
                        <a:rPr lang="hu-HU" noProof="0" dirty="0" err="1" smtClean="0">
                          <a:latin typeface="Arial" panose="020B0604020202020204" pitchFamily="34" charset="0"/>
                          <a:cs typeface="Arial" panose="020B0604020202020204" pitchFamily="34" charset="0"/>
                        </a:rPr>
                        <a:t>case</a:t>
                      </a:r>
                      <a:r>
                        <a:rPr lang="hu-HU" noProof="0" dirty="0" smtClean="0">
                          <a:latin typeface="Arial" panose="020B0604020202020204" pitchFamily="34" charset="0"/>
                          <a:cs typeface="Arial" panose="020B0604020202020204" pitchFamily="34" charset="0"/>
                        </a:rPr>
                        <a:t> of </a:t>
                      </a:r>
                      <a:r>
                        <a:rPr lang="hu-HU" noProof="0" dirty="0" err="1" smtClean="0">
                          <a:latin typeface="Arial" panose="020B0604020202020204" pitchFamily="34" charset="0"/>
                          <a:cs typeface="Arial" panose="020B0604020202020204" pitchFamily="34" charset="0"/>
                        </a:rPr>
                        <a:t>exceptional</a:t>
                      </a:r>
                      <a:r>
                        <a:rPr lang="hu-HU" noProof="0" dirty="0" smtClean="0">
                          <a:latin typeface="Arial" panose="020B0604020202020204" pitchFamily="34" charset="0"/>
                          <a:cs typeface="Arial" panose="020B0604020202020204" pitchFamily="34" charset="0"/>
                        </a:rPr>
                        <a:t> </a:t>
                      </a:r>
                      <a:r>
                        <a:rPr lang="hu-HU" noProof="0" dirty="0" err="1" smtClean="0">
                          <a:latin typeface="Arial" panose="020B0604020202020204" pitchFamily="34" charset="0"/>
                          <a:cs typeface="Arial" panose="020B0604020202020204" pitchFamily="34" charset="0"/>
                        </a:rPr>
                        <a:t>event</a:t>
                      </a:r>
                      <a:endParaRPr lang="en-GB" noProof="0" dirty="0">
                        <a:latin typeface="Arial" panose="020B0604020202020204" pitchFamily="34" charset="0"/>
                        <a:cs typeface="Arial" panose="020B0604020202020204" pitchFamily="34" charset="0"/>
                      </a:endParaRPr>
                    </a:p>
                  </a:txBody>
                  <a:tcPr anchor="ctr"/>
                </a:tc>
                <a:tc hMerge="1">
                  <a:txBody>
                    <a:bodyPr/>
                    <a:lstStyle/>
                    <a:p>
                      <a:endParaRPr lang="en-GB"/>
                    </a:p>
                  </a:txBody>
                  <a:tcPr/>
                </a:tc>
                <a:tc hMerge="1">
                  <a:txBody>
                    <a:bodyPr/>
                    <a:lstStyle/>
                    <a:p>
                      <a:endParaRPr lang="en-GB"/>
                    </a:p>
                  </a:txBody>
                  <a:tcPr/>
                </a:tc>
              </a:tr>
              <a:tr h="720080">
                <a:tc>
                  <a:txBody>
                    <a:bodyPr/>
                    <a:lstStyle/>
                    <a:p>
                      <a:pPr marL="180975" indent="-180975" algn="l">
                        <a:buNone/>
                      </a:pPr>
                      <a:r>
                        <a:rPr lang="hu-HU" sz="1200" noProof="0" dirty="0" smtClean="0">
                          <a:latin typeface="Arial" panose="020B0604020202020204" pitchFamily="34" charset="0"/>
                          <a:cs typeface="Arial" panose="020B0604020202020204" pitchFamily="34" charset="0"/>
                        </a:rPr>
                        <a:t>1.</a:t>
                      </a:r>
                      <a:r>
                        <a:rPr lang="en-US" sz="1200" noProof="0" dirty="0" smtClean="0">
                          <a:latin typeface="Arial" panose="020B0604020202020204" pitchFamily="34" charset="0"/>
                          <a:cs typeface="Arial" panose="020B0604020202020204" pitchFamily="34" charset="0"/>
                        </a:rPr>
                        <a:t> Communication procedures in case of exceptional event</a:t>
                      </a:r>
                      <a:endParaRPr lang="en-GB" sz="1200" noProof="0" dirty="0">
                        <a:latin typeface="Arial" panose="020B0604020202020204" pitchFamily="34" charset="0"/>
                        <a:cs typeface="Arial" panose="020B0604020202020204" pitchFamily="34" charset="0"/>
                      </a:endParaRPr>
                    </a:p>
                  </a:txBody>
                  <a:tcPr/>
                </a:tc>
                <a:tc>
                  <a:txBody>
                    <a:bodyPr/>
                    <a:lstStyle/>
                    <a:p>
                      <a:r>
                        <a:rPr lang="hu-HU" sz="1200" kern="1200" dirty="0" err="1" smtClean="0">
                          <a:solidFill>
                            <a:schemeClr val="dk1"/>
                          </a:solidFill>
                          <a:latin typeface="Arial" panose="020B0604020202020204" pitchFamily="34" charset="0"/>
                          <a:ea typeface="+mn-ea"/>
                          <a:cs typeface="Arial" panose="020B0604020202020204" pitchFamily="34" charset="0"/>
                        </a:rPr>
                        <a:t>Article</a:t>
                      </a:r>
                      <a:r>
                        <a:rPr lang="hu-HU" sz="1200" kern="1200" dirty="0" smtClean="0">
                          <a:solidFill>
                            <a:schemeClr val="dk1"/>
                          </a:solidFill>
                          <a:latin typeface="Arial" panose="020B0604020202020204" pitchFamily="34" charset="0"/>
                          <a:ea typeface="+mn-ea"/>
                          <a:cs typeface="Arial" panose="020B0604020202020204" pitchFamily="34" charset="0"/>
                        </a:rPr>
                        <a:t> 6.1: </a:t>
                      </a:r>
                      <a:r>
                        <a:rPr lang="hu-HU" sz="1200" kern="1200" dirty="0" err="1" smtClean="0">
                          <a:solidFill>
                            <a:schemeClr val="dk1"/>
                          </a:solidFill>
                          <a:latin typeface="Arial" panose="020B0604020202020204" pitchFamily="34" charset="0"/>
                          <a:ea typeface="+mn-ea"/>
                          <a:cs typeface="Arial" panose="020B0604020202020204" pitchFamily="34" charset="0"/>
                        </a:rPr>
                        <a:t>oral</a:t>
                      </a:r>
                      <a:r>
                        <a:rPr lang="hu-HU" sz="1200" kern="1200" dirty="0" smtClean="0">
                          <a:solidFill>
                            <a:schemeClr val="dk1"/>
                          </a:solidFill>
                          <a:latin typeface="Arial" panose="020B0604020202020204" pitchFamily="34" charset="0"/>
                          <a:ea typeface="+mn-ea"/>
                          <a:cs typeface="Arial" panose="020B0604020202020204" pitchFamily="34" charset="0"/>
                        </a:rPr>
                        <a:t> </a:t>
                      </a:r>
                      <a:r>
                        <a:rPr lang="hu-HU" sz="1200" kern="1200" dirty="0" err="1" smtClean="0">
                          <a:solidFill>
                            <a:schemeClr val="dk1"/>
                          </a:solidFill>
                          <a:latin typeface="Arial" panose="020B0604020202020204" pitchFamily="34" charset="0"/>
                          <a:ea typeface="+mn-ea"/>
                          <a:cs typeface="Arial" panose="020B0604020202020204" pitchFamily="34" charset="0"/>
                        </a:rPr>
                        <a:t>communication</a:t>
                      </a:r>
                      <a:r>
                        <a:rPr lang="hu-HU" sz="1200" kern="1200" dirty="0" smtClean="0">
                          <a:solidFill>
                            <a:schemeClr val="dk1"/>
                          </a:solidFill>
                          <a:latin typeface="Arial" panose="020B0604020202020204" pitchFamily="34" charset="0"/>
                          <a:ea typeface="+mn-ea"/>
                          <a:cs typeface="Arial" panose="020B0604020202020204" pitchFamily="34" charset="0"/>
                        </a:rPr>
                        <a:t> </a:t>
                      </a:r>
                      <a:r>
                        <a:rPr lang="hu-HU" sz="1200" kern="1200" dirty="0" err="1" smtClean="0">
                          <a:solidFill>
                            <a:schemeClr val="dk1"/>
                          </a:solidFill>
                          <a:latin typeface="Arial" panose="020B0604020202020204" pitchFamily="34" charset="0"/>
                          <a:ea typeface="+mn-ea"/>
                          <a:cs typeface="Arial" panose="020B0604020202020204" pitchFamily="34" charset="0"/>
                        </a:rPr>
                        <a:t>in</a:t>
                      </a:r>
                      <a:r>
                        <a:rPr lang="hu-HU" sz="1200" kern="1200" dirty="0" smtClean="0">
                          <a:solidFill>
                            <a:schemeClr val="dk1"/>
                          </a:solidFill>
                          <a:latin typeface="Arial" panose="020B0604020202020204" pitchFamily="34" charset="0"/>
                          <a:ea typeface="+mn-ea"/>
                          <a:cs typeface="Arial" panose="020B0604020202020204" pitchFamily="34" charset="0"/>
                        </a:rPr>
                        <a:t> English</a:t>
                      </a:r>
                      <a:r>
                        <a:rPr lang="en-US" sz="1200" kern="1200" dirty="0" smtClean="0">
                          <a:solidFill>
                            <a:schemeClr val="dk1"/>
                          </a:solidFill>
                          <a:latin typeface="Arial" panose="020B0604020202020204" pitchFamily="34" charset="0"/>
                          <a:ea typeface="+mn-ea"/>
                          <a:cs typeface="Arial" panose="020B0604020202020204" pitchFamily="34" charset="0"/>
                        </a:rPr>
                        <a:t>,</a:t>
                      </a:r>
                      <a:r>
                        <a:rPr lang="hu-HU" sz="1200" kern="1200" dirty="0" smtClean="0">
                          <a:solidFill>
                            <a:schemeClr val="dk1"/>
                          </a:solidFill>
                          <a:latin typeface="Arial" panose="020B0604020202020204" pitchFamily="34" charset="0"/>
                          <a:ea typeface="+mn-ea"/>
                          <a:cs typeface="Arial" panose="020B0604020202020204" pitchFamily="34" charset="0"/>
                        </a:rPr>
                        <a:t> </a:t>
                      </a:r>
                      <a:r>
                        <a:rPr lang="hu-HU" sz="1200" kern="1200" dirty="0" err="1" smtClean="0">
                          <a:solidFill>
                            <a:schemeClr val="dk1"/>
                          </a:solidFill>
                          <a:latin typeface="Arial" panose="020B0604020202020204" pitchFamily="34" charset="0"/>
                          <a:ea typeface="+mn-ea"/>
                          <a:cs typeface="Arial" panose="020B0604020202020204" pitchFamily="34" charset="0"/>
                        </a:rPr>
                        <a:t>followed</a:t>
                      </a:r>
                      <a:r>
                        <a:rPr lang="hu-HU" sz="1200" kern="1200" baseline="0" dirty="0" smtClean="0">
                          <a:solidFill>
                            <a:schemeClr val="dk1"/>
                          </a:solidFill>
                          <a:latin typeface="Arial" panose="020B0604020202020204" pitchFamily="34" charset="0"/>
                          <a:ea typeface="+mn-ea"/>
                          <a:cs typeface="Arial" panose="020B0604020202020204" pitchFamily="34" charset="0"/>
                        </a:rPr>
                        <a:t> </a:t>
                      </a:r>
                      <a:r>
                        <a:rPr lang="hu-HU" sz="1200" kern="1200" baseline="0" dirty="0" err="1" smtClean="0">
                          <a:solidFill>
                            <a:schemeClr val="dk1"/>
                          </a:solidFill>
                          <a:latin typeface="Arial" panose="020B0604020202020204" pitchFamily="34" charset="0"/>
                          <a:ea typeface="+mn-ea"/>
                          <a:cs typeface="Arial" panose="020B0604020202020204" pitchFamily="34" charset="0"/>
                        </a:rPr>
                        <a:t>by</a:t>
                      </a:r>
                      <a:r>
                        <a:rPr lang="hu-HU" sz="1200" kern="1200" baseline="0" dirty="0" smtClean="0">
                          <a:solidFill>
                            <a:schemeClr val="dk1"/>
                          </a:solidFill>
                          <a:latin typeface="Arial" panose="020B0604020202020204" pitchFamily="34" charset="0"/>
                          <a:ea typeface="+mn-ea"/>
                          <a:cs typeface="Arial" panose="020B0604020202020204" pitchFamily="34" charset="0"/>
                        </a:rPr>
                        <a:t> an </a:t>
                      </a:r>
                      <a:r>
                        <a:rPr lang="hu-HU" sz="1200" kern="1200" baseline="0" dirty="0" err="1" smtClean="0">
                          <a:solidFill>
                            <a:schemeClr val="dk1"/>
                          </a:solidFill>
                          <a:latin typeface="Arial" panose="020B0604020202020204" pitchFamily="34" charset="0"/>
                          <a:ea typeface="+mn-ea"/>
                          <a:cs typeface="Arial" panose="020B0604020202020204" pitchFamily="34" charset="0"/>
                        </a:rPr>
                        <a:t>electronic</a:t>
                      </a:r>
                      <a:r>
                        <a:rPr lang="en-US" sz="1200" kern="1200" dirty="0" smtClean="0">
                          <a:solidFill>
                            <a:schemeClr val="dk1"/>
                          </a:solidFill>
                          <a:latin typeface="Arial" panose="020B0604020202020204" pitchFamily="34" charset="0"/>
                          <a:ea typeface="+mn-ea"/>
                          <a:cs typeface="Arial" panose="020B0604020202020204" pitchFamily="34" charset="0"/>
                        </a:rPr>
                        <a:t> confirmation </a:t>
                      </a:r>
                      <a:endParaRPr lang="en-GB" dirty="0"/>
                    </a:p>
                  </a:txBody>
                  <a:tcPr/>
                </a:tc>
                <a:tc>
                  <a:txBody>
                    <a:bodyPr/>
                    <a:lstStyle/>
                    <a:p>
                      <a:r>
                        <a:rPr lang="hu-HU" sz="1200" noProof="0" dirty="0" err="1" smtClean="0">
                          <a:latin typeface="Arial" panose="020B0604020202020204" pitchFamily="34" charset="0"/>
                          <a:cs typeface="Arial" panose="020B0604020202020204" pitchFamily="34" charset="0"/>
                        </a:rPr>
                        <a:t>Article</a:t>
                      </a:r>
                      <a:r>
                        <a:rPr lang="hu-HU" sz="1200" noProof="0" dirty="0" smtClean="0">
                          <a:latin typeface="Arial" panose="020B0604020202020204" pitchFamily="34" charset="0"/>
                          <a:cs typeface="Arial" panose="020B0604020202020204" pitchFamily="34" charset="0"/>
                        </a:rPr>
                        <a:t> 14. a: </a:t>
                      </a:r>
                    </a:p>
                    <a:p>
                      <a:r>
                        <a:rPr lang="hu-HU" sz="1200" noProof="0" dirty="0" err="1" smtClean="0">
                          <a:latin typeface="Arial" panose="020B0604020202020204" pitchFamily="34" charset="0"/>
                          <a:cs typeface="Arial" panose="020B0604020202020204" pitchFamily="34" charset="0"/>
                        </a:rPr>
                        <a:t>Telephone</a:t>
                      </a:r>
                      <a:r>
                        <a:rPr lang="hu-HU" sz="1200" noProof="0" dirty="0" smtClean="0">
                          <a:latin typeface="Arial" panose="020B0604020202020204" pitchFamily="34" charset="0"/>
                          <a:cs typeface="Arial" panose="020B0604020202020204" pitchFamily="34" charset="0"/>
                        </a:rPr>
                        <a:t> </a:t>
                      </a:r>
                      <a:r>
                        <a:rPr lang="hu-HU" sz="1200" noProof="0" dirty="0" err="1" smtClean="0">
                          <a:latin typeface="Arial" panose="020B0604020202020204" pitchFamily="34" charset="0"/>
                          <a:cs typeface="Arial" panose="020B0604020202020204" pitchFamily="34" charset="0"/>
                        </a:rPr>
                        <a:t>call</a:t>
                      </a:r>
                      <a:r>
                        <a:rPr lang="hu-HU" sz="1200" noProof="0" dirty="0" smtClean="0">
                          <a:latin typeface="Arial" panose="020B0604020202020204" pitchFamily="34" charset="0"/>
                          <a:cs typeface="Arial" panose="020B0604020202020204" pitchFamily="34" charset="0"/>
                        </a:rPr>
                        <a:t>, </a:t>
                      </a:r>
                      <a:r>
                        <a:rPr lang="hu-HU" sz="1200" noProof="0" dirty="0" err="1" smtClean="0">
                          <a:latin typeface="Arial" panose="020B0604020202020204" pitchFamily="34" charset="0"/>
                          <a:cs typeface="Arial" panose="020B0604020202020204" pitchFamily="34" charset="0"/>
                        </a:rPr>
                        <a:t>after</a:t>
                      </a:r>
                      <a:r>
                        <a:rPr lang="hu-HU" sz="1200" noProof="0" dirty="0" smtClean="0">
                          <a:latin typeface="Arial" panose="020B0604020202020204" pitchFamily="34" charset="0"/>
                          <a:cs typeface="Arial" panose="020B0604020202020204" pitchFamily="34" charset="0"/>
                        </a:rPr>
                        <a:t> </a:t>
                      </a:r>
                      <a:r>
                        <a:rPr lang="hu-HU" sz="1200" noProof="0" dirty="0" err="1" smtClean="0">
                          <a:latin typeface="Arial" panose="020B0604020202020204" pitchFamily="34" charset="0"/>
                          <a:cs typeface="Arial" panose="020B0604020202020204" pitchFamily="34" charset="0"/>
                        </a:rPr>
                        <a:t>written</a:t>
                      </a:r>
                      <a:r>
                        <a:rPr lang="hu-HU" sz="1200" noProof="0" dirty="0" smtClean="0">
                          <a:latin typeface="Arial" panose="020B0604020202020204" pitchFamily="34" charset="0"/>
                          <a:cs typeface="Arial" panose="020B0604020202020204" pitchFamily="34" charset="0"/>
                        </a:rPr>
                        <a:t> </a:t>
                      </a:r>
                      <a:r>
                        <a:rPr lang="hu-HU" sz="1200" noProof="0" dirty="0" err="1" smtClean="0">
                          <a:latin typeface="Arial" panose="020B0604020202020204" pitchFamily="34" charset="0"/>
                          <a:cs typeface="Arial" panose="020B0604020202020204" pitchFamily="34" charset="0"/>
                        </a:rPr>
                        <a:t>confirmation</a:t>
                      </a:r>
                      <a:r>
                        <a:rPr lang="hu-HU" sz="1200" noProof="0" dirty="0" smtClean="0">
                          <a:latin typeface="Arial" panose="020B0604020202020204" pitchFamily="34" charset="0"/>
                          <a:cs typeface="Arial" panose="020B0604020202020204" pitchFamily="34" charset="0"/>
                        </a:rPr>
                        <a:t> </a:t>
                      </a:r>
                      <a:r>
                        <a:rPr lang="hu-HU" sz="1200" noProof="0" dirty="0" err="1" smtClean="0">
                          <a:latin typeface="Arial" panose="020B0604020202020204" pitchFamily="34" charset="0"/>
                          <a:cs typeface="Arial" panose="020B0604020202020204" pitchFamily="34" charset="0"/>
                        </a:rPr>
                        <a:t>in</a:t>
                      </a:r>
                      <a:r>
                        <a:rPr lang="hu-HU" sz="1200" noProof="0" dirty="0" smtClean="0">
                          <a:latin typeface="Arial" panose="020B0604020202020204" pitchFamily="34" charset="0"/>
                          <a:cs typeface="Arial" panose="020B0604020202020204" pitchFamily="34" charset="0"/>
                        </a:rPr>
                        <a:t> English </a:t>
                      </a:r>
                      <a:endParaRPr lang="en-GB" sz="1200" noProof="0" dirty="0">
                        <a:latin typeface="Arial" panose="020B0604020202020204" pitchFamily="34" charset="0"/>
                        <a:cs typeface="Arial" panose="020B0604020202020204" pitchFamily="34" charset="0"/>
                      </a:endParaRPr>
                    </a:p>
                  </a:txBody>
                  <a:tcPr/>
                </a:tc>
              </a:tr>
              <a:tr h="504056">
                <a:tc>
                  <a:txBody>
                    <a:bodyPr/>
                    <a:lstStyle/>
                    <a:p>
                      <a:pPr marL="180975" indent="-180975"/>
                      <a:r>
                        <a:rPr lang="hu-HU" sz="1200" noProof="0" dirty="0" smtClean="0">
                          <a:latin typeface="Arial" panose="020B0604020202020204" pitchFamily="34" charset="0"/>
                          <a:cs typeface="Arial" panose="020B0604020202020204" pitchFamily="34" charset="0"/>
                        </a:rPr>
                        <a:t>2. </a:t>
                      </a:r>
                      <a:r>
                        <a:rPr lang="hu-HU" sz="1200" noProof="0" dirty="0" err="1" smtClean="0">
                          <a:latin typeface="Arial" panose="020B0604020202020204" pitchFamily="34" charset="0"/>
                          <a:cs typeface="Arial" panose="020B0604020202020204" pitchFamily="34" charset="0"/>
                        </a:rPr>
                        <a:t>Inform</a:t>
                      </a:r>
                      <a:r>
                        <a:rPr lang="hu-HU" sz="1200" noProof="0" dirty="0" smtClean="0">
                          <a:latin typeface="Arial" panose="020B0604020202020204" pitchFamily="34" charset="0"/>
                          <a:cs typeface="Arial" panose="020B0604020202020204" pitchFamily="34" charset="0"/>
                        </a:rPr>
                        <a:t> </a:t>
                      </a:r>
                      <a:r>
                        <a:rPr lang="hu-HU" sz="1200" noProof="0" dirty="0" err="1" smtClean="0">
                          <a:latin typeface="Arial" panose="020B0604020202020204" pitchFamily="34" charset="0"/>
                          <a:cs typeface="Arial" panose="020B0604020202020204" pitchFamily="34" charset="0"/>
                        </a:rPr>
                        <a:t>its</a:t>
                      </a:r>
                      <a:r>
                        <a:rPr lang="hu-HU" sz="1200" noProof="0" dirty="0" smtClean="0">
                          <a:latin typeface="Arial" panose="020B0604020202020204" pitchFamily="34" charset="0"/>
                          <a:cs typeface="Arial" panose="020B0604020202020204" pitchFamily="34" charset="0"/>
                        </a:rPr>
                        <a:t> Network </a:t>
                      </a:r>
                      <a:r>
                        <a:rPr lang="hu-HU" sz="1200" noProof="0" dirty="0" err="1" smtClean="0">
                          <a:latin typeface="Arial" panose="020B0604020202020204" pitchFamily="34" charset="0"/>
                          <a:cs typeface="Arial" panose="020B0604020202020204" pitchFamily="34" charset="0"/>
                        </a:rPr>
                        <a:t>Users</a:t>
                      </a:r>
                      <a:r>
                        <a:rPr lang="hu-HU" sz="1200" noProof="0" dirty="0" smtClean="0">
                          <a:latin typeface="Arial" panose="020B0604020202020204" pitchFamily="34" charset="0"/>
                          <a:cs typeface="Arial" panose="020B0604020202020204" pitchFamily="34" charset="0"/>
                        </a:rPr>
                        <a:t> </a:t>
                      </a:r>
                      <a:r>
                        <a:rPr lang="hu-HU" sz="1200" noProof="0" dirty="0" err="1" smtClean="0">
                          <a:latin typeface="Arial" panose="020B0604020202020204" pitchFamily="34" charset="0"/>
                          <a:cs typeface="Arial" panose="020B0604020202020204" pitchFamily="34" charset="0"/>
                        </a:rPr>
                        <a:t>about</a:t>
                      </a:r>
                      <a:r>
                        <a:rPr lang="hu-HU" sz="1200" noProof="0" dirty="0" smtClean="0">
                          <a:latin typeface="Arial" panose="020B0604020202020204" pitchFamily="34" charset="0"/>
                          <a:cs typeface="Arial" panose="020B0604020202020204" pitchFamily="34" charset="0"/>
                        </a:rPr>
                        <a:t> </a:t>
                      </a:r>
                      <a:r>
                        <a:rPr lang="hu-HU" sz="1200" noProof="0" dirty="0" err="1" smtClean="0">
                          <a:latin typeface="Arial" panose="020B0604020202020204" pitchFamily="34" charset="0"/>
                          <a:cs typeface="Arial" panose="020B0604020202020204" pitchFamily="34" charset="0"/>
                        </a:rPr>
                        <a:t>relevant</a:t>
                      </a:r>
                      <a:r>
                        <a:rPr lang="hu-HU" sz="1200" noProof="0" dirty="0" smtClean="0">
                          <a:latin typeface="Arial" panose="020B0604020202020204" pitchFamily="34" charset="0"/>
                          <a:cs typeface="Arial" panose="020B0604020202020204" pitchFamily="34" charset="0"/>
                        </a:rPr>
                        <a:t> </a:t>
                      </a:r>
                      <a:r>
                        <a:rPr lang="hu-HU" sz="1200" noProof="0" dirty="0" err="1" smtClean="0">
                          <a:latin typeface="Arial" panose="020B0604020202020204" pitchFamily="34" charset="0"/>
                          <a:cs typeface="Arial" panose="020B0604020202020204" pitchFamily="34" charset="0"/>
                        </a:rPr>
                        <a:t>informations</a:t>
                      </a:r>
                      <a:endParaRPr lang="en-GB" sz="1200" noProof="0" dirty="0">
                        <a:latin typeface="Arial" panose="020B0604020202020204" pitchFamily="34" charset="0"/>
                        <a:cs typeface="Arial" panose="020B0604020202020204" pitchFamily="34" charset="0"/>
                      </a:endParaRPr>
                    </a:p>
                  </a:txBody>
                  <a:tcPr/>
                </a:tc>
                <a:tc>
                  <a:txBody>
                    <a:bodyPr/>
                    <a:lstStyle/>
                    <a:p>
                      <a:endParaRPr lang="en-GB" dirty="0"/>
                    </a:p>
                  </a:txBody>
                  <a:tcPr/>
                </a:tc>
                <a:tc>
                  <a:txBody>
                    <a:bodyPr/>
                    <a:lstStyle/>
                    <a:p>
                      <a:pPr algn="just"/>
                      <a:r>
                        <a:rPr lang="hu-HU" sz="1200" noProof="0" dirty="0" err="1" smtClean="0">
                          <a:latin typeface="Arial" panose="020B0604020202020204" pitchFamily="34" charset="0"/>
                          <a:cs typeface="Arial" panose="020B0604020202020204" pitchFamily="34" charset="0"/>
                        </a:rPr>
                        <a:t>Article</a:t>
                      </a:r>
                      <a:r>
                        <a:rPr lang="hu-HU" sz="1200" noProof="0" dirty="0" smtClean="0">
                          <a:latin typeface="Arial" panose="020B0604020202020204" pitchFamily="34" charset="0"/>
                          <a:cs typeface="Arial" panose="020B0604020202020204" pitchFamily="34" charset="0"/>
                        </a:rPr>
                        <a:t> 14. (b)</a:t>
                      </a:r>
                      <a:r>
                        <a:rPr lang="hu-HU" sz="1200" i="1" noProof="0" dirty="0" smtClean="0">
                          <a:latin typeface="Arial" panose="020B0604020202020204" pitchFamily="34" charset="0"/>
                          <a:cs typeface="Arial" panose="020B0604020202020204" pitchFamily="34" charset="0"/>
                        </a:rPr>
                        <a:t>:”</a:t>
                      </a:r>
                      <a:r>
                        <a:rPr lang="en-US" sz="1200" i="1" noProof="0" dirty="0" smtClean="0">
                          <a:latin typeface="Arial" panose="020B0604020202020204" pitchFamily="34" charset="0"/>
                          <a:cs typeface="Arial" panose="020B0604020202020204" pitchFamily="34" charset="0"/>
                        </a:rPr>
                        <a:t>without delay inform and keep informed the other contracting party in respect of the possible impact on the quantities of gas that can be transported over the interconnection point</a:t>
                      </a:r>
                      <a:r>
                        <a:rPr lang="hu-HU" sz="1200" i="1" noProof="0" dirty="0" smtClean="0">
                          <a:latin typeface="Arial" panose="020B0604020202020204" pitchFamily="34" charset="0"/>
                          <a:cs typeface="Arial" panose="020B0604020202020204" pitchFamily="34" charset="0"/>
                        </a:rPr>
                        <a:t>”</a:t>
                      </a:r>
                      <a:endParaRPr lang="en-GB" sz="1200" i="1" noProof="0" dirty="0">
                        <a:latin typeface="Arial" panose="020B0604020202020204" pitchFamily="34" charset="0"/>
                        <a:cs typeface="Arial" panose="020B0604020202020204" pitchFamily="34" charset="0"/>
                      </a:endParaRPr>
                    </a:p>
                  </a:txBody>
                  <a:tcPr/>
                </a:tc>
              </a:tr>
              <a:tr h="504056">
                <a:tc>
                  <a:txBody>
                    <a:bodyPr/>
                    <a:lstStyle/>
                    <a:p>
                      <a:pPr marL="180975" indent="-180975"/>
                      <a:r>
                        <a:rPr lang="hu-HU" sz="1200" noProof="0" dirty="0" smtClean="0">
                          <a:latin typeface="Arial" panose="020B0604020202020204" pitchFamily="34" charset="0"/>
                          <a:cs typeface="Arial" panose="020B0604020202020204" pitchFamily="34" charset="0"/>
                        </a:rPr>
                        <a:t>a)</a:t>
                      </a:r>
                      <a:r>
                        <a:rPr lang="en-US" sz="1800" b="0" i="0" u="none" strike="noStrike" kern="1200" baseline="0" dirty="0" smtClean="0">
                          <a:solidFill>
                            <a:schemeClr val="dk1"/>
                          </a:solidFill>
                          <a:latin typeface="+mn-lt"/>
                          <a:ea typeface="+mn-ea"/>
                          <a:cs typeface="+mn-cs"/>
                        </a:rPr>
                        <a:t> </a:t>
                      </a:r>
                      <a:r>
                        <a:rPr lang="en-US" sz="1200" kern="1200" dirty="0" smtClean="0">
                          <a:solidFill>
                            <a:schemeClr val="dk1"/>
                          </a:solidFill>
                          <a:latin typeface="Arial" panose="020B0604020202020204" pitchFamily="34" charset="0"/>
                          <a:ea typeface="+mn-ea"/>
                          <a:cs typeface="Arial" panose="020B0604020202020204" pitchFamily="34" charset="0"/>
                        </a:rPr>
                        <a:t>the possible impact on the quantities and quality of gas that can be transported through the </a:t>
                      </a:r>
                      <a:r>
                        <a:rPr lang="hu-HU" sz="1200" kern="1200" dirty="0" smtClean="0">
                          <a:solidFill>
                            <a:schemeClr val="dk1"/>
                          </a:solidFill>
                          <a:latin typeface="Arial" panose="020B0604020202020204" pitchFamily="34" charset="0"/>
                          <a:ea typeface="+mn-ea"/>
                          <a:cs typeface="Arial" panose="020B0604020202020204" pitchFamily="34" charset="0"/>
                        </a:rPr>
                        <a:t>IP</a:t>
                      </a:r>
                      <a:r>
                        <a:rPr lang="en-US" sz="1200" kern="1200" dirty="0" smtClean="0">
                          <a:solidFill>
                            <a:schemeClr val="dk1"/>
                          </a:solidFill>
                          <a:latin typeface="Arial" panose="020B0604020202020204" pitchFamily="34" charset="0"/>
                          <a:ea typeface="+mn-ea"/>
                          <a:cs typeface="Arial" panose="020B0604020202020204" pitchFamily="34" charset="0"/>
                        </a:rPr>
                        <a:t>; </a:t>
                      </a:r>
                      <a:endParaRPr lang="en-GB" sz="1200" kern="1200" noProof="0" dirty="0">
                        <a:solidFill>
                          <a:schemeClr val="dk1"/>
                        </a:solidFill>
                        <a:latin typeface="Arial" panose="020B0604020202020204" pitchFamily="34" charset="0"/>
                        <a:ea typeface="+mn-ea"/>
                        <a:cs typeface="Arial" panose="020B0604020202020204" pitchFamily="34" charset="0"/>
                      </a:endParaRPr>
                    </a:p>
                  </a:txBody>
                  <a:tcPr/>
                </a:tc>
                <a:tc>
                  <a:txBody>
                    <a:bodyPr/>
                    <a:lstStyle/>
                    <a:p>
                      <a:r>
                        <a:rPr lang="hu-HU" sz="1200" kern="1200" dirty="0" err="1" smtClean="0">
                          <a:solidFill>
                            <a:schemeClr val="dk1"/>
                          </a:solidFill>
                          <a:latin typeface="Arial" panose="020B0604020202020204" pitchFamily="34" charset="0"/>
                          <a:ea typeface="+mn-ea"/>
                          <a:cs typeface="Arial" panose="020B0604020202020204" pitchFamily="34" charset="0"/>
                        </a:rPr>
                        <a:t>Article</a:t>
                      </a:r>
                      <a:r>
                        <a:rPr lang="hu-HU" sz="1200" kern="1200" dirty="0" smtClean="0">
                          <a:solidFill>
                            <a:schemeClr val="dk1"/>
                          </a:solidFill>
                          <a:latin typeface="Arial" panose="020B0604020202020204" pitchFamily="34" charset="0"/>
                          <a:ea typeface="+mn-ea"/>
                          <a:cs typeface="Arial" panose="020B0604020202020204" pitchFamily="34" charset="0"/>
                        </a:rPr>
                        <a:t> 6.2. </a:t>
                      </a:r>
                      <a:r>
                        <a:rPr lang="hu-HU" sz="1200" kern="1200" dirty="0" err="1" smtClean="0">
                          <a:solidFill>
                            <a:schemeClr val="dk1"/>
                          </a:solidFill>
                          <a:latin typeface="Arial" panose="020B0604020202020204" pitchFamily="34" charset="0"/>
                          <a:ea typeface="+mn-ea"/>
                          <a:cs typeface="Arial" panose="020B0604020202020204" pitchFamily="34" charset="0"/>
                        </a:rPr>
                        <a:t>the</a:t>
                      </a:r>
                      <a:r>
                        <a:rPr lang="hu-HU" sz="1200" kern="1200" dirty="0" smtClean="0">
                          <a:solidFill>
                            <a:schemeClr val="dk1"/>
                          </a:solidFill>
                          <a:latin typeface="Arial" panose="020B0604020202020204" pitchFamily="34" charset="0"/>
                          <a:ea typeface="+mn-ea"/>
                          <a:cs typeface="Arial" panose="020B0604020202020204" pitchFamily="34" charset="0"/>
                        </a:rPr>
                        <a:t> text is </a:t>
                      </a:r>
                      <a:r>
                        <a:rPr lang="hu-HU" sz="1200" kern="1200" dirty="0" err="1" smtClean="0">
                          <a:solidFill>
                            <a:schemeClr val="dk1"/>
                          </a:solidFill>
                          <a:latin typeface="Arial" panose="020B0604020202020204" pitchFamily="34" charset="0"/>
                          <a:ea typeface="+mn-ea"/>
                          <a:cs typeface="Arial" panose="020B0604020202020204" pitchFamily="34" charset="0"/>
                        </a:rPr>
                        <a:t>similar</a:t>
                      </a:r>
                      <a:r>
                        <a:rPr lang="hu-HU" sz="1200" kern="1200" dirty="0" smtClean="0">
                          <a:solidFill>
                            <a:schemeClr val="dk1"/>
                          </a:solidFill>
                          <a:latin typeface="Arial" panose="020B0604020202020204" pitchFamily="34" charset="0"/>
                          <a:ea typeface="+mn-ea"/>
                          <a:cs typeface="Arial" panose="020B0604020202020204" pitchFamily="34" charset="0"/>
                        </a:rPr>
                        <a:t> INT NC</a:t>
                      </a:r>
                      <a:endParaRPr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r>
                        <a:rPr lang="hu-HU" sz="1200" noProof="0" dirty="0" err="1" smtClean="0">
                          <a:latin typeface="Arial" panose="020B0604020202020204" pitchFamily="34" charset="0"/>
                          <a:cs typeface="Arial" panose="020B0604020202020204" pitchFamily="34" charset="0"/>
                        </a:rPr>
                        <a:t>Article</a:t>
                      </a:r>
                      <a:r>
                        <a:rPr lang="hu-HU" sz="1200" noProof="0" dirty="0" smtClean="0">
                          <a:latin typeface="Arial" panose="020B0604020202020204" pitchFamily="34" charset="0"/>
                          <a:cs typeface="Arial" panose="020B0604020202020204" pitchFamily="34" charset="0"/>
                        </a:rPr>
                        <a:t> 14. c:”</a:t>
                      </a:r>
                      <a:r>
                        <a:rPr lang="en-US" sz="1200" i="1" kern="1200" noProof="0" dirty="0" smtClean="0">
                          <a:solidFill>
                            <a:schemeClr val="dk1"/>
                          </a:solidFill>
                          <a:latin typeface="Arial" panose="020B0604020202020204" pitchFamily="34" charset="0"/>
                          <a:ea typeface="+mn-ea"/>
                          <a:cs typeface="Arial" panose="020B0604020202020204" pitchFamily="34" charset="0"/>
                        </a:rPr>
                        <a:t>as soon as reasonably practicable, each contracting party shall inform its respective affected network users that are active at the concerned interconnection point of the consequences for the confirmed quantities</a:t>
                      </a:r>
                      <a:r>
                        <a:rPr lang="hu-HU" sz="1200" i="1" kern="1200" noProof="0" dirty="0" smtClean="0">
                          <a:solidFill>
                            <a:schemeClr val="dk1"/>
                          </a:solidFill>
                          <a:latin typeface="Arial" panose="020B0604020202020204" pitchFamily="34" charset="0"/>
                          <a:ea typeface="+mn-ea"/>
                          <a:cs typeface="Arial" panose="020B0604020202020204" pitchFamily="34" charset="0"/>
                        </a:rPr>
                        <a:t>”</a:t>
                      </a:r>
                      <a:endParaRPr lang="en-GB" sz="1200" i="1" kern="1200" noProof="0" dirty="0">
                        <a:solidFill>
                          <a:schemeClr val="dk1"/>
                        </a:solidFill>
                        <a:latin typeface="Arial" panose="020B0604020202020204" pitchFamily="34" charset="0"/>
                        <a:ea typeface="+mn-ea"/>
                        <a:cs typeface="Arial" panose="020B0604020202020204" pitchFamily="34" charset="0"/>
                      </a:endParaRPr>
                    </a:p>
                  </a:txBody>
                  <a:tcPr/>
                </a:tc>
              </a:tr>
              <a:tr h="504056">
                <a:tc>
                  <a:txBody>
                    <a:bodyPr/>
                    <a:lstStyle/>
                    <a:p>
                      <a:pPr marL="180975" indent="-180975"/>
                      <a:r>
                        <a:rPr lang="hu-HU" sz="1200" noProof="0" dirty="0" smtClean="0">
                          <a:latin typeface="Arial" panose="020B0604020202020204" pitchFamily="34" charset="0"/>
                          <a:cs typeface="Arial" panose="020B0604020202020204" pitchFamily="34" charset="0"/>
                        </a:rPr>
                        <a:t>b)</a:t>
                      </a:r>
                      <a:r>
                        <a:rPr lang="en-US" sz="1800" b="0" i="0" u="none" strike="noStrike" kern="1200" baseline="0" dirty="0" smtClean="0">
                          <a:solidFill>
                            <a:schemeClr val="dk1"/>
                          </a:solidFill>
                          <a:latin typeface="+mn-lt"/>
                          <a:ea typeface="+mn-ea"/>
                          <a:cs typeface="+mn-cs"/>
                        </a:rPr>
                        <a:t> </a:t>
                      </a:r>
                      <a:r>
                        <a:rPr lang="en-US" sz="1200" kern="1200" dirty="0" smtClean="0">
                          <a:solidFill>
                            <a:schemeClr val="dk1"/>
                          </a:solidFill>
                          <a:latin typeface="Arial" panose="020B0604020202020204" pitchFamily="34" charset="0"/>
                          <a:ea typeface="+mn-ea"/>
                          <a:cs typeface="Arial" panose="020B0604020202020204" pitchFamily="34" charset="0"/>
                        </a:rPr>
                        <a:t>the possible impact on the confirmed quantities for network users active at the concerned </a:t>
                      </a:r>
                      <a:r>
                        <a:rPr lang="hu-HU" sz="1200" kern="1200" dirty="0" smtClean="0">
                          <a:solidFill>
                            <a:schemeClr val="dk1"/>
                          </a:solidFill>
                          <a:latin typeface="Arial" panose="020B0604020202020204" pitchFamily="34" charset="0"/>
                          <a:ea typeface="+mn-ea"/>
                          <a:cs typeface="Arial" panose="020B0604020202020204" pitchFamily="34" charset="0"/>
                        </a:rPr>
                        <a:t>IP</a:t>
                      </a:r>
                      <a:r>
                        <a:rPr lang="en-US" sz="1200" kern="1200" dirty="0" smtClean="0">
                          <a:solidFill>
                            <a:schemeClr val="dk1"/>
                          </a:solidFill>
                          <a:latin typeface="Arial" panose="020B0604020202020204" pitchFamily="34" charset="0"/>
                          <a:ea typeface="+mn-ea"/>
                          <a:cs typeface="Arial" panose="020B0604020202020204" pitchFamily="34" charset="0"/>
                        </a:rPr>
                        <a:t>(s); </a:t>
                      </a:r>
                      <a:endParaRPr lang="en-GB" sz="1200" kern="1200" noProof="0" dirty="0">
                        <a:solidFill>
                          <a:schemeClr val="dk1"/>
                        </a:solidFill>
                        <a:latin typeface="Arial" panose="020B0604020202020204" pitchFamily="34" charset="0"/>
                        <a:ea typeface="+mn-ea"/>
                        <a:cs typeface="Arial" panose="020B0604020202020204" pitchFamily="34" charset="0"/>
                      </a:endParaRPr>
                    </a:p>
                  </a:txBody>
                  <a:tcPr/>
                </a:tc>
                <a:tc>
                  <a:txBody>
                    <a:bodyPr/>
                    <a:lstStyle/>
                    <a:p>
                      <a:r>
                        <a:rPr lang="hu-HU" sz="1200" kern="1200" dirty="0" err="1" smtClean="0">
                          <a:solidFill>
                            <a:schemeClr val="dk1"/>
                          </a:solidFill>
                          <a:latin typeface="Arial" panose="020B0604020202020204" pitchFamily="34" charset="0"/>
                          <a:ea typeface="+mn-ea"/>
                          <a:cs typeface="Arial" panose="020B0604020202020204" pitchFamily="34" charset="0"/>
                        </a:rPr>
                        <a:t>Article</a:t>
                      </a:r>
                      <a:r>
                        <a:rPr lang="hu-HU" sz="1200" kern="1200" dirty="0" smtClean="0">
                          <a:solidFill>
                            <a:schemeClr val="dk1"/>
                          </a:solidFill>
                          <a:latin typeface="Arial" panose="020B0604020202020204" pitchFamily="34" charset="0"/>
                          <a:ea typeface="+mn-ea"/>
                          <a:cs typeface="Arial" panose="020B0604020202020204" pitchFamily="34" charset="0"/>
                        </a:rPr>
                        <a:t> 6.2. </a:t>
                      </a:r>
                      <a:r>
                        <a:rPr lang="hu-HU" sz="1200" kern="1200" dirty="0" err="1" smtClean="0">
                          <a:solidFill>
                            <a:schemeClr val="dk1"/>
                          </a:solidFill>
                          <a:latin typeface="Arial" panose="020B0604020202020204" pitchFamily="34" charset="0"/>
                          <a:ea typeface="+mn-ea"/>
                          <a:cs typeface="Arial" panose="020B0604020202020204" pitchFamily="34" charset="0"/>
                        </a:rPr>
                        <a:t>the</a:t>
                      </a:r>
                      <a:r>
                        <a:rPr lang="hu-HU" sz="1200" kern="1200" dirty="0" smtClean="0">
                          <a:solidFill>
                            <a:schemeClr val="dk1"/>
                          </a:solidFill>
                          <a:latin typeface="Arial" panose="020B0604020202020204" pitchFamily="34" charset="0"/>
                          <a:ea typeface="+mn-ea"/>
                          <a:cs typeface="Arial" panose="020B0604020202020204" pitchFamily="34" charset="0"/>
                        </a:rPr>
                        <a:t> text is </a:t>
                      </a:r>
                      <a:r>
                        <a:rPr lang="hu-HU" sz="1200" kern="1200" dirty="0" err="1" smtClean="0">
                          <a:solidFill>
                            <a:schemeClr val="dk1"/>
                          </a:solidFill>
                          <a:latin typeface="Arial" panose="020B0604020202020204" pitchFamily="34" charset="0"/>
                          <a:ea typeface="+mn-ea"/>
                          <a:cs typeface="Arial" panose="020B0604020202020204" pitchFamily="34" charset="0"/>
                        </a:rPr>
                        <a:t>similar</a:t>
                      </a:r>
                      <a:r>
                        <a:rPr lang="hu-HU" sz="1200" kern="1200" dirty="0" smtClean="0">
                          <a:solidFill>
                            <a:schemeClr val="dk1"/>
                          </a:solidFill>
                          <a:latin typeface="Arial" panose="020B0604020202020204" pitchFamily="34" charset="0"/>
                          <a:ea typeface="+mn-ea"/>
                          <a:cs typeface="Arial" panose="020B0604020202020204" pitchFamily="34" charset="0"/>
                        </a:rPr>
                        <a:t> INT NC</a:t>
                      </a:r>
                      <a:endParaRPr lang="en-GB" sz="1200" kern="1200" dirty="0" smtClean="0">
                        <a:solidFill>
                          <a:schemeClr val="dk1"/>
                        </a:solidFill>
                        <a:latin typeface="Arial" panose="020B0604020202020204" pitchFamily="34" charset="0"/>
                        <a:ea typeface="+mn-ea"/>
                        <a:cs typeface="Arial" panose="020B0604020202020204" pitchFamily="34" charset="0"/>
                      </a:endParaRPr>
                    </a:p>
                    <a:p>
                      <a:endParaRPr lang="en-GB" dirty="0"/>
                    </a:p>
                  </a:txBody>
                  <a:tcPr/>
                </a:tc>
                <a:tc>
                  <a:txBody>
                    <a:bodyPr/>
                    <a:lstStyle/>
                    <a:p>
                      <a:endParaRPr lang="en-GB" dirty="0"/>
                    </a:p>
                  </a:txBody>
                  <a:tcPr/>
                </a:tc>
              </a:tr>
              <a:tr h="504056">
                <a:tc>
                  <a:txBody>
                    <a:bodyPr/>
                    <a:lstStyle/>
                    <a:p>
                      <a:pPr marL="180975" indent="-180975"/>
                      <a:r>
                        <a:rPr lang="hu-HU" sz="1200" kern="1200" noProof="0" dirty="0" smtClean="0">
                          <a:solidFill>
                            <a:schemeClr val="dk1"/>
                          </a:solidFill>
                          <a:latin typeface="Arial" panose="020B0604020202020204" pitchFamily="34" charset="0"/>
                          <a:ea typeface="+mn-ea"/>
                          <a:cs typeface="Arial" panose="020B0604020202020204" pitchFamily="34" charset="0"/>
                        </a:rPr>
                        <a:t>c)</a:t>
                      </a:r>
                      <a:r>
                        <a:rPr lang="en-US" sz="1200" kern="1200" noProof="0" dirty="0" smtClean="0">
                          <a:solidFill>
                            <a:schemeClr val="dk1"/>
                          </a:solidFill>
                          <a:latin typeface="Arial" panose="020B0604020202020204" pitchFamily="34" charset="0"/>
                          <a:ea typeface="+mn-ea"/>
                          <a:cs typeface="Arial" panose="020B0604020202020204" pitchFamily="34" charset="0"/>
                        </a:rPr>
                        <a:t> the expected and actual end of the exceptional event.</a:t>
                      </a:r>
                      <a:endParaRPr lang="en-GB" sz="1200" kern="1200" noProof="0" dirty="0">
                        <a:solidFill>
                          <a:schemeClr val="dk1"/>
                        </a:solidFill>
                        <a:latin typeface="Arial" panose="020B0604020202020204" pitchFamily="34" charset="0"/>
                        <a:ea typeface="+mn-ea"/>
                        <a:cs typeface="Arial" panose="020B0604020202020204" pitchFamily="34" charset="0"/>
                      </a:endParaRPr>
                    </a:p>
                  </a:txBody>
                  <a:tcPr/>
                </a:tc>
                <a:tc>
                  <a:txBody>
                    <a:bodyPr/>
                    <a:lstStyle/>
                    <a:p>
                      <a:r>
                        <a:rPr lang="hu-HU" sz="1200" kern="1200" dirty="0" err="1" smtClean="0">
                          <a:solidFill>
                            <a:schemeClr val="dk1"/>
                          </a:solidFill>
                          <a:latin typeface="Arial" panose="020B0604020202020204" pitchFamily="34" charset="0"/>
                          <a:ea typeface="+mn-ea"/>
                          <a:cs typeface="Arial" panose="020B0604020202020204" pitchFamily="34" charset="0"/>
                        </a:rPr>
                        <a:t>Article</a:t>
                      </a:r>
                      <a:r>
                        <a:rPr lang="hu-HU" sz="1200" kern="1200" dirty="0" smtClean="0">
                          <a:solidFill>
                            <a:schemeClr val="dk1"/>
                          </a:solidFill>
                          <a:latin typeface="Arial" panose="020B0604020202020204" pitchFamily="34" charset="0"/>
                          <a:ea typeface="+mn-ea"/>
                          <a:cs typeface="Arial" panose="020B0604020202020204" pitchFamily="34" charset="0"/>
                        </a:rPr>
                        <a:t> </a:t>
                      </a:r>
                      <a:r>
                        <a:rPr lang="en-US" sz="1200" kern="1200" dirty="0" smtClean="0">
                          <a:solidFill>
                            <a:schemeClr val="dk1"/>
                          </a:solidFill>
                          <a:latin typeface="Arial" panose="020B0604020202020204" pitchFamily="34" charset="0"/>
                          <a:ea typeface="+mn-ea"/>
                          <a:cs typeface="Arial" panose="020B0604020202020204" pitchFamily="34" charset="0"/>
                        </a:rPr>
                        <a:t>6.2. the text is similar INT NC</a:t>
                      </a:r>
                    </a:p>
                    <a:p>
                      <a:endParaRPr lang="en-GB" sz="1200" kern="1200" dirty="0">
                        <a:solidFill>
                          <a:schemeClr val="dk1"/>
                        </a:solidFill>
                        <a:latin typeface="Arial" panose="020B0604020202020204" pitchFamily="34" charset="0"/>
                        <a:ea typeface="+mn-ea"/>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u-HU" sz="1200" noProof="0" dirty="0" err="1" smtClean="0">
                          <a:latin typeface="Arial" panose="020B0604020202020204" pitchFamily="34" charset="0"/>
                          <a:cs typeface="Arial" panose="020B0604020202020204" pitchFamily="34" charset="0"/>
                        </a:rPr>
                        <a:t>Article</a:t>
                      </a:r>
                      <a:r>
                        <a:rPr lang="hu-HU" sz="1200" noProof="0" dirty="0" smtClean="0">
                          <a:latin typeface="Arial" panose="020B0604020202020204" pitchFamily="34" charset="0"/>
                          <a:cs typeface="Arial" panose="020B0604020202020204" pitchFamily="34" charset="0"/>
                        </a:rPr>
                        <a:t> 14 </a:t>
                      </a:r>
                      <a:r>
                        <a:rPr lang="en-US" sz="1200" noProof="0" dirty="0" smtClean="0">
                          <a:latin typeface="Arial" panose="020B0604020202020204" pitchFamily="34" charset="0"/>
                          <a:cs typeface="Arial" panose="020B0604020202020204" pitchFamily="34" charset="0"/>
                        </a:rPr>
                        <a:t>(d)	</a:t>
                      </a:r>
                      <a:r>
                        <a:rPr lang="en-US" sz="1200" i="1" kern="1200" noProof="0" dirty="0" smtClean="0">
                          <a:solidFill>
                            <a:schemeClr val="dk1"/>
                          </a:solidFill>
                          <a:latin typeface="Arial" panose="020B0604020202020204" pitchFamily="34" charset="0"/>
                          <a:ea typeface="+mn-ea"/>
                          <a:cs typeface="Arial" panose="020B0604020202020204" pitchFamily="34" charset="0"/>
                        </a:rPr>
                        <a:t>once the exceptional event ends, the relevant affected contracting party(</a:t>
                      </a:r>
                      <a:r>
                        <a:rPr lang="en-US" sz="1200" i="1" kern="1200" noProof="0" dirty="0" err="1" smtClean="0">
                          <a:solidFill>
                            <a:schemeClr val="dk1"/>
                          </a:solidFill>
                          <a:latin typeface="Arial" panose="020B0604020202020204" pitchFamily="34" charset="0"/>
                          <a:ea typeface="+mn-ea"/>
                          <a:cs typeface="Arial" panose="020B0604020202020204" pitchFamily="34" charset="0"/>
                        </a:rPr>
                        <a:t>ies</a:t>
                      </a:r>
                      <a:r>
                        <a:rPr lang="en-US" sz="1200" i="1" kern="1200" noProof="0" dirty="0" smtClean="0">
                          <a:solidFill>
                            <a:schemeClr val="dk1"/>
                          </a:solidFill>
                          <a:latin typeface="Arial" panose="020B0604020202020204" pitchFamily="34" charset="0"/>
                          <a:ea typeface="+mn-ea"/>
                          <a:cs typeface="Arial" panose="020B0604020202020204" pitchFamily="34" charset="0"/>
                        </a:rPr>
                        <a:t>) shall inform the other contracting party as soon as reasonably practicable and each contracting party shall inform its respective affected </a:t>
                      </a:r>
                      <a:r>
                        <a:rPr lang="hu-HU" sz="1200" i="1" kern="1200" noProof="0" dirty="0" smtClean="0">
                          <a:solidFill>
                            <a:schemeClr val="dk1"/>
                          </a:solidFill>
                          <a:latin typeface="Arial" panose="020B0604020202020204" pitchFamily="34" charset="0"/>
                          <a:ea typeface="+mn-ea"/>
                          <a:cs typeface="Arial" panose="020B0604020202020204" pitchFamily="34" charset="0"/>
                        </a:rPr>
                        <a:t>NU</a:t>
                      </a:r>
                      <a:r>
                        <a:rPr lang="en-US" sz="1200" i="1" kern="1200" noProof="0" dirty="0" smtClean="0">
                          <a:solidFill>
                            <a:schemeClr val="dk1"/>
                          </a:solidFill>
                          <a:latin typeface="Arial" panose="020B0604020202020204" pitchFamily="34" charset="0"/>
                          <a:ea typeface="+mn-ea"/>
                          <a:cs typeface="Arial" panose="020B0604020202020204" pitchFamily="34" charset="0"/>
                        </a:rPr>
                        <a:t> accordingly.</a:t>
                      </a:r>
                      <a:endParaRPr lang="en-GB" sz="1200" noProof="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12136475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Cím 1"/>
          <p:cNvSpPr>
            <a:spLocks noGrp="1"/>
          </p:cNvSpPr>
          <p:nvPr>
            <p:ph type="ctrTitle"/>
          </p:nvPr>
        </p:nvSpPr>
        <p:spPr>
          <a:xfrm>
            <a:off x="1187450" y="333375"/>
            <a:ext cx="7705725" cy="791369"/>
          </a:xfrm>
        </p:spPr>
        <p:txBody>
          <a:bodyPr/>
          <a:lstStyle/>
          <a:p>
            <a:pPr lvl="0" indent="182563"/>
            <a:r>
              <a:rPr lang="hu-HU" sz="2400" b="1" kern="0" dirty="0" smtClean="0">
                <a:solidFill>
                  <a:srgbClr val="0C4A7B"/>
                </a:solidFill>
                <a:latin typeface="Arial" charset="0"/>
                <a:ea typeface="+mn-ea"/>
                <a:cs typeface="Arial" charset="0"/>
              </a:rPr>
              <a:t>INT NC  -   ENTSOG </a:t>
            </a:r>
            <a:r>
              <a:rPr lang="hu-HU" sz="2400" b="1" kern="0" dirty="0" err="1" smtClean="0">
                <a:solidFill>
                  <a:srgbClr val="0C4A7B"/>
                </a:solidFill>
                <a:latin typeface="Arial" charset="0"/>
                <a:ea typeface="+mn-ea"/>
                <a:cs typeface="Arial" charset="0"/>
              </a:rPr>
              <a:t>template</a:t>
            </a:r>
            <a:r>
              <a:rPr lang="hu-HU" sz="2400" b="1" kern="0" dirty="0" smtClean="0">
                <a:solidFill>
                  <a:srgbClr val="0C4A7B"/>
                </a:solidFill>
                <a:latin typeface="Arial" charset="0"/>
                <a:ea typeface="+mn-ea"/>
                <a:cs typeface="Arial" charset="0"/>
              </a:rPr>
              <a:t> - FGSZ-UKRTR IA</a:t>
            </a:r>
            <a:endParaRPr lang="en-GB" sz="2400" dirty="0" smtClean="0"/>
          </a:p>
        </p:txBody>
      </p:sp>
      <p:cxnSp>
        <p:nvCxnSpPr>
          <p:cNvPr id="33" name="Straight Connector 34"/>
          <p:cNvCxnSpPr>
            <a:cxnSpLocks noChangeShapeType="1"/>
          </p:cNvCxnSpPr>
          <p:nvPr/>
        </p:nvCxnSpPr>
        <p:spPr bwMode="auto">
          <a:xfrm>
            <a:off x="1189038" y="942975"/>
            <a:ext cx="7605712" cy="0"/>
          </a:xfrm>
          <a:prstGeom prst="line">
            <a:avLst/>
          </a:prstGeom>
          <a:noFill/>
          <a:ln w="25400" algn="ctr">
            <a:solidFill>
              <a:srgbClr val="004B84"/>
            </a:solidFill>
            <a:round/>
            <a:headEnd/>
            <a:tailEnd/>
          </a:ln>
          <a:extLst>
            <a:ext uri="{909E8E84-426E-40DD-AFC4-6F175D3DCCD1}">
              <a14:hiddenFill xmlns:a14="http://schemas.microsoft.com/office/drawing/2010/main">
                <a:noFill/>
              </a14:hiddenFill>
            </a:ext>
          </a:extLst>
        </p:spPr>
      </p:cxnSp>
      <p:graphicFrame>
        <p:nvGraphicFramePr>
          <p:cNvPr id="3" name="Táblázat 2"/>
          <p:cNvGraphicFramePr>
            <a:graphicFrameLocks noGrp="1"/>
          </p:cNvGraphicFramePr>
          <p:nvPr>
            <p:extLst>
              <p:ext uri="{D42A27DB-BD31-4B8C-83A1-F6EECF244321}">
                <p14:modId xmlns:p14="http://schemas.microsoft.com/office/powerpoint/2010/main" val="2896157181"/>
              </p:ext>
            </p:extLst>
          </p:nvPr>
        </p:nvGraphicFramePr>
        <p:xfrm>
          <a:off x="1189038" y="1124744"/>
          <a:ext cx="7605711" cy="4025632"/>
        </p:xfrm>
        <a:graphic>
          <a:graphicData uri="http://schemas.openxmlformats.org/drawingml/2006/table">
            <a:tbl>
              <a:tblPr firstRow="1" bandRow="1">
                <a:tableStyleId>{5C22544A-7EE6-4342-B048-85BDC9FD1C3A}</a:tableStyleId>
              </a:tblPr>
              <a:tblGrid>
                <a:gridCol w="2535237"/>
                <a:gridCol w="2535237"/>
                <a:gridCol w="2535237"/>
              </a:tblGrid>
              <a:tr h="504056">
                <a:tc>
                  <a:txBody>
                    <a:bodyPr/>
                    <a:lstStyle/>
                    <a:p>
                      <a:pPr algn="ctr"/>
                      <a:r>
                        <a:rPr lang="en-GB" noProof="0" dirty="0" smtClean="0">
                          <a:latin typeface="Arial" panose="020B0604020202020204" pitchFamily="34" charset="0"/>
                          <a:cs typeface="Arial" panose="020B0604020202020204" pitchFamily="34" charset="0"/>
                        </a:rPr>
                        <a:t>INT NC</a:t>
                      </a:r>
                      <a:endParaRPr lang="en-GB" noProof="0" dirty="0">
                        <a:latin typeface="Arial" panose="020B0604020202020204" pitchFamily="34" charset="0"/>
                        <a:cs typeface="Arial" panose="020B0604020202020204" pitchFamily="34" charset="0"/>
                      </a:endParaRPr>
                    </a:p>
                  </a:txBody>
                  <a:tcPr/>
                </a:tc>
                <a:tc>
                  <a:txBody>
                    <a:bodyPr/>
                    <a:lstStyle/>
                    <a:p>
                      <a:pPr algn="ctr"/>
                      <a:r>
                        <a:rPr lang="en-GB" noProof="0" dirty="0" smtClean="0">
                          <a:latin typeface="Arial" panose="020B0604020202020204" pitchFamily="34" charset="0"/>
                          <a:cs typeface="Arial" panose="020B0604020202020204" pitchFamily="34" charset="0"/>
                        </a:rPr>
                        <a:t>ENTSOG</a:t>
                      </a:r>
                      <a:r>
                        <a:rPr lang="en-GB" baseline="0" noProof="0" dirty="0" smtClean="0">
                          <a:latin typeface="Arial" panose="020B0604020202020204" pitchFamily="34" charset="0"/>
                          <a:cs typeface="Arial" panose="020B0604020202020204" pitchFamily="34" charset="0"/>
                        </a:rPr>
                        <a:t> template </a:t>
                      </a:r>
                    </a:p>
                    <a:p>
                      <a:pPr algn="ctr"/>
                      <a:r>
                        <a:rPr lang="en-GB" baseline="0" noProof="0" dirty="0" smtClean="0">
                          <a:latin typeface="Arial" panose="020B0604020202020204" pitchFamily="34" charset="0"/>
                          <a:cs typeface="Arial" panose="020B0604020202020204" pitchFamily="34" charset="0"/>
                        </a:rPr>
                        <a:t>(draft)</a:t>
                      </a:r>
                      <a:endParaRPr lang="en-GB" noProof="0" dirty="0">
                        <a:latin typeface="Arial" panose="020B0604020202020204" pitchFamily="34" charset="0"/>
                        <a:cs typeface="Arial" panose="020B0604020202020204" pitchFamily="34" charset="0"/>
                      </a:endParaRPr>
                    </a:p>
                  </a:txBody>
                  <a:tcPr/>
                </a:tc>
                <a:tc>
                  <a:txBody>
                    <a:bodyPr/>
                    <a:lstStyle/>
                    <a:p>
                      <a:pPr algn="ctr"/>
                      <a:r>
                        <a:rPr lang="en-GB" noProof="0" dirty="0" smtClean="0">
                          <a:latin typeface="Arial" panose="020B0604020202020204" pitchFamily="34" charset="0"/>
                          <a:cs typeface="Arial" panose="020B0604020202020204" pitchFamily="34" charset="0"/>
                        </a:rPr>
                        <a:t>FGSZ – UKRTRANSGAZ IA</a:t>
                      </a:r>
                      <a:endParaRPr lang="en-GB" noProof="0" dirty="0">
                        <a:latin typeface="Arial" panose="020B0604020202020204" pitchFamily="34" charset="0"/>
                        <a:cs typeface="Arial" panose="020B0604020202020204" pitchFamily="34" charset="0"/>
                      </a:endParaRPr>
                    </a:p>
                  </a:txBody>
                  <a:tcPr/>
                </a:tc>
              </a:tr>
              <a:tr h="504056">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kern="1200" noProof="0" dirty="0" smtClean="0">
                          <a:solidFill>
                            <a:schemeClr val="dk1"/>
                          </a:solidFill>
                          <a:latin typeface="Arial" panose="020B0604020202020204" pitchFamily="34" charset="0"/>
                          <a:ea typeface="+mn-ea"/>
                          <a:cs typeface="Arial" panose="020B0604020202020204" pitchFamily="34" charset="0"/>
                        </a:rPr>
                        <a:t>Article </a:t>
                      </a:r>
                      <a:r>
                        <a:rPr lang="hu-HU" sz="1400" kern="1200" noProof="0" dirty="0" smtClean="0">
                          <a:solidFill>
                            <a:schemeClr val="dk1"/>
                          </a:solidFill>
                          <a:latin typeface="Arial" panose="020B0604020202020204" pitchFamily="34" charset="0"/>
                          <a:ea typeface="+mn-ea"/>
                          <a:cs typeface="Arial" panose="020B0604020202020204" pitchFamily="34" charset="0"/>
                        </a:rPr>
                        <a:t>11</a:t>
                      </a:r>
                      <a:r>
                        <a:rPr lang="en-GB" sz="1400" kern="1200" noProof="0" dirty="0" smtClean="0">
                          <a:solidFill>
                            <a:schemeClr val="dk1"/>
                          </a:solidFill>
                          <a:latin typeface="Arial" panose="020B0604020202020204" pitchFamily="34" charset="0"/>
                          <a:ea typeface="+mn-ea"/>
                          <a:cs typeface="Arial" panose="020B0604020202020204" pitchFamily="34" charset="0"/>
                        </a:rPr>
                        <a:t> – </a:t>
                      </a:r>
                      <a:r>
                        <a:rPr lang="en-US" sz="1400" kern="1200" dirty="0" smtClean="0">
                          <a:solidFill>
                            <a:schemeClr val="dk1"/>
                          </a:solidFill>
                          <a:latin typeface="Arial" panose="020B0604020202020204" pitchFamily="34" charset="0"/>
                          <a:ea typeface="+mn-ea"/>
                          <a:cs typeface="Arial" panose="020B0604020202020204" pitchFamily="34" charset="0"/>
                        </a:rPr>
                        <a:t>Settlement of disputes arising from Interconnection Agreements </a:t>
                      </a:r>
                      <a:endParaRPr lang="en-GB" sz="1400" kern="1200" noProof="0" dirty="0">
                        <a:solidFill>
                          <a:schemeClr val="dk1"/>
                        </a:solidFill>
                        <a:latin typeface="Arial" panose="020B0604020202020204" pitchFamily="34" charset="0"/>
                        <a:ea typeface="+mn-ea"/>
                        <a:cs typeface="Arial" panose="020B0604020202020204" pitchFamily="34" charset="0"/>
                      </a:endParaRPr>
                    </a:p>
                  </a:txBody>
                  <a:tcPr anchor="ctr"/>
                </a:tc>
                <a:tc hMerge="1">
                  <a:txBody>
                    <a:bodyPr/>
                    <a:lstStyle/>
                    <a:p>
                      <a:endParaRPr lang="en-GB" dirty="0"/>
                    </a:p>
                  </a:txBody>
                  <a:tcPr/>
                </a:tc>
                <a:tc hMerge="1">
                  <a:txBody>
                    <a:bodyPr/>
                    <a:lstStyle/>
                    <a:p>
                      <a:endParaRPr lang="en-GB" dirty="0"/>
                    </a:p>
                  </a:txBody>
                  <a:tcPr/>
                </a:tc>
              </a:tr>
              <a:tr h="504056">
                <a:tc>
                  <a:txBody>
                    <a:bodyPr/>
                    <a:lstStyle/>
                    <a:p>
                      <a:pPr marL="0" indent="0" algn="l">
                        <a:buNone/>
                      </a:pPr>
                      <a:r>
                        <a:rPr lang="en-US" sz="1200" kern="1200" dirty="0" smtClean="0">
                          <a:solidFill>
                            <a:schemeClr val="dk1"/>
                          </a:solidFill>
                          <a:latin typeface="Arial" panose="020B0604020202020204" pitchFamily="34" charset="0"/>
                          <a:ea typeface="+mn-ea"/>
                          <a:cs typeface="Arial" panose="020B0604020202020204" pitchFamily="34" charset="0"/>
                        </a:rPr>
                        <a:t>The adjacent transmission system operators shall </a:t>
                      </a:r>
                      <a:r>
                        <a:rPr lang="en-US" sz="1200" kern="1200" dirty="0" err="1" smtClean="0">
                          <a:solidFill>
                            <a:schemeClr val="dk1"/>
                          </a:solidFill>
                          <a:latin typeface="Arial" panose="020B0604020202020204" pitchFamily="34" charset="0"/>
                          <a:ea typeface="+mn-ea"/>
                          <a:cs typeface="Arial" panose="020B0604020202020204" pitchFamily="34" charset="0"/>
                        </a:rPr>
                        <a:t>endeavour</a:t>
                      </a:r>
                      <a:r>
                        <a:rPr lang="en-US" sz="1200" kern="1200" dirty="0" smtClean="0">
                          <a:solidFill>
                            <a:schemeClr val="dk1"/>
                          </a:solidFill>
                          <a:latin typeface="Arial" panose="020B0604020202020204" pitchFamily="34" charset="0"/>
                          <a:ea typeface="+mn-ea"/>
                          <a:cs typeface="Arial" panose="020B0604020202020204" pitchFamily="34" charset="0"/>
                        </a:rPr>
                        <a:t> to solve amicably any disputes arising out of or in connection with the interconnection agreement and specify therein a dispute settlement mechanism for disputes which could not be amicably settled. </a:t>
                      </a:r>
                      <a:endParaRPr lang="en-GB" sz="1200" kern="1200" noProof="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lang="en-GB" dirty="0"/>
                    </a:p>
                  </a:txBody>
                  <a:tcPr/>
                </a:tc>
                <a:tc>
                  <a:txBody>
                    <a:bodyPr/>
                    <a:lstStyle/>
                    <a:p>
                      <a:r>
                        <a:rPr lang="hu-HU" sz="1200" noProof="0" dirty="0" err="1" smtClean="0">
                          <a:latin typeface="Arial" panose="020B0604020202020204" pitchFamily="34" charset="0"/>
                          <a:cs typeface="Arial" panose="020B0604020202020204" pitchFamily="34" charset="0"/>
                        </a:rPr>
                        <a:t>Article</a:t>
                      </a:r>
                      <a:r>
                        <a:rPr lang="hu-HU" sz="1200" noProof="0" dirty="0" smtClean="0">
                          <a:latin typeface="Arial" panose="020B0604020202020204" pitchFamily="34" charset="0"/>
                          <a:cs typeface="Arial" panose="020B0604020202020204" pitchFamily="34" charset="0"/>
                        </a:rPr>
                        <a:t> 18</a:t>
                      </a:r>
                      <a:endParaRPr lang="en-GB" sz="1200" noProof="0" dirty="0">
                        <a:latin typeface="Arial" panose="020B0604020202020204" pitchFamily="34" charset="0"/>
                        <a:cs typeface="Arial" panose="020B0604020202020204" pitchFamily="34" charset="0"/>
                      </a:endParaRPr>
                    </a:p>
                  </a:txBody>
                  <a:tcPr/>
                </a:tc>
              </a:tr>
              <a:tr h="504056">
                <a:tc>
                  <a:txBody>
                    <a:bodyPr/>
                    <a:lstStyle/>
                    <a:p>
                      <a:r>
                        <a:rPr lang="en-US" sz="1200" kern="1200" dirty="0" smtClean="0">
                          <a:solidFill>
                            <a:schemeClr val="dk1"/>
                          </a:solidFill>
                          <a:latin typeface="Arial" panose="020B0604020202020204" pitchFamily="34" charset="0"/>
                          <a:ea typeface="+mn-ea"/>
                          <a:cs typeface="Arial" panose="020B0604020202020204" pitchFamily="34" charset="0"/>
                        </a:rPr>
                        <a:t>The dispute settlement mechanism shall at least specify: (a) the applicable law; and </a:t>
                      </a:r>
                      <a:endParaRPr lang="en-GB" sz="1200" kern="1200" noProof="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lang="en-GB" sz="1200" noProof="0"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dk1"/>
                          </a:solidFill>
                          <a:latin typeface="Arial" panose="020B0604020202020204" pitchFamily="34" charset="0"/>
                          <a:ea typeface="+mn-ea"/>
                          <a:cs typeface="Arial" panose="020B0604020202020204" pitchFamily="34" charset="0"/>
                        </a:rPr>
                        <a:t>This I</a:t>
                      </a:r>
                      <a:r>
                        <a:rPr lang="hu-HU" sz="1200" kern="1200" dirty="0" smtClean="0">
                          <a:solidFill>
                            <a:schemeClr val="dk1"/>
                          </a:solidFill>
                          <a:latin typeface="Arial" panose="020B0604020202020204" pitchFamily="34" charset="0"/>
                          <a:ea typeface="+mn-ea"/>
                          <a:cs typeface="Arial" panose="020B0604020202020204" pitchFamily="34" charset="0"/>
                        </a:rPr>
                        <a:t>A</a:t>
                      </a:r>
                      <a:r>
                        <a:rPr lang="en-GB" sz="1200" kern="1200" dirty="0" smtClean="0">
                          <a:solidFill>
                            <a:schemeClr val="dk1"/>
                          </a:solidFill>
                          <a:latin typeface="Arial" panose="020B0604020202020204" pitchFamily="34" charset="0"/>
                          <a:ea typeface="+mn-ea"/>
                          <a:cs typeface="Arial" panose="020B0604020202020204" pitchFamily="34" charset="0"/>
                        </a:rPr>
                        <a:t> shall be governed by German law. </a:t>
                      </a:r>
                    </a:p>
                    <a:p>
                      <a:endParaRPr lang="en-GB" sz="1200" kern="1200" noProof="0" dirty="0">
                        <a:solidFill>
                          <a:schemeClr val="dk1"/>
                        </a:solidFill>
                        <a:latin typeface="Arial" panose="020B0604020202020204" pitchFamily="34" charset="0"/>
                        <a:ea typeface="+mn-ea"/>
                        <a:cs typeface="Arial" panose="020B0604020202020204" pitchFamily="34" charset="0"/>
                      </a:endParaRPr>
                    </a:p>
                  </a:txBody>
                  <a:tcPr/>
                </a:tc>
              </a:tr>
              <a:tr h="504056">
                <a:tc>
                  <a:txBody>
                    <a:bodyPr/>
                    <a:lstStyle/>
                    <a:p>
                      <a:r>
                        <a:rPr lang="en-US" sz="1200" kern="1200" dirty="0" smtClean="0">
                          <a:solidFill>
                            <a:schemeClr val="dk1"/>
                          </a:solidFill>
                          <a:latin typeface="Arial" panose="020B0604020202020204" pitchFamily="34" charset="0"/>
                          <a:ea typeface="+mn-ea"/>
                          <a:cs typeface="Arial" panose="020B0604020202020204" pitchFamily="34" charset="0"/>
                        </a:rPr>
                        <a:t>(b) the court of jurisdiction </a:t>
                      </a:r>
                      <a:endParaRPr lang="en-GB" sz="1200" kern="1200" noProof="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lang="en-GB" sz="1200" noProof="0" dirty="0">
                        <a:latin typeface="Arial" panose="020B0604020202020204" pitchFamily="34" charset="0"/>
                        <a:cs typeface="Arial" panose="020B0604020202020204" pitchFamily="34" charset="0"/>
                      </a:endParaRPr>
                    </a:p>
                  </a:txBody>
                  <a:tcPr/>
                </a:tc>
                <a:tc>
                  <a:txBody>
                    <a:bodyPr/>
                    <a:lstStyle/>
                    <a:p>
                      <a:r>
                        <a:rPr lang="en-GB" sz="1200" kern="1200" dirty="0" smtClean="0">
                          <a:solidFill>
                            <a:schemeClr val="dk1"/>
                          </a:solidFill>
                          <a:latin typeface="Arial" panose="020B0604020202020204" pitchFamily="34" charset="0"/>
                          <a:ea typeface="+mn-ea"/>
                          <a:cs typeface="Arial" panose="020B0604020202020204" pitchFamily="34" charset="0"/>
                        </a:rPr>
                        <a:t>German Rules of International Arbitration </a:t>
                      </a:r>
                      <a:endParaRPr lang="en-GB" sz="1200" kern="1200" noProof="0" dirty="0">
                        <a:solidFill>
                          <a:schemeClr val="dk1"/>
                        </a:solidFill>
                        <a:latin typeface="Arial" panose="020B0604020202020204" pitchFamily="34" charset="0"/>
                        <a:ea typeface="+mn-ea"/>
                        <a:cs typeface="Arial" panose="020B0604020202020204" pitchFamily="34" charset="0"/>
                      </a:endParaRPr>
                    </a:p>
                  </a:txBody>
                  <a:tcPr/>
                </a:tc>
              </a:tr>
            </a:tbl>
          </a:graphicData>
        </a:graphic>
      </p:graphicFrame>
    </p:spTree>
    <p:extLst>
      <p:ext uri="{BB962C8B-B14F-4D97-AF65-F5344CB8AC3E}">
        <p14:creationId xmlns:p14="http://schemas.microsoft.com/office/powerpoint/2010/main" val="15217632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Cím 1"/>
          <p:cNvSpPr>
            <a:spLocks noGrp="1"/>
          </p:cNvSpPr>
          <p:nvPr>
            <p:ph type="ctrTitle"/>
          </p:nvPr>
        </p:nvSpPr>
        <p:spPr>
          <a:xfrm>
            <a:off x="1187450" y="333375"/>
            <a:ext cx="7705725" cy="791369"/>
          </a:xfrm>
        </p:spPr>
        <p:txBody>
          <a:bodyPr/>
          <a:lstStyle/>
          <a:p>
            <a:pPr lvl="0" indent="182563"/>
            <a:r>
              <a:rPr lang="hu-HU" sz="2400" b="1" kern="0" dirty="0" smtClean="0">
                <a:solidFill>
                  <a:srgbClr val="0C4A7B"/>
                </a:solidFill>
                <a:latin typeface="Arial" charset="0"/>
                <a:ea typeface="+mn-ea"/>
                <a:cs typeface="Arial" charset="0"/>
              </a:rPr>
              <a:t>INT NC  -   ENTSOG </a:t>
            </a:r>
            <a:r>
              <a:rPr lang="hu-HU" sz="2400" b="1" kern="0" dirty="0" err="1" smtClean="0">
                <a:solidFill>
                  <a:srgbClr val="0C4A7B"/>
                </a:solidFill>
                <a:latin typeface="Arial" charset="0"/>
                <a:ea typeface="+mn-ea"/>
                <a:cs typeface="Arial" charset="0"/>
              </a:rPr>
              <a:t>template</a:t>
            </a:r>
            <a:r>
              <a:rPr lang="hu-HU" sz="2400" b="1" kern="0" dirty="0" smtClean="0">
                <a:solidFill>
                  <a:srgbClr val="0C4A7B"/>
                </a:solidFill>
                <a:latin typeface="Arial" charset="0"/>
                <a:ea typeface="+mn-ea"/>
                <a:cs typeface="Arial" charset="0"/>
              </a:rPr>
              <a:t> - FGSZ-UKRTR IA</a:t>
            </a:r>
            <a:endParaRPr lang="en-GB" sz="2400" dirty="0" smtClean="0"/>
          </a:p>
        </p:txBody>
      </p:sp>
      <p:cxnSp>
        <p:nvCxnSpPr>
          <p:cNvPr id="33" name="Straight Connector 34"/>
          <p:cNvCxnSpPr>
            <a:cxnSpLocks noChangeShapeType="1"/>
          </p:cNvCxnSpPr>
          <p:nvPr/>
        </p:nvCxnSpPr>
        <p:spPr bwMode="auto">
          <a:xfrm>
            <a:off x="1189038" y="942975"/>
            <a:ext cx="7605712" cy="0"/>
          </a:xfrm>
          <a:prstGeom prst="line">
            <a:avLst/>
          </a:prstGeom>
          <a:noFill/>
          <a:ln w="25400" algn="ctr">
            <a:solidFill>
              <a:srgbClr val="004B84"/>
            </a:solidFill>
            <a:round/>
            <a:headEnd/>
            <a:tailEnd/>
          </a:ln>
          <a:extLst>
            <a:ext uri="{909E8E84-426E-40DD-AFC4-6F175D3DCCD1}">
              <a14:hiddenFill xmlns:a14="http://schemas.microsoft.com/office/drawing/2010/main">
                <a:noFill/>
              </a14:hiddenFill>
            </a:ext>
          </a:extLst>
        </p:spPr>
      </p:cxnSp>
      <p:graphicFrame>
        <p:nvGraphicFramePr>
          <p:cNvPr id="3" name="Táblázat 2"/>
          <p:cNvGraphicFramePr>
            <a:graphicFrameLocks noGrp="1"/>
          </p:cNvGraphicFramePr>
          <p:nvPr>
            <p:extLst>
              <p:ext uri="{D42A27DB-BD31-4B8C-83A1-F6EECF244321}">
                <p14:modId xmlns:p14="http://schemas.microsoft.com/office/powerpoint/2010/main" val="1719707193"/>
              </p:ext>
            </p:extLst>
          </p:nvPr>
        </p:nvGraphicFramePr>
        <p:xfrm>
          <a:off x="1189038" y="1124744"/>
          <a:ext cx="7605711" cy="4070216"/>
        </p:xfrm>
        <a:graphic>
          <a:graphicData uri="http://schemas.openxmlformats.org/drawingml/2006/table">
            <a:tbl>
              <a:tblPr firstRow="1" bandRow="1">
                <a:tableStyleId>{5C22544A-7EE6-4342-B048-85BDC9FD1C3A}</a:tableStyleId>
              </a:tblPr>
              <a:tblGrid>
                <a:gridCol w="2535237"/>
                <a:gridCol w="2535237"/>
                <a:gridCol w="2535237"/>
              </a:tblGrid>
              <a:tr h="504056">
                <a:tc>
                  <a:txBody>
                    <a:bodyPr/>
                    <a:lstStyle/>
                    <a:p>
                      <a:pPr algn="ctr"/>
                      <a:r>
                        <a:rPr lang="en-GB" noProof="0" dirty="0" smtClean="0">
                          <a:latin typeface="Arial" panose="020B0604020202020204" pitchFamily="34" charset="0"/>
                          <a:cs typeface="Arial" panose="020B0604020202020204" pitchFamily="34" charset="0"/>
                        </a:rPr>
                        <a:t>INT NC</a:t>
                      </a:r>
                      <a:endParaRPr lang="en-GB" noProof="0" dirty="0">
                        <a:latin typeface="Arial" panose="020B0604020202020204" pitchFamily="34" charset="0"/>
                        <a:cs typeface="Arial" panose="020B0604020202020204" pitchFamily="34" charset="0"/>
                      </a:endParaRPr>
                    </a:p>
                  </a:txBody>
                  <a:tcPr/>
                </a:tc>
                <a:tc>
                  <a:txBody>
                    <a:bodyPr/>
                    <a:lstStyle/>
                    <a:p>
                      <a:pPr algn="ctr"/>
                      <a:r>
                        <a:rPr lang="en-GB" noProof="0" dirty="0" smtClean="0">
                          <a:latin typeface="Arial" panose="020B0604020202020204" pitchFamily="34" charset="0"/>
                          <a:cs typeface="Arial" panose="020B0604020202020204" pitchFamily="34" charset="0"/>
                        </a:rPr>
                        <a:t>ENTSOG</a:t>
                      </a:r>
                      <a:r>
                        <a:rPr lang="en-GB" baseline="0" noProof="0" dirty="0" smtClean="0">
                          <a:latin typeface="Arial" panose="020B0604020202020204" pitchFamily="34" charset="0"/>
                          <a:cs typeface="Arial" panose="020B0604020202020204" pitchFamily="34" charset="0"/>
                        </a:rPr>
                        <a:t> template </a:t>
                      </a:r>
                    </a:p>
                    <a:p>
                      <a:pPr algn="ctr"/>
                      <a:r>
                        <a:rPr lang="en-GB" baseline="0" noProof="0" dirty="0" smtClean="0">
                          <a:latin typeface="Arial" panose="020B0604020202020204" pitchFamily="34" charset="0"/>
                          <a:cs typeface="Arial" panose="020B0604020202020204" pitchFamily="34" charset="0"/>
                        </a:rPr>
                        <a:t>(draft)</a:t>
                      </a:r>
                      <a:endParaRPr lang="en-GB" noProof="0" dirty="0">
                        <a:latin typeface="Arial" panose="020B0604020202020204" pitchFamily="34" charset="0"/>
                        <a:cs typeface="Arial" panose="020B0604020202020204" pitchFamily="34" charset="0"/>
                      </a:endParaRPr>
                    </a:p>
                  </a:txBody>
                  <a:tcPr/>
                </a:tc>
                <a:tc>
                  <a:txBody>
                    <a:bodyPr/>
                    <a:lstStyle/>
                    <a:p>
                      <a:pPr algn="ctr"/>
                      <a:r>
                        <a:rPr lang="en-GB" noProof="0" dirty="0" smtClean="0">
                          <a:latin typeface="Arial" panose="020B0604020202020204" pitchFamily="34" charset="0"/>
                          <a:cs typeface="Arial" panose="020B0604020202020204" pitchFamily="34" charset="0"/>
                        </a:rPr>
                        <a:t>FGSZ – UKRTRANSGAZ IA</a:t>
                      </a:r>
                      <a:endParaRPr lang="en-GB" noProof="0" dirty="0">
                        <a:latin typeface="Arial" panose="020B0604020202020204" pitchFamily="34" charset="0"/>
                        <a:cs typeface="Arial" panose="020B0604020202020204" pitchFamily="34" charset="0"/>
                      </a:endParaRPr>
                    </a:p>
                  </a:txBody>
                  <a:tcPr/>
                </a:tc>
              </a:tr>
              <a:tr h="504056">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noProof="0" dirty="0" smtClean="0">
                          <a:latin typeface="Arial" panose="020B0604020202020204" pitchFamily="34" charset="0"/>
                          <a:cs typeface="Arial" panose="020B0604020202020204" pitchFamily="34" charset="0"/>
                        </a:rPr>
                        <a:t>Article </a:t>
                      </a:r>
                      <a:r>
                        <a:rPr lang="hu-HU" noProof="0" dirty="0" smtClean="0">
                          <a:latin typeface="Arial" panose="020B0604020202020204" pitchFamily="34" charset="0"/>
                          <a:cs typeface="Arial" panose="020B0604020202020204" pitchFamily="34" charset="0"/>
                        </a:rPr>
                        <a:t>11</a:t>
                      </a:r>
                      <a:r>
                        <a:rPr lang="en-GB" noProof="0" dirty="0" smtClean="0">
                          <a:latin typeface="Arial" panose="020B0604020202020204" pitchFamily="34" charset="0"/>
                          <a:cs typeface="Arial" panose="020B0604020202020204" pitchFamily="34" charset="0"/>
                        </a:rPr>
                        <a:t> – </a:t>
                      </a:r>
                      <a:r>
                        <a:rPr lang="hu-HU" noProof="0" dirty="0" err="1" smtClean="0">
                          <a:latin typeface="Arial" panose="020B0604020202020204" pitchFamily="34" charset="0"/>
                          <a:cs typeface="Arial" panose="020B0604020202020204" pitchFamily="34" charset="0"/>
                        </a:rPr>
                        <a:t>Amendment</a:t>
                      </a:r>
                      <a:r>
                        <a:rPr lang="hu-HU" noProof="0" dirty="0" smtClean="0">
                          <a:latin typeface="Arial" panose="020B0604020202020204" pitchFamily="34" charset="0"/>
                          <a:cs typeface="Arial" panose="020B0604020202020204" pitchFamily="34" charset="0"/>
                        </a:rPr>
                        <a:t> </a:t>
                      </a:r>
                      <a:r>
                        <a:rPr lang="hu-HU" noProof="0" dirty="0" err="1" smtClean="0">
                          <a:latin typeface="Arial" panose="020B0604020202020204" pitchFamily="34" charset="0"/>
                          <a:cs typeface="Arial" panose="020B0604020202020204" pitchFamily="34" charset="0"/>
                        </a:rPr>
                        <a:t>process</a:t>
                      </a:r>
                      <a:endParaRPr lang="en-GB" noProof="0" dirty="0">
                        <a:latin typeface="Arial" panose="020B0604020202020204" pitchFamily="34" charset="0"/>
                        <a:cs typeface="Arial" panose="020B0604020202020204" pitchFamily="34" charset="0"/>
                      </a:endParaRPr>
                    </a:p>
                  </a:txBody>
                  <a:tcPr anchor="ctr"/>
                </a:tc>
                <a:tc hMerge="1">
                  <a:txBody>
                    <a:bodyPr/>
                    <a:lstStyle/>
                    <a:p>
                      <a:endParaRPr lang="en-GB" dirty="0"/>
                    </a:p>
                  </a:txBody>
                  <a:tcPr/>
                </a:tc>
                <a:tc hMerge="1">
                  <a:txBody>
                    <a:bodyPr/>
                    <a:lstStyle/>
                    <a:p>
                      <a:endParaRPr lang="en-GB" dirty="0"/>
                    </a:p>
                  </a:txBody>
                  <a:tcPr/>
                </a:tc>
              </a:tr>
              <a:tr h="504056">
                <a:tc>
                  <a:txBody>
                    <a:bodyPr/>
                    <a:lstStyle/>
                    <a:p>
                      <a:pPr marL="92075" indent="-92075" algn="l">
                        <a:buNone/>
                      </a:pPr>
                      <a:r>
                        <a:rPr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1.The adjacent transmission system operators shall establish a transparent and detailed amendment process of their </a:t>
                      </a:r>
                      <a:r>
                        <a:rPr lang="hu-HU" sz="1200" b="0" i="0" u="none" strike="noStrike" kern="1200" baseline="0" dirty="0" smtClean="0">
                          <a:solidFill>
                            <a:schemeClr val="dk1"/>
                          </a:solidFill>
                          <a:latin typeface="Arial" panose="020B0604020202020204" pitchFamily="34" charset="0"/>
                          <a:ea typeface="+mn-ea"/>
                          <a:cs typeface="Arial" panose="020B0604020202020204" pitchFamily="34" charset="0"/>
                        </a:rPr>
                        <a:t>IA</a:t>
                      </a:r>
                      <a:r>
                        <a:rPr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 to be triggered by a written notice of one of the transmission system operators. </a:t>
                      </a:r>
                      <a:endParaRPr lang="en-GB" sz="1200" b="0" i="0" u="none" strike="noStrike" kern="1200" baseline="0" noProof="0" dirty="0">
                        <a:solidFill>
                          <a:schemeClr val="dk1"/>
                        </a:solidFill>
                        <a:latin typeface="Arial" panose="020B0604020202020204" pitchFamily="34" charset="0"/>
                        <a:ea typeface="+mn-ea"/>
                        <a:cs typeface="Arial" panose="020B0604020202020204" pitchFamily="34" charset="0"/>
                      </a:endParaRPr>
                    </a:p>
                  </a:txBody>
                  <a:tcPr/>
                </a:tc>
                <a:tc>
                  <a:txBody>
                    <a:bodyPr/>
                    <a:lstStyle/>
                    <a:p>
                      <a:endParaRPr lang="en-GB" dirty="0"/>
                    </a:p>
                  </a:txBody>
                  <a:tcPr/>
                </a:tc>
                <a:tc>
                  <a:txBody>
                    <a:bodyPr/>
                    <a:lstStyle/>
                    <a:p>
                      <a:r>
                        <a:rPr lang="hu-HU" sz="1200" kern="1200" noProof="0" dirty="0" err="1" smtClean="0">
                          <a:solidFill>
                            <a:schemeClr val="dk1"/>
                          </a:solidFill>
                          <a:latin typeface="Arial" panose="020B0604020202020204" pitchFamily="34" charset="0"/>
                          <a:ea typeface="+mn-ea"/>
                          <a:cs typeface="Arial" panose="020B0604020202020204" pitchFamily="34" charset="0"/>
                        </a:rPr>
                        <a:t>Article</a:t>
                      </a:r>
                      <a:r>
                        <a:rPr lang="hu-HU" sz="1200" kern="1200" noProof="0" dirty="0" smtClean="0">
                          <a:solidFill>
                            <a:schemeClr val="dk1"/>
                          </a:solidFill>
                          <a:latin typeface="Arial" panose="020B0604020202020204" pitchFamily="34" charset="0"/>
                          <a:ea typeface="+mn-ea"/>
                          <a:cs typeface="Arial" panose="020B0604020202020204" pitchFamily="34" charset="0"/>
                        </a:rPr>
                        <a:t> 4: </a:t>
                      </a:r>
                      <a:r>
                        <a:rPr lang="en-GB" sz="1200" kern="1200" dirty="0" smtClean="0">
                          <a:solidFill>
                            <a:schemeClr val="dk1"/>
                          </a:solidFill>
                          <a:latin typeface="Arial" panose="020B0604020202020204" pitchFamily="34" charset="0"/>
                          <a:ea typeface="+mn-ea"/>
                          <a:cs typeface="Arial" panose="020B0604020202020204" pitchFamily="34" charset="0"/>
                        </a:rPr>
                        <a:t>each Part</a:t>
                      </a:r>
                      <a:r>
                        <a:rPr lang="en-US" sz="1200" kern="1200" dirty="0" smtClean="0">
                          <a:solidFill>
                            <a:schemeClr val="dk1"/>
                          </a:solidFill>
                          <a:latin typeface="Arial" panose="020B0604020202020204" pitchFamily="34" charset="0"/>
                          <a:ea typeface="+mn-ea"/>
                          <a:cs typeface="Arial" panose="020B0604020202020204" pitchFamily="34" charset="0"/>
                        </a:rPr>
                        <a:t>y </a:t>
                      </a:r>
                      <a:r>
                        <a:rPr lang="en-GB" sz="1200" kern="1200" dirty="0" smtClean="0">
                          <a:solidFill>
                            <a:schemeClr val="dk1"/>
                          </a:solidFill>
                          <a:latin typeface="Arial" panose="020B0604020202020204" pitchFamily="34" charset="0"/>
                          <a:ea typeface="+mn-ea"/>
                          <a:cs typeface="Arial" panose="020B0604020202020204" pitchFamily="34" charset="0"/>
                        </a:rPr>
                        <a:t>shall be entitled to request by written notice that the IA be amended to the new situation</a:t>
                      </a:r>
                      <a:r>
                        <a:rPr lang="hu-HU" sz="1200" kern="1200" dirty="0" smtClean="0">
                          <a:solidFill>
                            <a:schemeClr val="dk1"/>
                          </a:solidFill>
                          <a:latin typeface="Arial" panose="020B0604020202020204" pitchFamily="34" charset="0"/>
                          <a:ea typeface="+mn-ea"/>
                          <a:cs typeface="Arial" panose="020B0604020202020204" pitchFamily="34" charset="0"/>
                        </a:rPr>
                        <a:t>.</a:t>
                      </a:r>
                      <a:endParaRPr lang="en-GB" sz="1200" kern="1200" noProof="0" dirty="0">
                        <a:solidFill>
                          <a:schemeClr val="dk1"/>
                        </a:solidFill>
                        <a:latin typeface="Arial" panose="020B0604020202020204" pitchFamily="34" charset="0"/>
                        <a:ea typeface="+mn-ea"/>
                        <a:cs typeface="Arial" panose="020B0604020202020204" pitchFamily="34" charset="0"/>
                      </a:endParaRPr>
                    </a:p>
                  </a:txBody>
                  <a:tcPr/>
                </a:tc>
              </a:tr>
              <a:tr h="504056">
                <a:tc>
                  <a:txBody>
                    <a:bodyPr/>
                    <a:lstStyle/>
                    <a:p>
                      <a:pPr marL="92075" marR="0" indent="-92075"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dk1"/>
                          </a:solidFill>
                          <a:latin typeface="Arial" panose="020B0604020202020204" pitchFamily="34" charset="0"/>
                          <a:ea typeface="+mn-ea"/>
                          <a:cs typeface="Arial" panose="020B0604020202020204" pitchFamily="34" charset="0"/>
                        </a:rPr>
                        <a:t>2.If the adjacent transmission system operators fail to reach an agreement on the amendment process, they may use the dispute settlement mechanisms developed in accordance with Article 11. </a:t>
                      </a:r>
                      <a:endParaRPr lang="en-GB" sz="1200" b="0" i="0" u="none" strike="noStrike" kern="1200" baseline="0" noProof="0" dirty="0" smtClean="0">
                        <a:solidFill>
                          <a:schemeClr val="dk1"/>
                        </a:solidFill>
                        <a:latin typeface="Arial" panose="020B0604020202020204" pitchFamily="34" charset="0"/>
                        <a:ea typeface="+mn-ea"/>
                        <a:cs typeface="Arial" panose="020B0604020202020204" pitchFamily="34" charset="0"/>
                      </a:endParaRPr>
                    </a:p>
                    <a:p>
                      <a:endParaRPr lang="en-GB" sz="1200" noProof="0" dirty="0">
                        <a:latin typeface="Arial" panose="020B0604020202020204" pitchFamily="34" charset="0"/>
                        <a:cs typeface="Arial" panose="020B0604020202020204" pitchFamily="34" charset="0"/>
                      </a:endParaRPr>
                    </a:p>
                  </a:txBody>
                  <a:tcPr/>
                </a:tc>
                <a:tc>
                  <a:txBody>
                    <a:bodyPr/>
                    <a:lstStyle/>
                    <a:p>
                      <a:endParaRPr lang="en-GB" sz="1200" noProof="0" dirty="0">
                        <a:latin typeface="Arial" panose="020B0604020202020204" pitchFamily="34" charset="0"/>
                        <a:cs typeface="Arial" panose="020B0604020202020204" pitchFamily="34" charset="0"/>
                      </a:endParaRPr>
                    </a:p>
                  </a:txBody>
                  <a:tcPr/>
                </a:tc>
                <a:tc>
                  <a:txBody>
                    <a:bodyPr/>
                    <a:lstStyle/>
                    <a:p>
                      <a:r>
                        <a:rPr lang="en-US" sz="1200" noProof="0" dirty="0" smtClean="0">
                          <a:latin typeface="Arial" panose="020B0604020202020204" pitchFamily="34" charset="0"/>
                          <a:cs typeface="Arial" panose="020B0604020202020204" pitchFamily="34" charset="0"/>
                        </a:rPr>
                        <a:t>Parties shall meet to discuss in good faith  </a:t>
                      </a:r>
                      <a:endParaRPr lang="en-GB" sz="1200" noProof="0" dirty="0">
                        <a:latin typeface="Arial" panose="020B0604020202020204" pitchFamily="34" charset="0"/>
                        <a:cs typeface="Arial" panose="020B0604020202020204" pitchFamily="34" charset="0"/>
                      </a:endParaRPr>
                    </a:p>
                  </a:txBody>
                  <a:tcPr/>
                </a:tc>
              </a:tr>
            </a:tbl>
          </a:graphicData>
        </a:graphic>
      </p:graphicFrame>
    </p:spTree>
    <p:extLst>
      <p:ext uri="{BB962C8B-B14F-4D97-AF65-F5344CB8AC3E}">
        <p14:creationId xmlns:p14="http://schemas.microsoft.com/office/powerpoint/2010/main" val="36598004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p:txBody>
          <a:bodyPr/>
          <a:lstStyle/>
          <a:p>
            <a:r>
              <a:rPr lang="en-US" sz="1800" kern="0" dirty="0" smtClean="0">
                <a:solidFill>
                  <a:srgbClr val="0C4A7B"/>
                </a:solidFill>
                <a:latin typeface="Arial" charset="0"/>
                <a:cs typeface="Arial" charset="0"/>
              </a:rPr>
              <a:t>IA signed on 29th of May</a:t>
            </a:r>
          </a:p>
          <a:p>
            <a:pPr marL="0" indent="0">
              <a:buNone/>
            </a:pPr>
            <a:endParaRPr lang="en-US" sz="1800" kern="0" dirty="0" smtClean="0">
              <a:solidFill>
                <a:srgbClr val="0C4A7B"/>
              </a:solidFill>
              <a:latin typeface="Arial" charset="0"/>
              <a:cs typeface="Arial" charset="0"/>
            </a:endParaRPr>
          </a:p>
          <a:p>
            <a:r>
              <a:rPr lang="en-US" sz="1800" kern="0" dirty="0" smtClean="0">
                <a:solidFill>
                  <a:srgbClr val="0C4A7B"/>
                </a:solidFill>
                <a:latin typeface="Arial" charset="0"/>
                <a:cs typeface="Arial" charset="0"/>
              </a:rPr>
              <a:t>Test period from 01.06.2015 to 30.09.2015 </a:t>
            </a:r>
          </a:p>
          <a:p>
            <a:endParaRPr lang="en-US" sz="1800" kern="0" dirty="0" smtClean="0">
              <a:solidFill>
                <a:srgbClr val="0C4A7B"/>
              </a:solidFill>
              <a:latin typeface="Arial" charset="0"/>
              <a:cs typeface="Arial" charset="0"/>
            </a:endParaRPr>
          </a:p>
          <a:p>
            <a:r>
              <a:rPr lang="en-US" sz="1800" kern="0" dirty="0" smtClean="0">
                <a:solidFill>
                  <a:srgbClr val="0C4A7B"/>
                </a:solidFill>
                <a:latin typeface="Arial" charset="0"/>
                <a:cs typeface="Arial" charset="0"/>
              </a:rPr>
              <a:t>The critical issues has to be practiced as </a:t>
            </a:r>
          </a:p>
          <a:p>
            <a:pPr lvl="1"/>
            <a:r>
              <a:rPr lang="en-US" sz="1600" kern="0" dirty="0" smtClean="0">
                <a:solidFill>
                  <a:srgbClr val="0C4A7B"/>
                </a:solidFill>
                <a:latin typeface="Arial" charset="0"/>
                <a:cs typeface="Arial" charset="0"/>
              </a:rPr>
              <a:t>matching process, </a:t>
            </a:r>
          </a:p>
          <a:p>
            <a:pPr lvl="1"/>
            <a:r>
              <a:rPr lang="en-US" sz="1600" kern="0" dirty="0" smtClean="0">
                <a:solidFill>
                  <a:srgbClr val="0C4A7B"/>
                </a:solidFill>
                <a:latin typeface="Arial" charset="0"/>
                <a:cs typeface="Arial" charset="0"/>
              </a:rPr>
              <a:t>backhaul issues, </a:t>
            </a:r>
          </a:p>
          <a:p>
            <a:pPr lvl="1"/>
            <a:r>
              <a:rPr lang="en-US" sz="1600" kern="0" dirty="0" smtClean="0">
                <a:solidFill>
                  <a:srgbClr val="0C4A7B"/>
                </a:solidFill>
                <a:latin typeface="Arial" charset="0"/>
                <a:cs typeface="Arial" charset="0"/>
              </a:rPr>
              <a:t>OBA</a:t>
            </a:r>
          </a:p>
          <a:p>
            <a:pPr lvl="1"/>
            <a:r>
              <a:rPr lang="en-US" sz="1600" kern="0" dirty="0" smtClean="0">
                <a:solidFill>
                  <a:srgbClr val="0C4A7B"/>
                </a:solidFill>
                <a:latin typeface="Arial" charset="0"/>
                <a:cs typeface="Arial" charset="0"/>
              </a:rPr>
              <a:t>issuing different protocols parallel with the „old” type procedures</a:t>
            </a:r>
          </a:p>
          <a:p>
            <a:pPr marL="457200" lvl="1" indent="0">
              <a:buNone/>
            </a:pPr>
            <a:endParaRPr lang="en-US" sz="1400" kern="0" dirty="0" smtClean="0">
              <a:solidFill>
                <a:srgbClr val="0C4A7B"/>
              </a:solidFill>
              <a:latin typeface="Arial" charset="0"/>
              <a:cs typeface="Arial" charset="0"/>
            </a:endParaRPr>
          </a:p>
          <a:p>
            <a:pPr algn="just"/>
            <a:r>
              <a:rPr lang="en-US" sz="1800" kern="0" dirty="0" smtClean="0">
                <a:solidFill>
                  <a:srgbClr val="0C4A7B"/>
                </a:solidFill>
                <a:latin typeface="Arial" charset="0"/>
                <a:cs typeface="Arial" charset="0"/>
              </a:rPr>
              <a:t>From 01.10.2015 IA’s all stipulations will be in force.</a:t>
            </a:r>
            <a:endParaRPr lang="en-US" sz="1800" kern="0" dirty="0">
              <a:solidFill>
                <a:srgbClr val="0C4A7B"/>
              </a:solidFill>
              <a:latin typeface="Arial" charset="0"/>
              <a:cs typeface="Arial" charset="0"/>
            </a:endParaRPr>
          </a:p>
        </p:txBody>
      </p:sp>
      <p:sp>
        <p:nvSpPr>
          <p:cNvPr id="4" name="Cím 1"/>
          <p:cNvSpPr txBox="1">
            <a:spLocks/>
          </p:cNvSpPr>
          <p:nvPr/>
        </p:nvSpPr>
        <p:spPr bwMode="auto">
          <a:xfrm>
            <a:off x="1187450" y="333375"/>
            <a:ext cx="7705725" cy="791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indent="182563"/>
            <a:r>
              <a:rPr lang="hu-HU" sz="2400" b="1" kern="0" dirty="0" smtClean="0">
                <a:solidFill>
                  <a:srgbClr val="0C4A7B"/>
                </a:solidFill>
                <a:latin typeface="Arial" charset="0"/>
                <a:ea typeface="+mn-ea"/>
                <a:cs typeface="Arial" charset="0"/>
              </a:rPr>
              <a:t>IA </a:t>
            </a:r>
            <a:r>
              <a:rPr lang="hu-HU" sz="2400" b="1" kern="0" dirty="0" err="1" smtClean="0">
                <a:solidFill>
                  <a:srgbClr val="0C4A7B"/>
                </a:solidFill>
                <a:latin typeface="Arial" charset="0"/>
                <a:ea typeface="+mn-ea"/>
                <a:cs typeface="Arial" charset="0"/>
              </a:rPr>
              <a:t>entry</a:t>
            </a:r>
            <a:r>
              <a:rPr lang="hu-HU" sz="2400" b="1" kern="0" dirty="0" smtClean="0">
                <a:solidFill>
                  <a:srgbClr val="0C4A7B"/>
                </a:solidFill>
                <a:latin typeface="Arial" charset="0"/>
                <a:ea typeface="+mn-ea"/>
                <a:cs typeface="Arial" charset="0"/>
              </a:rPr>
              <a:t> </a:t>
            </a:r>
            <a:r>
              <a:rPr lang="hu-HU" sz="2400" b="1" kern="0" dirty="0" err="1" smtClean="0">
                <a:solidFill>
                  <a:srgbClr val="0C4A7B"/>
                </a:solidFill>
                <a:latin typeface="Arial" charset="0"/>
                <a:ea typeface="+mn-ea"/>
                <a:cs typeface="Arial" charset="0"/>
              </a:rPr>
              <a:t>into</a:t>
            </a:r>
            <a:r>
              <a:rPr lang="hu-HU" sz="2400" b="1" kern="0" dirty="0" smtClean="0">
                <a:solidFill>
                  <a:srgbClr val="0C4A7B"/>
                </a:solidFill>
                <a:latin typeface="Arial" charset="0"/>
                <a:ea typeface="+mn-ea"/>
                <a:cs typeface="Arial" charset="0"/>
              </a:rPr>
              <a:t> </a:t>
            </a:r>
            <a:r>
              <a:rPr lang="hu-HU" sz="2400" b="1" kern="0" dirty="0" err="1" smtClean="0">
                <a:solidFill>
                  <a:srgbClr val="0C4A7B"/>
                </a:solidFill>
                <a:latin typeface="Arial" charset="0"/>
                <a:ea typeface="+mn-ea"/>
                <a:cs typeface="Arial" charset="0"/>
              </a:rPr>
              <a:t>force</a:t>
            </a:r>
            <a:endParaRPr lang="en-GB" sz="2400" dirty="0" smtClean="0"/>
          </a:p>
        </p:txBody>
      </p:sp>
      <p:cxnSp>
        <p:nvCxnSpPr>
          <p:cNvPr id="5" name="Straight Connector 34"/>
          <p:cNvCxnSpPr>
            <a:cxnSpLocks noChangeShapeType="1"/>
          </p:cNvCxnSpPr>
          <p:nvPr/>
        </p:nvCxnSpPr>
        <p:spPr bwMode="auto">
          <a:xfrm>
            <a:off x="1237456" y="1052736"/>
            <a:ext cx="7605712" cy="0"/>
          </a:xfrm>
          <a:prstGeom prst="line">
            <a:avLst/>
          </a:prstGeom>
          <a:noFill/>
          <a:ln w="25400" algn="ctr">
            <a:solidFill>
              <a:srgbClr val="004B84"/>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0100740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rtalom helye 1"/>
          <p:cNvSpPr>
            <a:spLocks noGrp="1"/>
          </p:cNvSpPr>
          <p:nvPr>
            <p:ph idx="1"/>
          </p:nvPr>
        </p:nvSpPr>
        <p:spPr/>
        <p:txBody>
          <a:bodyPr/>
          <a:lstStyle/>
          <a:p>
            <a:r>
              <a:rPr lang="en-US" sz="1800" kern="0" dirty="0">
                <a:solidFill>
                  <a:srgbClr val="0C4A7B"/>
                </a:solidFill>
                <a:latin typeface="Arial" charset="0"/>
                <a:cs typeface="Arial" charset="0"/>
              </a:rPr>
              <a:t>Historical </a:t>
            </a:r>
            <a:r>
              <a:rPr lang="en-US" sz="1800" kern="0" dirty="0" smtClean="0">
                <a:solidFill>
                  <a:srgbClr val="0C4A7B"/>
                </a:solidFill>
                <a:latin typeface="Arial" charset="0"/>
                <a:cs typeface="Arial" charset="0"/>
              </a:rPr>
              <a:t>contract</a:t>
            </a:r>
            <a:r>
              <a:rPr lang="hu-HU" sz="1800" kern="0" dirty="0" smtClean="0">
                <a:solidFill>
                  <a:srgbClr val="0C4A7B"/>
                </a:solidFill>
                <a:latin typeface="Arial" charset="0"/>
                <a:cs typeface="Arial" charset="0"/>
              </a:rPr>
              <a:t>s</a:t>
            </a:r>
            <a:r>
              <a:rPr lang="en-US" sz="1800" kern="0" dirty="0" smtClean="0">
                <a:solidFill>
                  <a:srgbClr val="0C4A7B"/>
                </a:solidFill>
                <a:latin typeface="Arial" charset="0"/>
                <a:cs typeface="Arial" charset="0"/>
              </a:rPr>
              <a:t> </a:t>
            </a:r>
            <a:r>
              <a:rPr lang="en-US" sz="1800" kern="0" dirty="0">
                <a:solidFill>
                  <a:srgbClr val="0C4A7B"/>
                </a:solidFill>
                <a:latin typeface="Arial" charset="0"/>
                <a:cs typeface="Arial" charset="0"/>
              </a:rPr>
              <a:t>with </a:t>
            </a:r>
            <a:r>
              <a:rPr lang="hu-HU" sz="1800" kern="0" dirty="0" err="1" smtClean="0">
                <a:solidFill>
                  <a:srgbClr val="0C4A7B"/>
                </a:solidFill>
                <a:latin typeface="Arial" charset="0"/>
                <a:cs typeface="Arial" charset="0"/>
              </a:rPr>
              <a:t>shipper</a:t>
            </a:r>
            <a:r>
              <a:rPr lang="hu-HU" sz="1800" kern="0" dirty="0" smtClean="0">
                <a:solidFill>
                  <a:srgbClr val="0C4A7B"/>
                </a:solidFill>
                <a:latin typeface="Arial" charset="0"/>
                <a:cs typeface="Arial" charset="0"/>
              </a:rPr>
              <a:t>(s) of UKT </a:t>
            </a:r>
            <a:r>
              <a:rPr lang="en-US" sz="1800" kern="0" dirty="0" smtClean="0">
                <a:solidFill>
                  <a:srgbClr val="0C4A7B"/>
                </a:solidFill>
                <a:latin typeface="Arial" charset="0"/>
                <a:cs typeface="Arial" charset="0"/>
              </a:rPr>
              <a:t>do </a:t>
            </a:r>
            <a:r>
              <a:rPr lang="en-US" sz="1800" kern="0" dirty="0">
                <a:solidFill>
                  <a:srgbClr val="0C4A7B"/>
                </a:solidFill>
                <a:latin typeface="Arial" charset="0"/>
                <a:cs typeface="Arial" charset="0"/>
              </a:rPr>
              <a:t>not foresee nomination and allocation </a:t>
            </a:r>
            <a:r>
              <a:rPr lang="en-US" sz="1800" kern="0" dirty="0" smtClean="0">
                <a:solidFill>
                  <a:srgbClr val="0C4A7B"/>
                </a:solidFill>
                <a:latin typeface="Arial" charset="0"/>
                <a:cs typeface="Arial" charset="0"/>
              </a:rPr>
              <a:t>procedure</a:t>
            </a:r>
            <a:endParaRPr lang="hu-HU" sz="1800" kern="0" dirty="0" smtClean="0">
              <a:solidFill>
                <a:srgbClr val="0C4A7B"/>
              </a:solidFill>
              <a:latin typeface="Arial" charset="0"/>
              <a:cs typeface="Arial" charset="0"/>
            </a:endParaRPr>
          </a:p>
          <a:p>
            <a:pPr marL="0" indent="0">
              <a:buNone/>
            </a:pPr>
            <a:endParaRPr lang="en-US" sz="1800" kern="0" dirty="0">
              <a:solidFill>
                <a:srgbClr val="0C4A7B"/>
              </a:solidFill>
              <a:latin typeface="Arial" charset="0"/>
              <a:cs typeface="Arial" charset="0"/>
            </a:endParaRPr>
          </a:p>
          <a:p>
            <a:r>
              <a:rPr lang="en-US" sz="1800" kern="0" dirty="0">
                <a:solidFill>
                  <a:srgbClr val="0C4A7B"/>
                </a:solidFill>
                <a:latin typeface="Arial" charset="0"/>
                <a:cs typeface="Arial" charset="0"/>
              </a:rPr>
              <a:t>The way to get nominations from shippers with historical contract with division by shipper-pairs</a:t>
            </a:r>
          </a:p>
          <a:p>
            <a:endParaRPr lang="en-US" sz="1800" kern="0" dirty="0">
              <a:solidFill>
                <a:srgbClr val="0C4A7B"/>
              </a:solidFill>
              <a:latin typeface="Arial" charset="0"/>
              <a:cs typeface="Arial" charset="0"/>
            </a:endParaRPr>
          </a:p>
          <a:p>
            <a:pPr>
              <a:buFontTx/>
              <a:buChar char="-"/>
            </a:pPr>
            <a:r>
              <a:rPr lang="en-US" sz="1800" kern="0" dirty="0">
                <a:solidFill>
                  <a:srgbClr val="0C4A7B"/>
                </a:solidFill>
                <a:latin typeface="Arial" charset="0"/>
                <a:cs typeface="Arial" charset="0"/>
              </a:rPr>
              <a:t>Are there some regulations or other legislation that can force </a:t>
            </a:r>
            <a:r>
              <a:rPr lang="hu-HU" sz="1800" kern="0" dirty="0" smtClean="0">
                <a:solidFill>
                  <a:srgbClr val="0C4A7B"/>
                </a:solidFill>
                <a:latin typeface="Arial" charset="0"/>
                <a:cs typeface="Arial" charset="0"/>
              </a:rPr>
              <a:t>UKT </a:t>
            </a:r>
            <a:r>
              <a:rPr lang="en-US" sz="1800" kern="0" dirty="0" smtClean="0">
                <a:solidFill>
                  <a:srgbClr val="0C4A7B"/>
                </a:solidFill>
                <a:latin typeface="Arial" charset="0"/>
                <a:cs typeface="Arial" charset="0"/>
              </a:rPr>
              <a:t>shippers </a:t>
            </a:r>
            <a:r>
              <a:rPr lang="en-US" sz="1800" kern="0" dirty="0">
                <a:solidFill>
                  <a:srgbClr val="0C4A7B"/>
                </a:solidFill>
                <a:latin typeface="Arial" charset="0"/>
                <a:cs typeface="Arial" charset="0"/>
              </a:rPr>
              <a:t>to provide necessary information to TSO? </a:t>
            </a:r>
          </a:p>
          <a:p>
            <a:pPr>
              <a:buFontTx/>
              <a:buChar char="-"/>
            </a:pPr>
            <a:endParaRPr lang="en-US" sz="1800" kern="0" dirty="0">
              <a:solidFill>
                <a:srgbClr val="0C4A7B"/>
              </a:solidFill>
              <a:latin typeface="Arial" charset="0"/>
              <a:cs typeface="Arial" charset="0"/>
            </a:endParaRPr>
          </a:p>
          <a:p>
            <a:pPr>
              <a:buFontTx/>
              <a:buChar char="-"/>
            </a:pPr>
            <a:r>
              <a:rPr lang="en-US" sz="1800" kern="0" dirty="0">
                <a:solidFill>
                  <a:srgbClr val="0C4A7B"/>
                </a:solidFill>
                <a:latin typeface="Arial" charset="0"/>
                <a:cs typeface="Arial" charset="0"/>
              </a:rPr>
              <a:t>What other mechanisms can be used by TSOs to provide all procedures at IPs?</a:t>
            </a:r>
            <a:endParaRPr lang="hu-HU" sz="1800" kern="0" dirty="0">
              <a:solidFill>
                <a:srgbClr val="0C4A7B"/>
              </a:solidFill>
              <a:latin typeface="Arial" charset="0"/>
              <a:cs typeface="Arial" charset="0"/>
            </a:endParaRPr>
          </a:p>
        </p:txBody>
      </p:sp>
      <p:sp>
        <p:nvSpPr>
          <p:cNvPr id="4" name="Cím 1"/>
          <p:cNvSpPr txBox="1">
            <a:spLocks/>
          </p:cNvSpPr>
          <p:nvPr/>
        </p:nvSpPr>
        <p:spPr bwMode="auto">
          <a:xfrm>
            <a:off x="1187450" y="477391"/>
            <a:ext cx="7705725" cy="791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a:lstStyle>
          <a:p>
            <a:pPr indent="182563"/>
            <a:r>
              <a:rPr lang="en-US" sz="2400" b="1" kern="0" dirty="0" smtClean="0">
                <a:solidFill>
                  <a:srgbClr val="0C4A7B"/>
                </a:solidFill>
                <a:latin typeface="Arial" charset="0"/>
                <a:ea typeface="+mn-ea"/>
                <a:cs typeface="Arial" charset="0"/>
              </a:rPr>
              <a:t>Main challenges and open questions</a:t>
            </a:r>
            <a:endParaRPr lang="en-GB" sz="2400" dirty="0" smtClean="0"/>
          </a:p>
        </p:txBody>
      </p:sp>
      <p:cxnSp>
        <p:nvCxnSpPr>
          <p:cNvPr id="5" name="Straight Connector 34"/>
          <p:cNvCxnSpPr>
            <a:cxnSpLocks noChangeShapeType="1"/>
          </p:cNvCxnSpPr>
          <p:nvPr/>
        </p:nvCxnSpPr>
        <p:spPr bwMode="auto">
          <a:xfrm>
            <a:off x="1237456" y="1052736"/>
            <a:ext cx="7605712" cy="0"/>
          </a:xfrm>
          <a:prstGeom prst="line">
            <a:avLst/>
          </a:prstGeom>
          <a:noFill/>
          <a:ln w="25400" algn="ctr">
            <a:solidFill>
              <a:srgbClr val="004B84"/>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953069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38" name="Cím 1"/>
          <p:cNvSpPr>
            <a:spLocks noGrp="1"/>
          </p:cNvSpPr>
          <p:nvPr>
            <p:ph type="ctrTitle"/>
          </p:nvPr>
        </p:nvSpPr>
        <p:spPr>
          <a:xfrm>
            <a:off x="1115616" y="333375"/>
            <a:ext cx="7777559" cy="791369"/>
          </a:xfrm>
        </p:spPr>
        <p:txBody>
          <a:bodyPr/>
          <a:lstStyle/>
          <a:p>
            <a:r>
              <a:rPr lang="en-GB" altLang="hu-HU" sz="2400" b="1" kern="0" dirty="0">
                <a:solidFill>
                  <a:srgbClr val="0C4A7B"/>
                </a:solidFill>
                <a:latin typeface="Arial" charset="0"/>
                <a:ea typeface="+mn-ea"/>
                <a:cs typeface="Arial" charset="0"/>
              </a:rPr>
              <a:t>An ascending path with 70 </a:t>
            </a:r>
            <a:r>
              <a:rPr lang="en-GB" altLang="hu-HU" sz="2400" b="1" kern="0" dirty="0" smtClean="0">
                <a:solidFill>
                  <a:srgbClr val="0C4A7B"/>
                </a:solidFill>
                <a:latin typeface="Arial" charset="0"/>
                <a:ea typeface="+mn-ea"/>
                <a:cs typeface="Arial" charset="0"/>
              </a:rPr>
              <a:t>years’ experience</a:t>
            </a:r>
            <a:endParaRPr lang="en-GB" sz="2400" dirty="0"/>
          </a:p>
        </p:txBody>
      </p:sp>
      <p:sp>
        <p:nvSpPr>
          <p:cNvPr id="3" name="Alcím 2"/>
          <p:cNvSpPr>
            <a:spLocks noGrp="1"/>
          </p:cNvSpPr>
          <p:nvPr>
            <p:ph type="subTitle" idx="1"/>
          </p:nvPr>
        </p:nvSpPr>
        <p:spPr>
          <a:xfrm>
            <a:off x="1163259" y="1268760"/>
            <a:ext cx="7684392" cy="3456384"/>
          </a:xfrm>
        </p:spPr>
        <p:txBody>
          <a:bodyPr rtlCol="0">
            <a:normAutofit/>
          </a:bodyPr>
          <a:lstStyle/>
          <a:p>
            <a:pPr marL="542925" lvl="0" indent="-542925" algn="just" defTabSz="757238">
              <a:lnSpc>
                <a:spcPct val="119000"/>
              </a:lnSpc>
              <a:spcBef>
                <a:spcPct val="0"/>
              </a:spcBef>
              <a:spcAft>
                <a:spcPts val="600"/>
              </a:spcAft>
              <a:buClr>
                <a:srgbClr val="F59D3E"/>
              </a:buClr>
            </a:pPr>
            <a:r>
              <a:rPr lang="en-GB" altLang="hu-HU" sz="1500" kern="0" dirty="0" smtClean="0">
                <a:solidFill>
                  <a:srgbClr val="0C4A7B"/>
                </a:solidFill>
                <a:latin typeface="Arial" charset="0"/>
                <a:cs typeface="Arial" charset="0"/>
              </a:rPr>
              <a:t>1975:</a:t>
            </a:r>
            <a:r>
              <a:rPr lang="hu-HU" altLang="hu-HU" sz="1500" kern="0" dirty="0" smtClean="0">
                <a:solidFill>
                  <a:srgbClr val="0C4A7B"/>
                </a:solidFill>
                <a:latin typeface="Arial" charset="0"/>
                <a:cs typeface="Arial" charset="0"/>
              </a:rPr>
              <a:t> </a:t>
            </a:r>
            <a:r>
              <a:rPr lang="en-GB" altLang="hu-HU" sz="1500" kern="0" dirty="0" smtClean="0">
                <a:solidFill>
                  <a:srgbClr val="0C4A7B"/>
                </a:solidFill>
                <a:latin typeface="Arial" charset="0"/>
                <a:cs typeface="Arial" charset="0"/>
              </a:rPr>
              <a:t>Connecting to the Soviet natural gas transmission network with a pipeline DN800</a:t>
            </a:r>
          </a:p>
          <a:p>
            <a:pPr marL="809625" lvl="0" indent="-809625" algn="just" defTabSz="757238">
              <a:lnSpc>
                <a:spcPct val="119000"/>
              </a:lnSpc>
              <a:spcBef>
                <a:spcPct val="0"/>
              </a:spcBef>
              <a:spcAft>
                <a:spcPts val="600"/>
              </a:spcAft>
              <a:buClr>
                <a:srgbClr val="F59D3E"/>
              </a:buClr>
            </a:pPr>
            <a:r>
              <a:rPr lang="en-GB" altLang="hu-HU" sz="1500" kern="0" dirty="0" smtClean="0">
                <a:solidFill>
                  <a:srgbClr val="0C4A7B"/>
                </a:solidFill>
                <a:latin typeface="Arial" charset="0"/>
                <a:cs typeface="Arial" charset="0"/>
              </a:rPr>
              <a:t>1986: New DN1400 pipeline between </a:t>
            </a:r>
            <a:r>
              <a:rPr lang="en-GB" altLang="hu-HU" sz="1500" b="1" kern="0" dirty="0" smtClean="0">
                <a:solidFill>
                  <a:srgbClr val="0C4A7B"/>
                </a:solidFill>
                <a:latin typeface="Arial" charset="0"/>
                <a:cs typeface="Arial" charset="0"/>
              </a:rPr>
              <a:t>Beregovo</a:t>
            </a:r>
            <a:r>
              <a:rPr lang="en-GB" altLang="hu-HU" sz="1500" kern="0" dirty="0" smtClean="0">
                <a:solidFill>
                  <a:srgbClr val="0C4A7B"/>
                </a:solidFill>
                <a:latin typeface="Arial" charset="0"/>
                <a:cs typeface="Arial" charset="0"/>
              </a:rPr>
              <a:t> and Ukrainian-Hungarian border</a:t>
            </a:r>
          </a:p>
          <a:p>
            <a:pPr marL="542925" lvl="0" indent="-542925" algn="just" defTabSz="757238">
              <a:lnSpc>
                <a:spcPct val="119000"/>
              </a:lnSpc>
              <a:spcBef>
                <a:spcPct val="0"/>
              </a:spcBef>
              <a:spcAft>
                <a:spcPts val="600"/>
              </a:spcAft>
              <a:buClr>
                <a:srgbClr val="F59D3E"/>
              </a:buClr>
            </a:pPr>
            <a:r>
              <a:rPr lang="en-GB" altLang="hu-HU" sz="1500" kern="0" dirty="0" smtClean="0">
                <a:solidFill>
                  <a:srgbClr val="0C4A7B"/>
                </a:solidFill>
                <a:latin typeface="Arial" charset="0"/>
                <a:cs typeface="Arial" charset="0"/>
              </a:rPr>
              <a:t>1986: Old DN800 pipeline between </a:t>
            </a:r>
            <a:r>
              <a:rPr lang="en-GB" altLang="hu-HU" sz="1500" b="1" kern="0" dirty="0" smtClean="0">
                <a:solidFill>
                  <a:srgbClr val="0C4A7B"/>
                </a:solidFill>
                <a:latin typeface="Arial" charset="0"/>
                <a:cs typeface="Arial" charset="0"/>
              </a:rPr>
              <a:t>Beregovo</a:t>
            </a:r>
            <a:r>
              <a:rPr lang="en-GB" altLang="hu-HU" sz="1500" kern="0" dirty="0" smtClean="0">
                <a:solidFill>
                  <a:srgbClr val="0C4A7B"/>
                </a:solidFill>
                <a:latin typeface="Arial" charset="0"/>
                <a:cs typeface="Arial" charset="0"/>
              </a:rPr>
              <a:t> and Ukrainian-Hungarian border is out order</a:t>
            </a:r>
          </a:p>
          <a:p>
            <a:pPr marL="809625" lvl="0" indent="-809625" algn="just" defTabSz="757238">
              <a:lnSpc>
                <a:spcPct val="119000"/>
              </a:lnSpc>
              <a:spcBef>
                <a:spcPct val="0"/>
              </a:spcBef>
              <a:spcAft>
                <a:spcPts val="600"/>
              </a:spcAft>
              <a:buClr>
                <a:srgbClr val="F59D3E"/>
              </a:buClr>
            </a:pPr>
            <a:r>
              <a:rPr lang="en-GB" altLang="hu-HU" sz="1500" kern="0" dirty="0" smtClean="0">
                <a:solidFill>
                  <a:srgbClr val="0C4A7B"/>
                </a:solidFill>
                <a:latin typeface="Arial" charset="0"/>
                <a:cs typeface="Arial" charset="0"/>
              </a:rPr>
              <a:t>1990: New DN800 pipeline between </a:t>
            </a:r>
            <a:r>
              <a:rPr lang="en-GB" altLang="hu-HU" sz="1500" b="1" kern="0" dirty="0" smtClean="0">
                <a:solidFill>
                  <a:srgbClr val="0C4A7B"/>
                </a:solidFill>
                <a:latin typeface="Arial" charset="0"/>
                <a:cs typeface="Arial" charset="0"/>
              </a:rPr>
              <a:t>Ukrainian-Hungarian</a:t>
            </a:r>
            <a:r>
              <a:rPr lang="en-GB" altLang="hu-HU" sz="1500" kern="0" dirty="0" smtClean="0">
                <a:solidFill>
                  <a:srgbClr val="0C4A7B"/>
                </a:solidFill>
                <a:latin typeface="Arial" charset="0"/>
                <a:cs typeface="Arial" charset="0"/>
              </a:rPr>
              <a:t> </a:t>
            </a:r>
            <a:r>
              <a:rPr lang="en-GB" altLang="hu-HU" sz="1500" b="1" kern="0" dirty="0" smtClean="0">
                <a:solidFill>
                  <a:srgbClr val="0C4A7B"/>
                </a:solidFill>
                <a:latin typeface="Arial" charset="0"/>
                <a:cs typeface="Arial" charset="0"/>
              </a:rPr>
              <a:t>border</a:t>
            </a:r>
            <a:r>
              <a:rPr lang="en-GB" altLang="hu-HU" sz="1500" kern="0" dirty="0" smtClean="0">
                <a:solidFill>
                  <a:srgbClr val="0C4A7B"/>
                </a:solidFill>
                <a:latin typeface="Arial" charset="0"/>
                <a:cs typeface="Arial" charset="0"/>
              </a:rPr>
              <a:t> and Beregdaróc</a:t>
            </a:r>
          </a:p>
          <a:p>
            <a:pPr marL="809625" lvl="0" indent="-809625" algn="just" defTabSz="757238">
              <a:lnSpc>
                <a:spcPct val="119000"/>
              </a:lnSpc>
              <a:spcBef>
                <a:spcPct val="0"/>
              </a:spcBef>
              <a:spcAft>
                <a:spcPts val="600"/>
              </a:spcAft>
              <a:buClr>
                <a:srgbClr val="F59D3E"/>
              </a:buClr>
            </a:pPr>
            <a:r>
              <a:rPr lang="en-GB" altLang="hu-HU" sz="1500" kern="0" dirty="0" smtClean="0">
                <a:solidFill>
                  <a:srgbClr val="0C4A7B"/>
                </a:solidFill>
                <a:latin typeface="Arial" charset="0"/>
                <a:cs typeface="Arial" charset="0"/>
              </a:rPr>
              <a:t>2008: New DN1400 pipeline between </a:t>
            </a:r>
            <a:r>
              <a:rPr lang="en-GB" altLang="hu-HU" sz="1500" b="1" kern="0" dirty="0" smtClean="0">
                <a:solidFill>
                  <a:srgbClr val="0C4A7B"/>
                </a:solidFill>
                <a:latin typeface="Arial" charset="0"/>
                <a:cs typeface="Arial" charset="0"/>
              </a:rPr>
              <a:t>Ukrainian-Hungarian border </a:t>
            </a:r>
            <a:r>
              <a:rPr lang="en-GB" altLang="hu-HU" sz="1500" kern="0" dirty="0" smtClean="0">
                <a:solidFill>
                  <a:srgbClr val="0C4A7B"/>
                </a:solidFill>
                <a:latin typeface="Arial" charset="0"/>
                <a:cs typeface="Arial" charset="0"/>
              </a:rPr>
              <a:t>and Beregdaróc</a:t>
            </a:r>
          </a:p>
          <a:p>
            <a:pPr marL="541338" lvl="0" indent="-541338" algn="just" defTabSz="757238">
              <a:lnSpc>
                <a:spcPct val="119000"/>
              </a:lnSpc>
              <a:spcBef>
                <a:spcPct val="0"/>
              </a:spcBef>
              <a:spcAft>
                <a:spcPts val="600"/>
              </a:spcAft>
              <a:buClr>
                <a:srgbClr val="F59D3E"/>
              </a:buClr>
            </a:pPr>
            <a:r>
              <a:rPr lang="en-GB" altLang="hu-HU" sz="1500" kern="0" dirty="0" smtClean="0">
                <a:solidFill>
                  <a:srgbClr val="0C4A7B"/>
                </a:solidFill>
                <a:latin typeface="Arial" charset="0"/>
                <a:cs typeface="Arial" charset="0"/>
              </a:rPr>
              <a:t>2013: </a:t>
            </a:r>
            <a:r>
              <a:rPr lang="en-US" altLang="hu-HU" sz="1500" kern="0" dirty="0" smtClean="0">
                <a:solidFill>
                  <a:srgbClr val="0C4A7B"/>
                </a:solidFill>
                <a:latin typeface="Arial" charset="0"/>
                <a:cs typeface="Arial" charset="0"/>
              </a:rPr>
              <a:t>The DN800 pipeline section between </a:t>
            </a:r>
            <a:r>
              <a:rPr lang="en-US" altLang="hu-HU" sz="1500" b="1" kern="0" dirty="0" err="1" smtClean="0">
                <a:solidFill>
                  <a:srgbClr val="0C4A7B"/>
                </a:solidFill>
                <a:latin typeface="Arial" charset="0"/>
                <a:cs typeface="Arial" charset="0"/>
              </a:rPr>
              <a:t>Beregovo</a:t>
            </a:r>
            <a:r>
              <a:rPr lang="en-US" altLang="hu-HU" sz="1500" kern="0" dirty="0" smtClean="0">
                <a:solidFill>
                  <a:srgbClr val="0C4A7B"/>
                </a:solidFill>
                <a:latin typeface="Arial" charset="0"/>
                <a:cs typeface="Arial" charset="0"/>
              </a:rPr>
              <a:t> and Ukrainian-Hungarian border reopened, the transmission started to Ukraine on pipeline DN800 </a:t>
            </a:r>
            <a:r>
              <a:rPr lang="en-US" altLang="hu-HU" sz="1500" kern="0" dirty="0" err="1" smtClean="0">
                <a:solidFill>
                  <a:srgbClr val="0C4A7B"/>
                </a:solidFill>
                <a:latin typeface="Arial" charset="0"/>
                <a:cs typeface="Arial" charset="0"/>
              </a:rPr>
              <a:t>Beregdaróc-Beregovo</a:t>
            </a:r>
            <a:endParaRPr lang="en-US" altLang="hu-HU" sz="1500" kern="0" dirty="0" smtClean="0">
              <a:solidFill>
                <a:srgbClr val="0C4A7B"/>
              </a:solidFill>
              <a:latin typeface="Arial" charset="0"/>
              <a:cs typeface="Arial" charset="0"/>
            </a:endParaRPr>
          </a:p>
          <a:p>
            <a:pPr marL="182563" lvl="0" indent="-182563" algn="just" defTabSz="757238">
              <a:lnSpc>
                <a:spcPct val="119000"/>
              </a:lnSpc>
              <a:spcBef>
                <a:spcPct val="0"/>
              </a:spcBef>
              <a:spcAft>
                <a:spcPts val="600"/>
              </a:spcAft>
              <a:buClr>
                <a:srgbClr val="F59D3E"/>
              </a:buClr>
            </a:pPr>
            <a:r>
              <a:rPr lang="en-GB" altLang="hu-HU" sz="1500" kern="0" dirty="0" smtClean="0">
                <a:solidFill>
                  <a:srgbClr val="0C4A7B"/>
                </a:solidFill>
                <a:latin typeface="Arial" charset="0"/>
                <a:cs typeface="Arial" charset="0"/>
              </a:rPr>
              <a:t>2015: New Interconnection Agreement between FGSZ Ltd</a:t>
            </a:r>
            <a:r>
              <a:rPr lang="hu-HU" altLang="hu-HU" sz="1500" kern="0" dirty="0" smtClean="0">
                <a:solidFill>
                  <a:srgbClr val="0C4A7B"/>
                </a:solidFill>
                <a:latin typeface="Arial" charset="0"/>
                <a:cs typeface="Arial" charset="0"/>
              </a:rPr>
              <a:t>.</a:t>
            </a:r>
            <a:r>
              <a:rPr lang="en-GB" altLang="hu-HU" sz="1500" kern="0" dirty="0" smtClean="0">
                <a:solidFill>
                  <a:srgbClr val="0C4A7B"/>
                </a:solidFill>
                <a:latin typeface="Arial" charset="0"/>
                <a:cs typeface="Arial" charset="0"/>
              </a:rPr>
              <a:t> and Ukrtransgaz</a:t>
            </a:r>
          </a:p>
          <a:p>
            <a:pPr marL="182563" lvl="0" indent="-182563" defTabSz="757238">
              <a:lnSpc>
                <a:spcPct val="119000"/>
              </a:lnSpc>
              <a:spcBef>
                <a:spcPct val="0"/>
              </a:spcBef>
              <a:buClr>
                <a:srgbClr val="F59D3E"/>
              </a:buClr>
            </a:pPr>
            <a:endParaRPr lang="en-GB" altLang="hu-HU" sz="1100" b="1" dirty="0" smtClean="0">
              <a:solidFill>
                <a:srgbClr val="000000"/>
              </a:solidFill>
              <a:latin typeface="Arial" charset="0"/>
              <a:cs typeface="Arial" charset="0"/>
            </a:endParaRPr>
          </a:p>
          <a:p>
            <a:pPr eaLnBrk="1" fontAlgn="auto" hangingPunct="1">
              <a:spcAft>
                <a:spcPts val="0"/>
              </a:spcAft>
              <a:buFont typeface="Arial" pitchFamily="34" charset="0"/>
              <a:buNone/>
              <a:defRPr/>
            </a:pPr>
            <a:endParaRPr lang="en-GB" dirty="0"/>
          </a:p>
        </p:txBody>
      </p:sp>
      <p:grpSp>
        <p:nvGrpSpPr>
          <p:cNvPr id="4" name="Csoportba foglalás 32"/>
          <p:cNvGrpSpPr>
            <a:grpSpLocks/>
          </p:cNvGrpSpPr>
          <p:nvPr/>
        </p:nvGrpSpPr>
        <p:grpSpPr bwMode="auto">
          <a:xfrm>
            <a:off x="1437055" y="4852493"/>
            <a:ext cx="7485794" cy="1343384"/>
            <a:chOff x="968375" y="4952137"/>
            <a:chExt cx="8289925" cy="1624975"/>
          </a:xfrm>
        </p:grpSpPr>
        <p:sp>
          <p:nvSpPr>
            <p:cNvPr id="5" name="Freeform 100"/>
            <p:cNvSpPr>
              <a:spLocks/>
            </p:cNvSpPr>
            <p:nvPr/>
          </p:nvSpPr>
          <p:spPr bwMode="auto">
            <a:xfrm rot="727088">
              <a:off x="968375" y="5440363"/>
              <a:ext cx="8289925" cy="727075"/>
            </a:xfrm>
            <a:custGeom>
              <a:avLst/>
              <a:gdLst>
                <a:gd name="T0" fmla="*/ 0 w 4764"/>
                <a:gd name="T1" fmla="*/ 2147483647 h 521"/>
                <a:gd name="T2" fmla="*/ 2147483647 w 4764"/>
                <a:gd name="T3" fmla="*/ 2147483647 h 521"/>
                <a:gd name="T4" fmla="*/ 2147483647 w 4764"/>
                <a:gd name="T5" fmla="*/ 2147483647 h 521"/>
                <a:gd name="T6" fmla="*/ 2147483647 w 4764"/>
                <a:gd name="T7" fmla="*/ 2147483647 h 521"/>
                <a:gd name="T8" fmla="*/ 2147483647 w 4764"/>
                <a:gd name="T9" fmla="*/ 2147483647 h 521"/>
                <a:gd name="T10" fmla="*/ 2147483647 w 4764"/>
                <a:gd name="T11" fmla="*/ 2147483647 h 521"/>
                <a:gd name="T12" fmla="*/ 2147483647 w 4764"/>
                <a:gd name="T13" fmla="*/ 2147483647 h 521"/>
                <a:gd name="T14" fmla="*/ 2147483647 w 4764"/>
                <a:gd name="T15" fmla="*/ 2147483647 h 521"/>
                <a:gd name="T16" fmla="*/ 2147483647 w 4764"/>
                <a:gd name="T17" fmla="*/ 2147483647 h 521"/>
                <a:gd name="T18" fmla="*/ 2147483647 w 4764"/>
                <a:gd name="T19" fmla="*/ 2147483647 h 521"/>
                <a:gd name="T20" fmla="*/ 2147483647 w 4764"/>
                <a:gd name="T21" fmla="*/ 0 h 5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64"/>
                <a:gd name="T34" fmla="*/ 0 h 521"/>
                <a:gd name="T35" fmla="*/ 4764 w 4764"/>
                <a:gd name="T36" fmla="*/ 521 h 5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64" h="521">
                  <a:moveTo>
                    <a:pt x="0" y="304"/>
                  </a:moveTo>
                  <a:cubicBezTo>
                    <a:pt x="155" y="329"/>
                    <a:pt x="310" y="355"/>
                    <a:pt x="488" y="379"/>
                  </a:cubicBezTo>
                  <a:cubicBezTo>
                    <a:pt x="666" y="403"/>
                    <a:pt x="873" y="428"/>
                    <a:pt x="1071" y="447"/>
                  </a:cubicBezTo>
                  <a:cubicBezTo>
                    <a:pt x="1269" y="466"/>
                    <a:pt x="1485" y="483"/>
                    <a:pt x="1674" y="494"/>
                  </a:cubicBezTo>
                  <a:cubicBezTo>
                    <a:pt x="1863" y="505"/>
                    <a:pt x="2031" y="513"/>
                    <a:pt x="2203" y="515"/>
                  </a:cubicBezTo>
                  <a:cubicBezTo>
                    <a:pt x="2375" y="517"/>
                    <a:pt x="2535" y="521"/>
                    <a:pt x="2704" y="508"/>
                  </a:cubicBezTo>
                  <a:cubicBezTo>
                    <a:pt x="2873" y="495"/>
                    <a:pt x="3042" y="472"/>
                    <a:pt x="3219" y="440"/>
                  </a:cubicBezTo>
                  <a:cubicBezTo>
                    <a:pt x="3396" y="408"/>
                    <a:pt x="3609" y="355"/>
                    <a:pt x="3768" y="318"/>
                  </a:cubicBezTo>
                  <a:cubicBezTo>
                    <a:pt x="3927" y="281"/>
                    <a:pt x="4050" y="254"/>
                    <a:pt x="4175" y="216"/>
                  </a:cubicBezTo>
                  <a:cubicBezTo>
                    <a:pt x="4300" y="178"/>
                    <a:pt x="4422" y="124"/>
                    <a:pt x="4520" y="88"/>
                  </a:cubicBezTo>
                  <a:cubicBezTo>
                    <a:pt x="4618" y="52"/>
                    <a:pt x="4726" y="16"/>
                    <a:pt x="4764" y="0"/>
                  </a:cubicBezTo>
                </a:path>
              </a:pathLst>
            </a:custGeom>
            <a:noFill/>
            <a:ln w="12700">
              <a:solidFill>
                <a:srgbClr val="BFDFF9"/>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hu-HU" sz="1000" b="1" i="0" u="none" strike="noStrike" kern="0" cap="none" spc="0" normalizeH="0" baseline="0" noProof="0" smtClean="0">
                <a:ln>
                  <a:noFill/>
                </a:ln>
                <a:solidFill>
                  <a:srgbClr val="FFFFFF"/>
                </a:solidFill>
                <a:effectLst/>
                <a:uLnTx/>
                <a:uFillTx/>
                <a:cs typeface="Arial" charset="0"/>
              </a:endParaRPr>
            </a:p>
          </p:txBody>
        </p:sp>
        <p:sp>
          <p:nvSpPr>
            <p:cNvPr id="6" name="AutoShape 101"/>
            <p:cNvSpPr>
              <a:spLocks noChangeArrowheads="1"/>
            </p:cNvSpPr>
            <p:nvPr/>
          </p:nvSpPr>
          <p:spPr bwMode="auto">
            <a:xfrm rot="-6830514">
              <a:off x="8701882" y="5139531"/>
              <a:ext cx="122238" cy="187325"/>
            </a:xfrm>
            <a:prstGeom prst="flowChartMerge">
              <a:avLst/>
            </a:prstGeom>
            <a:solidFill>
              <a:srgbClr val="0C4A7B"/>
            </a:solidFill>
            <a:ln>
              <a:noFill/>
            </a:ln>
            <a:extLst>
              <a:ext uri="{91240B29-F687-4F45-9708-019B960494DF}">
                <a14:hiddenLine xmlns:a14="http://schemas.microsoft.com/office/drawing/2010/main" w="4699" algn="ctr">
                  <a:solidFill>
                    <a:srgbClr val="000000"/>
                  </a:solidFill>
                  <a:miter lim="800000"/>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
                  <a:srgbClr val="BBE0E3"/>
                </a:buClr>
                <a:buSzPct val="80000"/>
                <a:buFont typeface="Arial" charset="0"/>
                <a:buChar char="►"/>
                <a:tabLst/>
                <a:defRPr/>
              </a:pPr>
              <a:endParaRPr kumimoji="0" lang="hu-HU" altLang="hu-HU" sz="1000" b="1" i="0" u="none" strike="noStrike" kern="0" cap="none" spc="0" normalizeH="0" baseline="0" noProof="0" smtClean="0">
                <a:ln>
                  <a:noFill/>
                </a:ln>
                <a:solidFill>
                  <a:srgbClr val="FFFFFF"/>
                </a:solidFill>
                <a:effectLst/>
                <a:uLnTx/>
                <a:uFillTx/>
                <a:cs typeface="Arial" charset="0"/>
              </a:endParaRPr>
            </a:p>
          </p:txBody>
        </p:sp>
        <p:sp>
          <p:nvSpPr>
            <p:cNvPr id="7" name="Freeform 102"/>
            <p:cNvSpPr>
              <a:spLocks/>
            </p:cNvSpPr>
            <p:nvPr/>
          </p:nvSpPr>
          <p:spPr bwMode="auto">
            <a:xfrm rot="249817">
              <a:off x="1036638" y="5313363"/>
              <a:ext cx="8085137" cy="827087"/>
            </a:xfrm>
            <a:custGeom>
              <a:avLst/>
              <a:gdLst>
                <a:gd name="T0" fmla="*/ 0 w 4764"/>
                <a:gd name="T1" fmla="*/ 2147483647 h 521"/>
                <a:gd name="T2" fmla="*/ 2147483647 w 4764"/>
                <a:gd name="T3" fmla="*/ 2147483647 h 521"/>
                <a:gd name="T4" fmla="*/ 2147483647 w 4764"/>
                <a:gd name="T5" fmla="*/ 2147483647 h 521"/>
                <a:gd name="T6" fmla="*/ 2147483647 w 4764"/>
                <a:gd name="T7" fmla="*/ 2147483647 h 521"/>
                <a:gd name="T8" fmla="*/ 2147483647 w 4764"/>
                <a:gd name="T9" fmla="*/ 2147483647 h 521"/>
                <a:gd name="T10" fmla="*/ 2147483647 w 4764"/>
                <a:gd name="T11" fmla="*/ 2147483647 h 521"/>
                <a:gd name="T12" fmla="*/ 2147483647 w 4764"/>
                <a:gd name="T13" fmla="*/ 2147483647 h 521"/>
                <a:gd name="T14" fmla="*/ 2147483647 w 4764"/>
                <a:gd name="T15" fmla="*/ 2147483647 h 521"/>
                <a:gd name="T16" fmla="*/ 2147483647 w 4764"/>
                <a:gd name="T17" fmla="*/ 2147483647 h 521"/>
                <a:gd name="T18" fmla="*/ 2147483647 w 4764"/>
                <a:gd name="T19" fmla="*/ 2147483647 h 521"/>
                <a:gd name="T20" fmla="*/ 2147483647 w 4764"/>
                <a:gd name="T21" fmla="*/ 0 h 5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64"/>
                <a:gd name="T34" fmla="*/ 0 h 521"/>
                <a:gd name="T35" fmla="*/ 4764 w 4764"/>
                <a:gd name="T36" fmla="*/ 521 h 5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64" h="521">
                  <a:moveTo>
                    <a:pt x="0" y="304"/>
                  </a:moveTo>
                  <a:cubicBezTo>
                    <a:pt x="155" y="329"/>
                    <a:pt x="310" y="355"/>
                    <a:pt x="488" y="379"/>
                  </a:cubicBezTo>
                  <a:cubicBezTo>
                    <a:pt x="666" y="403"/>
                    <a:pt x="873" y="428"/>
                    <a:pt x="1071" y="447"/>
                  </a:cubicBezTo>
                  <a:cubicBezTo>
                    <a:pt x="1269" y="466"/>
                    <a:pt x="1485" y="483"/>
                    <a:pt x="1674" y="494"/>
                  </a:cubicBezTo>
                  <a:cubicBezTo>
                    <a:pt x="1863" y="505"/>
                    <a:pt x="2031" y="513"/>
                    <a:pt x="2203" y="515"/>
                  </a:cubicBezTo>
                  <a:cubicBezTo>
                    <a:pt x="2375" y="517"/>
                    <a:pt x="2535" y="521"/>
                    <a:pt x="2704" y="508"/>
                  </a:cubicBezTo>
                  <a:cubicBezTo>
                    <a:pt x="2873" y="495"/>
                    <a:pt x="3042" y="472"/>
                    <a:pt x="3219" y="440"/>
                  </a:cubicBezTo>
                  <a:cubicBezTo>
                    <a:pt x="3396" y="408"/>
                    <a:pt x="3609" y="355"/>
                    <a:pt x="3768" y="318"/>
                  </a:cubicBezTo>
                  <a:cubicBezTo>
                    <a:pt x="3927" y="281"/>
                    <a:pt x="4050" y="254"/>
                    <a:pt x="4175" y="216"/>
                  </a:cubicBezTo>
                  <a:cubicBezTo>
                    <a:pt x="4300" y="178"/>
                    <a:pt x="4422" y="124"/>
                    <a:pt x="4520" y="88"/>
                  </a:cubicBezTo>
                  <a:cubicBezTo>
                    <a:pt x="4618" y="52"/>
                    <a:pt x="4726" y="16"/>
                    <a:pt x="4764" y="0"/>
                  </a:cubicBezTo>
                </a:path>
              </a:pathLst>
            </a:custGeom>
            <a:noFill/>
            <a:ln w="19050">
              <a:solidFill>
                <a:srgbClr val="BFDFF9"/>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hu-HU" sz="1000" b="1" i="0" u="none" strike="noStrike" kern="0" cap="none" spc="0" normalizeH="0" baseline="0" noProof="0" smtClean="0">
                <a:ln>
                  <a:noFill/>
                </a:ln>
                <a:solidFill>
                  <a:srgbClr val="FFFFFF"/>
                </a:solidFill>
                <a:effectLst/>
                <a:uLnTx/>
                <a:uFillTx/>
                <a:cs typeface="Arial" charset="0"/>
              </a:endParaRPr>
            </a:p>
          </p:txBody>
        </p:sp>
        <p:sp>
          <p:nvSpPr>
            <p:cNvPr id="8" name="Freeform 103"/>
            <p:cNvSpPr>
              <a:spLocks/>
            </p:cNvSpPr>
            <p:nvPr/>
          </p:nvSpPr>
          <p:spPr bwMode="auto">
            <a:xfrm rot="-383738">
              <a:off x="1011238" y="5729288"/>
              <a:ext cx="8180387" cy="620712"/>
            </a:xfrm>
            <a:custGeom>
              <a:avLst/>
              <a:gdLst>
                <a:gd name="T0" fmla="*/ 0 w 4764"/>
                <a:gd name="T1" fmla="*/ 2147483647 h 521"/>
                <a:gd name="T2" fmla="*/ 2147483647 w 4764"/>
                <a:gd name="T3" fmla="*/ 2147483647 h 521"/>
                <a:gd name="T4" fmla="*/ 2147483647 w 4764"/>
                <a:gd name="T5" fmla="*/ 2147483647 h 521"/>
                <a:gd name="T6" fmla="*/ 2147483647 w 4764"/>
                <a:gd name="T7" fmla="*/ 2147483647 h 521"/>
                <a:gd name="T8" fmla="*/ 2147483647 w 4764"/>
                <a:gd name="T9" fmla="*/ 2147483647 h 521"/>
                <a:gd name="T10" fmla="*/ 2147483647 w 4764"/>
                <a:gd name="T11" fmla="*/ 2147483647 h 521"/>
                <a:gd name="T12" fmla="*/ 2147483647 w 4764"/>
                <a:gd name="T13" fmla="*/ 2147483647 h 521"/>
                <a:gd name="T14" fmla="*/ 2147483647 w 4764"/>
                <a:gd name="T15" fmla="*/ 2147483647 h 521"/>
                <a:gd name="T16" fmla="*/ 2147483647 w 4764"/>
                <a:gd name="T17" fmla="*/ 2147483647 h 521"/>
                <a:gd name="T18" fmla="*/ 2147483647 w 4764"/>
                <a:gd name="T19" fmla="*/ 2147483647 h 521"/>
                <a:gd name="T20" fmla="*/ 2147483647 w 4764"/>
                <a:gd name="T21" fmla="*/ 0 h 5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64"/>
                <a:gd name="T34" fmla="*/ 0 h 521"/>
                <a:gd name="T35" fmla="*/ 4764 w 4764"/>
                <a:gd name="T36" fmla="*/ 521 h 5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64" h="521">
                  <a:moveTo>
                    <a:pt x="0" y="304"/>
                  </a:moveTo>
                  <a:cubicBezTo>
                    <a:pt x="155" y="329"/>
                    <a:pt x="310" y="355"/>
                    <a:pt x="488" y="379"/>
                  </a:cubicBezTo>
                  <a:cubicBezTo>
                    <a:pt x="666" y="403"/>
                    <a:pt x="873" y="428"/>
                    <a:pt x="1071" y="447"/>
                  </a:cubicBezTo>
                  <a:cubicBezTo>
                    <a:pt x="1269" y="466"/>
                    <a:pt x="1485" y="483"/>
                    <a:pt x="1674" y="494"/>
                  </a:cubicBezTo>
                  <a:cubicBezTo>
                    <a:pt x="1863" y="505"/>
                    <a:pt x="2031" y="513"/>
                    <a:pt x="2203" y="515"/>
                  </a:cubicBezTo>
                  <a:cubicBezTo>
                    <a:pt x="2375" y="517"/>
                    <a:pt x="2535" y="521"/>
                    <a:pt x="2704" y="508"/>
                  </a:cubicBezTo>
                  <a:cubicBezTo>
                    <a:pt x="2873" y="495"/>
                    <a:pt x="3042" y="472"/>
                    <a:pt x="3219" y="440"/>
                  </a:cubicBezTo>
                  <a:cubicBezTo>
                    <a:pt x="3396" y="408"/>
                    <a:pt x="3609" y="355"/>
                    <a:pt x="3768" y="318"/>
                  </a:cubicBezTo>
                  <a:cubicBezTo>
                    <a:pt x="3927" y="281"/>
                    <a:pt x="4050" y="254"/>
                    <a:pt x="4175" y="216"/>
                  </a:cubicBezTo>
                  <a:cubicBezTo>
                    <a:pt x="4300" y="178"/>
                    <a:pt x="4422" y="124"/>
                    <a:pt x="4520" y="88"/>
                  </a:cubicBezTo>
                  <a:cubicBezTo>
                    <a:pt x="4618" y="52"/>
                    <a:pt x="4726" y="16"/>
                    <a:pt x="4764" y="0"/>
                  </a:cubicBezTo>
                </a:path>
              </a:pathLst>
            </a:custGeom>
            <a:noFill/>
            <a:ln w="12700">
              <a:solidFill>
                <a:srgbClr val="BFDFF9"/>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hu-HU" sz="1000" b="1" i="0" u="none" strike="noStrike" kern="0" cap="none" spc="0" normalizeH="0" baseline="0" noProof="0" smtClean="0">
                <a:ln>
                  <a:noFill/>
                </a:ln>
                <a:solidFill>
                  <a:srgbClr val="FFFFFF"/>
                </a:solidFill>
                <a:effectLst/>
                <a:uLnTx/>
                <a:uFillTx/>
                <a:cs typeface="Arial" charset="0"/>
              </a:endParaRPr>
            </a:p>
          </p:txBody>
        </p:sp>
        <p:sp>
          <p:nvSpPr>
            <p:cNvPr id="10" name="Freeform 105"/>
            <p:cNvSpPr>
              <a:spLocks/>
            </p:cNvSpPr>
            <p:nvPr/>
          </p:nvSpPr>
          <p:spPr bwMode="auto">
            <a:xfrm>
              <a:off x="1012825" y="5265738"/>
              <a:ext cx="7670800" cy="827087"/>
            </a:xfrm>
            <a:custGeom>
              <a:avLst/>
              <a:gdLst>
                <a:gd name="T0" fmla="*/ 0 w 4764"/>
                <a:gd name="T1" fmla="*/ 2147483647 h 521"/>
                <a:gd name="T2" fmla="*/ 2147483647 w 4764"/>
                <a:gd name="T3" fmla="*/ 2147483647 h 521"/>
                <a:gd name="T4" fmla="*/ 2147483647 w 4764"/>
                <a:gd name="T5" fmla="*/ 2147483647 h 521"/>
                <a:gd name="T6" fmla="*/ 2147483647 w 4764"/>
                <a:gd name="T7" fmla="*/ 2147483647 h 521"/>
                <a:gd name="T8" fmla="*/ 2147483647 w 4764"/>
                <a:gd name="T9" fmla="*/ 2147483647 h 521"/>
                <a:gd name="T10" fmla="*/ 2147483647 w 4764"/>
                <a:gd name="T11" fmla="*/ 2147483647 h 521"/>
                <a:gd name="T12" fmla="*/ 2147483647 w 4764"/>
                <a:gd name="T13" fmla="*/ 2147483647 h 521"/>
                <a:gd name="T14" fmla="*/ 2147483647 w 4764"/>
                <a:gd name="T15" fmla="*/ 2147483647 h 521"/>
                <a:gd name="T16" fmla="*/ 2147483647 w 4764"/>
                <a:gd name="T17" fmla="*/ 2147483647 h 521"/>
                <a:gd name="T18" fmla="*/ 2147483647 w 4764"/>
                <a:gd name="T19" fmla="*/ 2147483647 h 521"/>
                <a:gd name="T20" fmla="*/ 2147483647 w 4764"/>
                <a:gd name="T21" fmla="*/ 0 h 5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764"/>
                <a:gd name="T34" fmla="*/ 0 h 521"/>
                <a:gd name="T35" fmla="*/ 4764 w 4764"/>
                <a:gd name="T36" fmla="*/ 521 h 5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764" h="521">
                  <a:moveTo>
                    <a:pt x="0" y="304"/>
                  </a:moveTo>
                  <a:cubicBezTo>
                    <a:pt x="155" y="329"/>
                    <a:pt x="310" y="355"/>
                    <a:pt x="488" y="379"/>
                  </a:cubicBezTo>
                  <a:cubicBezTo>
                    <a:pt x="666" y="403"/>
                    <a:pt x="873" y="428"/>
                    <a:pt x="1071" y="447"/>
                  </a:cubicBezTo>
                  <a:cubicBezTo>
                    <a:pt x="1269" y="466"/>
                    <a:pt x="1485" y="483"/>
                    <a:pt x="1674" y="494"/>
                  </a:cubicBezTo>
                  <a:cubicBezTo>
                    <a:pt x="1863" y="505"/>
                    <a:pt x="2031" y="513"/>
                    <a:pt x="2203" y="515"/>
                  </a:cubicBezTo>
                  <a:cubicBezTo>
                    <a:pt x="2375" y="517"/>
                    <a:pt x="2535" y="521"/>
                    <a:pt x="2704" y="508"/>
                  </a:cubicBezTo>
                  <a:cubicBezTo>
                    <a:pt x="2873" y="495"/>
                    <a:pt x="3042" y="472"/>
                    <a:pt x="3219" y="440"/>
                  </a:cubicBezTo>
                  <a:cubicBezTo>
                    <a:pt x="3396" y="408"/>
                    <a:pt x="3609" y="355"/>
                    <a:pt x="3768" y="318"/>
                  </a:cubicBezTo>
                  <a:cubicBezTo>
                    <a:pt x="3927" y="281"/>
                    <a:pt x="4050" y="254"/>
                    <a:pt x="4175" y="216"/>
                  </a:cubicBezTo>
                  <a:cubicBezTo>
                    <a:pt x="4300" y="178"/>
                    <a:pt x="4422" y="124"/>
                    <a:pt x="4520" y="88"/>
                  </a:cubicBezTo>
                  <a:cubicBezTo>
                    <a:pt x="4618" y="52"/>
                    <a:pt x="4726" y="16"/>
                    <a:pt x="4764" y="0"/>
                  </a:cubicBezTo>
                </a:path>
              </a:pathLst>
            </a:custGeom>
            <a:noFill/>
            <a:ln w="19050">
              <a:solidFill>
                <a:srgbClr val="0C4A7B"/>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hu-HU" sz="1000" b="1" i="0" u="none" strike="noStrike" kern="0" cap="none" spc="0" normalizeH="0" baseline="0" noProof="0" smtClean="0">
                <a:ln>
                  <a:noFill/>
                </a:ln>
                <a:solidFill>
                  <a:srgbClr val="FFFFFF"/>
                </a:solidFill>
                <a:effectLst/>
                <a:uLnTx/>
                <a:uFillTx/>
                <a:cs typeface="Arial" charset="0"/>
              </a:endParaRPr>
            </a:p>
          </p:txBody>
        </p:sp>
        <p:sp>
          <p:nvSpPr>
            <p:cNvPr id="11" name="Oval 106"/>
            <p:cNvSpPr>
              <a:spLocks noChangeArrowheads="1"/>
            </p:cNvSpPr>
            <p:nvPr/>
          </p:nvSpPr>
          <p:spPr bwMode="auto">
            <a:xfrm rot="331186">
              <a:off x="3862388" y="5886450"/>
              <a:ext cx="331787" cy="344488"/>
            </a:xfrm>
            <a:prstGeom prst="ellipse">
              <a:avLst/>
            </a:prstGeom>
            <a:solidFill>
              <a:srgbClr val="FFFFFF"/>
            </a:solidFill>
            <a:ln w="19050" algn="ctr">
              <a:solidFill>
                <a:srgbClr val="0C4A7B"/>
              </a:solidFill>
              <a:round/>
              <a:headEnd/>
              <a:tailEnd/>
            </a:ln>
          </p:spPr>
          <p:txBody>
            <a:bodyPr wrap="none" anchor="ctr"/>
            <a:lstStyle/>
            <a:p>
              <a:pPr marL="0" marR="0" lvl="0" indent="0" algn="ctr" defTabSz="914400" eaLnBrk="1" fontAlgn="auto" latinLnBrk="0" hangingPunct="1">
                <a:lnSpc>
                  <a:spcPct val="100000"/>
                </a:lnSpc>
                <a:spcBef>
                  <a:spcPts val="0"/>
                </a:spcBef>
                <a:spcAft>
                  <a:spcPts val="0"/>
                </a:spcAft>
                <a:buClr>
                  <a:srgbClr val="BBE0E3"/>
                </a:buClr>
                <a:buSzPct val="80000"/>
                <a:buFont typeface="Arial" charset="0"/>
                <a:buChar char="►"/>
                <a:tabLst/>
                <a:defRPr/>
              </a:pPr>
              <a:endParaRPr kumimoji="0" lang="hu-HU" altLang="hu-HU" sz="1000" b="1" i="0" u="none" strike="noStrike" kern="0" cap="none" spc="0" normalizeH="0" baseline="0" noProof="0" smtClean="0">
                <a:ln>
                  <a:noFill/>
                </a:ln>
                <a:solidFill>
                  <a:srgbClr val="FFFFFF"/>
                </a:solidFill>
                <a:effectLst/>
                <a:uLnTx/>
                <a:uFillTx/>
                <a:cs typeface="Arial" charset="0"/>
              </a:endParaRPr>
            </a:p>
          </p:txBody>
        </p:sp>
        <p:sp>
          <p:nvSpPr>
            <p:cNvPr id="12" name="Oval 107"/>
            <p:cNvSpPr>
              <a:spLocks noChangeArrowheads="1"/>
            </p:cNvSpPr>
            <p:nvPr/>
          </p:nvSpPr>
          <p:spPr bwMode="auto">
            <a:xfrm rot="472882">
              <a:off x="2173288" y="5759450"/>
              <a:ext cx="376237" cy="354013"/>
            </a:xfrm>
            <a:prstGeom prst="ellipse">
              <a:avLst/>
            </a:prstGeom>
            <a:solidFill>
              <a:srgbClr val="0C4A7B">
                <a:alpha val="25882"/>
              </a:srgbClr>
            </a:solidFill>
            <a:ln>
              <a:noFill/>
            </a:ln>
            <a:extLst>
              <a:ext uri="{91240B29-F687-4F45-9708-019B960494DF}">
                <a14:hiddenLine xmlns:a14="http://schemas.microsoft.com/office/drawing/2010/main" w="42799" algn="ctr">
                  <a:solidFill>
                    <a:srgbClr val="000000"/>
                  </a:solidFill>
                  <a:round/>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
                  <a:srgbClr val="BBE0E3"/>
                </a:buClr>
                <a:buSzPct val="80000"/>
                <a:buFont typeface="Arial" charset="0"/>
                <a:buChar char="►"/>
                <a:tabLst/>
                <a:defRPr/>
              </a:pPr>
              <a:endParaRPr kumimoji="0" lang="hu-HU" altLang="hu-HU" sz="1000" b="1" i="0" u="none" strike="noStrike" kern="0" cap="none" spc="0" normalizeH="0" baseline="0" noProof="0" smtClean="0">
                <a:ln>
                  <a:noFill/>
                </a:ln>
                <a:solidFill>
                  <a:srgbClr val="FFFFFF"/>
                </a:solidFill>
                <a:effectLst/>
                <a:uLnTx/>
                <a:uFillTx/>
                <a:cs typeface="Arial" charset="0"/>
              </a:endParaRPr>
            </a:p>
          </p:txBody>
        </p:sp>
        <p:sp>
          <p:nvSpPr>
            <p:cNvPr id="13" name="Text Box 108"/>
            <p:cNvSpPr txBox="1">
              <a:spLocks noChangeArrowheads="1"/>
            </p:cNvSpPr>
            <p:nvPr/>
          </p:nvSpPr>
          <p:spPr bwMode="auto">
            <a:xfrm>
              <a:off x="3578225" y="6242050"/>
              <a:ext cx="915988" cy="33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699" algn="ctr">
                  <a:solidFill>
                    <a:srgbClr val="000000"/>
                  </a:solidFill>
                  <a:miter lim="800000"/>
                  <a:headEnd/>
                  <a:tailEnd/>
                </a14:hiddenLine>
              </a:ext>
            </a:extLst>
          </p:spPr>
          <p:txBody>
            <a:bodyPr>
              <a:spAutoFit/>
            </a:bodyPr>
            <a:lstStyle>
              <a:lvl1pPr indent="182563" eaLnBrk="0" hangingPunct="0">
                <a:defRPr sz="1000" b="1">
                  <a:solidFill>
                    <a:schemeClr val="bg1"/>
                  </a:solidFill>
                  <a:latin typeface="Arial" charset="0"/>
                  <a:cs typeface="Arial" charset="0"/>
                </a:defRPr>
              </a:lvl1pPr>
              <a:lvl2pPr marL="742950" indent="-285750" eaLnBrk="0" hangingPunct="0">
                <a:defRPr sz="1000" b="1">
                  <a:solidFill>
                    <a:schemeClr val="bg1"/>
                  </a:solidFill>
                  <a:latin typeface="Arial" charset="0"/>
                  <a:cs typeface="Arial" charset="0"/>
                </a:defRPr>
              </a:lvl2pPr>
              <a:lvl3pPr marL="1143000" indent="-228600" eaLnBrk="0" hangingPunct="0">
                <a:defRPr sz="1000" b="1">
                  <a:solidFill>
                    <a:schemeClr val="bg1"/>
                  </a:solidFill>
                  <a:latin typeface="Arial" charset="0"/>
                  <a:cs typeface="Arial" charset="0"/>
                </a:defRPr>
              </a:lvl3pPr>
              <a:lvl4pPr marL="1600200" indent="-228600" eaLnBrk="0" hangingPunct="0">
                <a:defRPr sz="1000" b="1">
                  <a:solidFill>
                    <a:schemeClr val="bg1"/>
                  </a:solidFill>
                  <a:latin typeface="Arial" charset="0"/>
                  <a:cs typeface="Arial" charset="0"/>
                </a:defRPr>
              </a:lvl4pPr>
              <a:lvl5pPr marL="2057400" indent="-228600" eaLnBrk="0" hangingPunct="0">
                <a:defRPr sz="1000" b="1">
                  <a:solidFill>
                    <a:schemeClr val="bg1"/>
                  </a:solidFill>
                  <a:latin typeface="Arial" charset="0"/>
                  <a:cs typeface="Arial" charset="0"/>
                </a:defRPr>
              </a:lvl5pPr>
              <a:lvl6pPr marL="2514600" indent="-228600" eaLnBrk="0" fontAlgn="base" hangingPunct="0">
                <a:spcBef>
                  <a:spcPct val="0"/>
                </a:spcBef>
                <a:spcAft>
                  <a:spcPct val="0"/>
                </a:spcAft>
                <a:defRPr sz="1000" b="1">
                  <a:solidFill>
                    <a:schemeClr val="bg1"/>
                  </a:solidFill>
                  <a:latin typeface="Arial" charset="0"/>
                  <a:cs typeface="Arial" charset="0"/>
                </a:defRPr>
              </a:lvl6pPr>
              <a:lvl7pPr marL="2971800" indent="-228600" eaLnBrk="0" fontAlgn="base" hangingPunct="0">
                <a:spcBef>
                  <a:spcPct val="0"/>
                </a:spcBef>
                <a:spcAft>
                  <a:spcPct val="0"/>
                </a:spcAft>
                <a:defRPr sz="1000" b="1">
                  <a:solidFill>
                    <a:schemeClr val="bg1"/>
                  </a:solidFill>
                  <a:latin typeface="Arial" charset="0"/>
                  <a:cs typeface="Arial" charset="0"/>
                </a:defRPr>
              </a:lvl7pPr>
              <a:lvl8pPr marL="3429000" indent="-228600" eaLnBrk="0" fontAlgn="base" hangingPunct="0">
                <a:spcBef>
                  <a:spcPct val="0"/>
                </a:spcBef>
                <a:spcAft>
                  <a:spcPct val="0"/>
                </a:spcAft>
                <a:defRPr sz="1000" b="1">
                  <a:solidFill>
                    <a:schemeClr val="bg1"/>
                  </a:solidFill>
                  <a:latin typeface="Arial" charset="0"/>
                  <a:cs typeface="Arial" charset="0"/>
                </a:defRPr>
              </a:lvl8pPr>
              <a:lvl9pPr marL="3886200" indent="-228600" eaLnBrk="0" fontAlgn="base" hangingPunct="0">
                <a:spcBef>
                  <a:spcPct val="0"/>
                </a:spcBef>
                <a:spcAft>
                  <a:spcPct val="0"/>
                </a:spcAft>
                <a:defRPr sz="1000" b="1">
                  <a:solidFill>
                    <a:schemeClr val="bg1"/>
                  </a:solidFill>
                  <a:latin typeface="Arial" charset="0"/>
                  <a:cs typeface="Arial" charset="0"/>
                </a:defRPr>
              </a:lvl9pPr>
            </a:lstStyle>
            <a:p>
              <a:pPr marL="0" marR="0" lvl="0" indent="182563" defTabSz="914400" eaLnBrk="1" fontAlgn="auto" latinLnBrk="0" hangingPunct="1">
                <a:lnSpc>
                  <a:spcPct val="100000"/>
                </a:lnSpc>
                <a:spcBef>
                  <a:spcPct val="50000"/>
                </a:spcBef>
                <a:spcAft>
                  <a:spcPts val="0"/>
                </a:spcAft>
                <a:buClr>
                  <a:srgbClr val="BBE0E3"/>
                </a:buClr>
                <a:buSzPct val="80000"/>
                <a:buFont typeface="Arial" charset="0"/>
                <a:buNone/>
                <a:tabLst/>
                <a:defRPr/>
              </a:pPr>
              <a:endParaRPr kumimoji="0" lang="hu-HU" altLang="hu-HU" sz="1200" b="1" i="0" u="none" strike="noStrike" kern="0" cap="none" spc="0" normalizeH="0" baseline="0" noProof="0" dirty="0" smtClean="0">
                <a:ln>
                  <a:noFill/>
                </a:ln>
                <a:solidFill>
                  <a:srgbClr val="0C4A7B"/>
                </a:solidFill>
                <a:effectLst/>
                <a:uLnTx/>
                <a:uFillTx/>
                <a:latin typeface="Arial" charset="0"/>
                <a:cs typeface="Arial" charset="0"/>
              </a:endParaRPr>
            </a:p>
          </p:txBody>
        </p:sp>
        <p:sp>
          <p:nvSpPr>
            <p:cNvPr id="14" name="Oval 109"/>
            <p:cNvSpPr>
              <a:spLocks noChangeArrowheads="1"/>
            </p:cNvSpPr>
            <p:nvPr/>
          </p:nvSpPr>
          <p:spPr bwMode="auto">
            <a:xfrm rot="-554087">
              <a:off x="7299325" y="5486400"/>
              <a:ext cx="331788" cy="344488"/>
            </a:xfrm>
            <a:prstGeom prst="ellipse">
              <a:avLst/>
            </a:prstGeom>
            <a:solidFill>
              <a:srgbClr val="FFFFFF"/>
            </a:solidFill>
            <a:ln w="19050" algn="ctr">
              <a:solidFill>
                <a:srgbClr val="0C4A7B"/>
              </a:solidFill>
              <a:round/>
              <a:headEnd/>
              <a:tailEnd/>
            </a:ln>
          </p:spPr>
          <p:txBody>
            <a:bodyPr wrap="none" anchor="ctr"/>
            <a:lstStyle/>
            <a:p>
              <a:pPr marL="0" marR="0" lvl="0" indent="0" algn="ctr" defTabSz="914400" eaLnBrk="1" fontAlgn="auto" latinLnBrk="0" hangingPunct="1">
                <a:lnSpc>
                  <a:spcPct val="100000"/>
                </a:lnSpc>
                <a:spcBef>
                  <a:spcPts val="0"/>
                </a:spcBef>
                <a:spcAft>
                  <a:spcPts val="0"/>
                </a:spcAft>
                <a:buClr>
                  <a:srgbClr val="BBE0E3"/>
                </a:buClr>
                <a:buSzPct val="80000"/>
                <a:buFont typeface="Arial" charset="0"/>
                <a:buChar char="►"/>
                <a:tabLst/>
                <a:defRPr/>
              </a:pPr>
              <a:endParaRPr kumimoji="0" lang="hu-HU" altLang="hu-HU" sz="1000" b="1" i="0" u="none" strike="noStrike" kern="0" cap="none" spc="0" normalizeH="0" baseline="0" noProof="0" smtClean="0">
                <a:ln>
                  <a:noFill/>
                </a:ln>
                <a:solidFill>
                  <a:srgbClr val="FFFFFF"/>
                </a:solidFill>
                <a:effectLst/>
                <a:uLnTx/>
                <a:uFillTx/>
                <a:cs typeface="Arial" charset="0"/>
              </a:endParaRPr>
            </a:p>
          </p:txBody>
        </p:sp>
        <p:sp>
          <p:nvSpPr>
            <p:cNvPr id="15" name="Text Box 110"/>
            <p:cNvSpPr txBox="1">
              <a:spLocks noChangeArrowheads="1"/>
            </p:cNvSpPr>
            <p:nvPr/>
          </p:nvSpPr>
          <p:spPr bwMode="auto">
            <a:xfrm>
              <a:off x="7027862" y="5846763"/>
              <a:ext cx="915987" cy="33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699" algn="ctr">
                  <a:solidFill>
                    <a:srgbClr val="000000"/>
                  </a:solidFill>
                  <a:miter lim="800000"/>
                  <a:headEnd/>
                  <a:tailEnd/>
                </a14:hiddenLine>
              </a:ext>
            </a:extLst>
          </p:spPr>
          <p:txBody>
            <a:bodyPr>
              <a:spAutoFit/>
            </a:bodyPr>
            <a:lstStyle>
              <a:lvl1pPr indent="182563" eaLnBrk="0" hangingPunct="0">
                <a:defRPr sz="1000" b="1">
                  <a:solidFill>
                    <a:schemeClr val="bg1"/>
                  </a:solidFill>
                  <a:latin typeface="Arial" charset="0"/>
                  <a:cs typeface="Arial" charset="0"/>
                </a:defRPr>
              </a:lvl1pPr>
              <a:lvl2pPr marL="742950" indent="-285750" eaLnBrk="0" hangingPunct="0">
                <a:defRPr sz="1000" b="1">
                  <a:solidFill>
                    <a:schemeClr val="bg1"/>
                  </a:solidFill>
                  <a:latin typeface="Arial" charset="0"/>
                  <a:cs typeface="Arial" charset="0"/>
                </a:defRPr>
              </a:lvl2pPr>
              <a:lvl3pPr marL="1143000" indent="-228600" eaLnBrk="0" hangingPunct="0">
                <a:defRPr sz="1000" b="1">
                  <a:solidFill>
                    <a:schemeClr val="bg1"/>
                  </a:solidFill>
                  <a:latin typeface="Arial" charset="0"/>
                  <a:cs typeface="Arial" charset="0"/>
                </a:defRPr>
              </a:lvl3pPr>
              <a:lvl4pPr marL="1600200" indent="-228600" eaLnBrk="0" hangingPunct="0">
                <a:defRPr sz="1000" b="1">
                  <a:solidFill>
                    <a:schemeClr val="bg1"/>
                  </a:solidFill>
                  <a:latin typeface="Arial" charset="0"/>
                  <a:cs typeface="Arial" charset="0"/>
                </a:defRPr>
              </a:lvl4pPr>
              <a:lvl5pPr marL="2057400" indent="-228600" eaLnBrk="0" hangingPunct="0">
                <a:defRPr sz="1000" b="1">
                  <a:solidFill>
                    <a:schemeClr val="bg1"/>
                  </a:solidFill>
                  <a:latin typeface="Arial" charset="0"/>
                  <a:cs typeface="Arial" charset="0"/>
                </a:defRPr>
              </a:lvl5pPr>
              <a:lvl6pPr marL="2514600" indent="-228600" eaLnBrk="0" fontAlgn="base" hangingPunct="0">
                <a:spcBef>
                  <a:spcPct val="0"/>
                </a:spcBef>
                <a:spcAft>
                  <a:spcPct val="0"/>
                </a:spcAft>
                <a:defRPr sz="1000" b="1">
                  <a:solidFill>
                    <a:schemeClr val="bg1"/>
                  </a:solidFill>
                  <a:latin typeface="Arial" charset="0"/>
                  <a:cs typeface="Arial" charset="0"/>
                </a:defRPr>
              </a:lvl6pPr>
              <a:lvl7pPr marL="2971800" indent="-228600" eaLnBrk="0" fontAlgn="base" hangingPunct="0">
                <a:spcBef>
                  <a:spcPct val="0"/>
                </a:spcBef>
                <a:spcAft>
                  <a:spcPct val="0"/>
                </a:spcAft>
                <a:defRPr sz="1000" b="1">
                  <a:solidFill>
                    <a:schemeClr val="bg1"/>
                  </a:solidFill>
                  <a:latin typeface="Arial" charset="0"/>
                  <a:cs typeface="Arial" charset="0"/>
                </a:defRPr>
              </a:lvl7pPr>
              <a:lvl8pPr marL="3429000" indent="-228600" eaLnBrk="0" fontAlgn="base" hangingPunct="0">
                <a:spcBef>
                  <a:spcPct val="0"/>
                </a:spcBef>
                <a:spcAft>
                  <a:spcPct val="0"/>
                </a:spcAft>
                <a:defRPr sz="1000" b="1">
                  <a:solidFill>
                    <a:schemeClr val="bg1"/>
                  </a:solidFill>
                  <a:latin typeface="Arial" charset="0"/>
                  <a:cs typeface="Arial" charset="0"/>
                </a:defRPr>
              </a:lvl8pPr>
              <a:lvl9pPr marL="3886200" indent="-228600" eaLnBrk="0" fontAlgn="base" hangingPunct="0">
                <a:spcBef>
                  <a:spcPct val="0"/>
                </a:spcBef>
                <a:spcAft>
                  <a:spcPct val="0"/>
                </a:spcAft>
                <a:defRPr sz="1000" b="1">
                  <a:solidFill>
                    <a:schemeClr val="bg1"/>
                  </a:solidFill>
                  <a:latin typeface="Arial" charset="0"/>
                  <a:cs typeface="Arial" charset="0"/>
                </a:defRPr>
              </a:lvl9pPr>
            </a:lstStyle>
            <a:p>
              <a:pPr marL="0" marR="0" lvl="0" indent="182563" defTabSz="914400" eaLnBrk="1" fontAlgn="auto" latinLnBrk="0" hangingPunct="1">
                <a:lnSpc>
                  <a:spcPct val="100000"/>
                </a:lnSpc>
                <a:spcBef>
                  <a:spcPct val="50000"/>
                </a:spcBef>
                <a:spcAft>
                  <a:spcPts val="0"/>
                </a:spcAft>
                <a:buClr>
                  <a:srgbClr val="BBE0E3"/>
                </a:buClr>
                <a:buSzPct val="80000"/>
                <a:buFont typeface="Arial" charset="0"/>
                <a:buNone/>
                <a:tabLst/>
                <a:defRPr/>
              </a:pPr>
              <a:r>
                <a:rPr kumimoji="0" lang="hu-HU" altLang="hu-HU" sz="1200" b="1" i="0" u="none" strike="noStrike" kern="0" cap="none" spc="0" normalizeH="0" baseline="0" noProof="0" dirty="0" smtClean="0">
                  <a:ln>
                    <a:noFill/>
                  </a:ln>
                  <a:solidFill>
                    <a:srgbClr val="0C4A7B"/>
                  </a:solidFill>
                  <a:effectLst/>
                  <a:uLnTx/>
                  <a:uFillTx/>
                  <a:latin typeface="Arial" charset="0"/>
                  <a:cs typeface="Arial" charset="0"/>
                </a:rPr>
                <a:t>2013</a:t>
              </a:r>
            </a:p>
          </p:txBody>
        </p:sp>
        <p:sp>
          <p:nvSpPr>
            <p:cNvPr id="16" name="Oval 111"/>
            <p:cNvSpPr>
              <a:spLocks noChangeArrowheads="1"/>
            </p:cNvSpPr>
            <p:nvPr/>
          </p:nvSpPr>
          <p:spPr bwMode="auto">
            <a:xfrm rot="-1049679">
              <a:off x="8210550" y="5199063"/>
              <a:ext cx="331788" cy="344487"/>
            </a:xfrm>
            <a:prstGeom prst="ellipse">
              <a:avLst/>
            </a:prstGeom>
            <a:solidFill>
              <a:srgbClr val="FFFFFF"/>
            </a:solidFill>
            <a:ln w="19050" algn="ctr">
              <a:solidFill>
                <a:srgbClr val="0C4A7B"/>
              </a:solidFill>
              <a:round/>
              <a:headEnd/>
              <a:tailEnd/>
            </a:ln>
          </p:spPr>
          <p:txBody>
            <a:bodyPr wrap="none" anchor="ctr"/>
            <a:lstStyle/>
            <a:p>
              <a:pPr marL="0" marR="0" lvl="0" indent="0" algn="ctr" defTabSz="914400" eaLnBrk="1" fontAlgn="auto" latinLnBrk="0" hangingPunct="1">
                <a:lnSpc>
                  <a:spcPct val="100000"/>
                </a:lnSpc>
                <a:spcBef>
                  <a:spcPts val="0"/>
                </a:spcBef>
                <a:spcAft>
                  <a:spcPts val="0"/>
                </a:spcAft>
                <a:buClr>
                  <a:srgbClr val="BBE0E3"/>
                </a:buClr>
                <a:buSzPct val="80000"/>
                <a:buFont typeface="Arial" charset="0"/>
                <a:buChar char="►"/>
                <a:tabLst/>
                <a:defRPr/>
              </a:pPr>
              <a:endParaRPr kumimoji="0" lang="hu-HU" altLang="hu-HU" sz="1000" b="1" i="0" u="none" strike="noStrike" kern="0" cap="none" spc="0" normalizeH="0" baseline="0" noProof="0" smtClean="0">
                <a:ln>
                  <a:noFill/>
                </a:ln>
                <a:solidFill>
                  <a:srgbClr val="FFFFFF"/>
                </a:solidFill>
                <a:effectLst/>
                <a:uLnTx/>
                <a:uFillTx/>
                <a:cs typeface="Arial" charset="0"/>
              </a:endParaRPr>
            </a:p>
          </p:txBody>
        </p:sp>
        <p:sp>
          <p:nvSpPr>
            <p:cNvPr id="17" name="Text Box 112"/>
            <p:cNvSpPr txBox="1">
              <a:spLocks noChangeArrowheads="1"/>
            </p:cNvSpPr>
            <p:nvPr/>
          </p:nvSpPr>
          <p:spPr bwMode="auto">
            <a:xfrm>
              <a:off x="7916864" y="5529263"/>
              <a:ext cx="915987" cy="33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699" algn="ctr">
                  <a:solidFill>
                    <a:srgbClr val="000000"/>
                  </a:solidFill>
                  <a:miter lim="800000"/>
                  <a:headEnd/>
                  <a:tailEnd/>
                </a14:hiddenLine>
              </a:ext>
            </a:extLst>
          </p:spPr>
          <p:txBody>
            <a:bodyPr>
              <a:spAutoFit/>
            </a:bodyPr>
            <a:lstStyle>
              <a:lvl1pPr indent="182563" eaLnBrk="0" hangingPunct="0">
                <a:defRPr sz="1000" b="1">
                  <a:solidFill>
                    <a:schemeClr val="bg1"/>
                  </a:solidFill>
                  <a:latin typeface="Arial" charset="0"/>
                  <a:cs typeface="Arial" charset="0"/>
                </a:defRPr>
              </a:lvl1pPr>
              <a:lvl2pPr marL="742950" indent="-285750" eaLnBrk="0" hangingPunct="0">
                <a:defRPr sz="1000" b="1">
                  <a:solidFill>
                    <a:schemeClr val="bg1"/>
                  </a:solidFill>
                  <a:latin typeface="Arial" charset="0"/>
                  <a:cs typeface="Arial" charset="0"/>
                </a:defRPr>
              </a:lvl2pPr>
              <a:lvl3pPr marL="1143000" indent="-228600" eaLnBrk="0" hangingPunct="0">
                <a:defRPr sz="1000" b="1">
                  <a:solidFill>
                    <a:schemeClr val="bg1"/>
                  </a:solidFill>
                  <a:latin typeface="Arial" charset="0"/>
                  <a:cs typeface="Arial" charset="0"/>
                </a:defRPr>
              </a:lvl3pPr>
              <a:lvl4pPr marL="1600200" indent="-228600" eaLnBrk="0" hangingPunct="0">
                <a:defRPr sz="1000" b="1">
                  <a:solidFill>
                    <a:schemeClr val="bg1"/>
                  </a:solidFill>
                  <a:latin typeface="Arial" charset="0"/>
                  <a:cs typeface="Arial" charset="0"/>
                </a:defRPr>
              </a:lvl4pPr>
              <a:lvl5pPr marL="2057400" indent="-228600" eaLnBrk="0" hangingPunct="0">
                <a:defRPr sz="1000" b="1">
                  <a:solidFill>
                    <a:schemeClr val="bg1"/>
                  </a:solidFill>
                  <a:latin typeface="Arial" charset="0"/>
                  <a:cs typeface="Arial" charset="0"/>
                </a:defRPr>
              </a:lvl5pPr>
              <a:lvl6pPr marL="2514600" indent="-228600" eaLnBrk="0" fontAlgn="base" hangingPunct="0">
                <a:spcBef>
                  <a:spcPct val="0"/>
                </a:spcBef>
                <a:spcAft>
                  <a:spcPct val="0"/>
                </a:spcAft>
                <a:defRPr sz="1000" b="1">
                  <a:solidFill>
                    <a:schemeClr val="bg1"/>
                  </a:solidFill>
                  <a:latin typeface="Arial" charset="0"/>
                  <a:cs typeface="Arial" charset="0"/>
                </a:defRPr>
              </a:lvl6pPr>
              <a:lvl7pPr marL="2971800" indent="-228600" eaLnBrk="0" fontAlgn="base" hangingPunct="0">
                <a:spcBef>
                  <a:spcPct val="0"/>
                </a:spcBef>
                <a:spcAft>
                  <a:spcPct val="0"/>
                </a:spcAft>
                <a:defRPr sz="1000" b="1">
                  <a:solidFill>
                    <a:schemeClr val="bg1"/>
                  </a:solidFill>
                  <a:latin typeface="Arial" charset="0"/>
                  <a:cs typeface="Arial" charset="0"/>
                </a:defRPr>
              </a:lvl7pPr>
              <a:lvl8pPr marL="3429000" indent="-228600" eaLnBrk="0" fontAlgn="base" hangingPunct="0">
                <a:spcBef>
                  <a:spcPct val="0"/>
                </a:spcBef>
                <a:spcAft>
                  <a:spcPct val="0"/>
                </a:spcAft>
                <a:defRPr sz="1000" b="1">
                  <a:solidFill>
                    <a:schemeClr val="bg1"/>
                  </a:solidFill>
                  <a:latin typeface="Arial" charset="0"/>
                  <a:cs typeface="Arial" charset="0"/>
                </a:defRPr>
              </a:lvl8pPr>
              <a:lvl9pPr marL="3886200" indent="-228600" eaLnBrk="0" fontAlgn="base" hangingPunct="0">
                <a:spcBef>
                  <a:spcPct val="0"/>
                </a:spcBef>
                <a:spcAft>
                  <a:spcPct val="0"/>
                </a:spcAft>
                <a:defRPr sz="1000" b="1">
                  <a:solidFill>
                    <a:schemeClr val="bg1"/>
                  </a:solidFill>
                  <a:latin typeface="Arial" charset="0"/>
                  <a:cs typeface="Arial" charset="0"/>
                </a:defRPr>
              </a:lvl9pPr>
            </a:lstStyle>
            <a:p>
              <a:pPr marL="0" marR="0" lvl="0" indent="182563" defTabSz="914400" eaLnBrk="1" fontAlgn="auto" latinLnBrk="0" hangingPunct="1">
                <a:lnSpc>
                  <a:spcPct val="100000"/>
                </a:lnSpc>
                <a:spcBef>
                  <a:spcPct val="50000"/>
                </a:spcBef>
                <a:spcAft>
                  <a:spcPts val="0"/>
                </a:spcAft>
                <a:buClr>
                  <a:srgbClr val="BBE0E3"/>
                </a:buClr>
                <a:buSzPct val="80000"/>
                <a:buFont typeface="Arial" charset="0"/>
                <a:buNone/>
                <a:tabLst/>
                <a:defRPr/>
              </a:pPr>
              <a:r>
                <a:rPr kumimoji="0" lang="hu-HU" altLang="hu-HU" sz="1200" b="1" i="0" u="none" strike="noStrike" kern="0" cap="none" spc="0" normalizeH="0" baseline="0" noProof="0" dirty="0" smtClean="0">
                  <a:ln>
                    <a:noFill/>
                  </a:ln>
                  <a:solidFill>
                    <a:srgbClr val="0C4A7B"/>
                  </a:solidFill>
                  <a:effectLst/>
                  <a:uLnTx/>
                  <a:uFillTx/>
                  <a:latin typeface="Arial" charset="0"/>
                  <a:cs typeface="Arial" charset="0"/>
                </a:rPr>
                <a:t>2015</a:t>
              </a:r>
            </a:p>
          </p:txBody>
        </p:sp>
        <p:sp>
          <p:nvSpPr>
            <p:cNvPr id="18" name="Oval 113"/>
            <p:cNvSpPr>
              <a:spLocks noChangeArrowheads="1"/>
            </p:cNvSpPr>
            <p:nvPr/>
          </p:nvSpPr>
          <p:spPr bwMode="auto">
            <a:xfrm rot="-474413">
              <a:off x="5835650" y="5807075"/>
              <a:ext cx="331788" cy="344488"/>
            </a:xfrm>
            <a:prstGeom prst="ellipse">
              <a:avLst/>
            </a:prstGeom>
            <a:solidFill>
              <a:srgbClr val="FFFFFF"/>
            </a:solidFill>
            <a:ln w="19050" algn="ctr">
              <a:solidFill>
                <a:srgbClr val="0C4A7B"/>
              </a:solidFill>
              <a:round/>
              <a:headEnd/>
              <a:tailEnd/>
            </a:ln>
          </p:spPr>
          <p:txBody>
            <a:bodyPr wrap="none" anchor="ctr"/>
            <a:lstStyle/>
            <a:p>
              <a:pPr marL="0" marR="0" lvl="0" indent="0" algn="ctr" defTabSz="914400" eaLnBrk="1" fontAlgn="auto" latinLnBrk="0" hangingPunct="1">
                <a:lnSpc>
                  <a:spcPct val="100000"/>
                </a:lnSpc>
                <a:spcBef>
                  <a:spcPts val="0"/>
                </a:spcBef>
                <a:spcAft>
                  <a:spcPts val="0"/>
                </a:spcAft>
                <a:buClr>
                  <a:srgbClr val="BBE0E3"/>
                </a:buClr>
                <a:buSzPct val="80000"/>
                <a:buFont typeface="Arial" charset="0"/>
                <a:buChar char="►"/>
                <a:tabLst/>
                <a:defRPr/>
              </a:pPr>
              <a:endParaRPr kumimoji="0" lang="hu-HU" altLang="hu-HU" sz="1000" b="1" i="0" u="none" strike="noStrike" kern="0" cap="none" spc="0" normalizeH="0" baseline="0" noProof="0" smtClean="0">
                <a:ln>
                  <a:noFill/>
                </a:ln>
                <a:solidFill>
                  <a:srgbClr val="FFFFFF"/>
                </a:solidFill>
                <a:effectLst/>
                <a:uLnTx/>
                <a:uFillTx/>
                <a:cs typeface="Arial" charset="0"/>
              </a:endParaRPr>
            </a:p>
          </p:txBody>
        </p:sp>
        <p:sp>
          <p:nvSpPr>
            <p:cNvPr id="20" name="Oval 115"/>
            <p:cNvSpPr>
              <a:spLocks noChangeArrowheads="1"/>
            </p:cNvSpPr>
            <p:nvPr/>
          </p:nvSpPr>
          <p:spPr bwMode="auto">
            <a:xfrm rot="708482">
              <a:off x="1581150" y="5661025"/>
              <a:ext cx="331788" cy="344488"/>
            </a:xfrm>
            <a:prstGeom prst="ellipse">
              <a:avLst/>
            </a:prstGeom>
            <a:solidFill>
              <a:srgbClr val="FFFFFF"/>
            </a:solidFill>
            <a:ln w="19050" algn="ctr">
              <a:solidFill>
                <a:srgbClr val="0C4A7B"/>
              </a:solidFill>
              <a:round/>
              <a:headEnd/>
              <a:tailEnd/>
            </a:ln>
          </p:spPr>
          <p:txBody>
            <a:bodyPr wrap="none" anchor="ctr"/>
            <a:lstStyle/>
            <a:p>
              <a:pPr marL="0" marR="0" lvl="0" indent="0" algn="ctr" defTabSz="914400" eaLnBrk="1" fontAlgn="auto" latinLnBrk="0" hangingPunct="1">
                <a:lnSpc>
                  <a:spcPct val="100000"/>
                </a:lnSpc>
                <a:spcBef>
                  <a:spcPts val="0"/>
                </a:spcBef>
                <a:spcAft>
                  <a:spcPts val="0"/>
                </a:spcAft>
                <a:buClr>
                  <a:srgbClr val="BBE0E3"/>
                </a:buClr>
                <a:buSzPct val="80000"/>
                <a:buFont typeface="Arial" charset="0"/>
                <a:buChar char="►"/>
                <a:tabLst/>
                <a:defRPr/>
              </a:pPr>
              <a:endParaRPr kumimoji="0" lang="hu-HU" altLang="hu-HU" sz="1000" b="1" i="0" u="none" strike="noStrike" kern="0" cap="none" spc="0" normalizeH="0" baseline="0" noProof="0" smtClean="0">
                <a:ln>
                  <a:noFill/>
                </a:ln>
                <a:solidFill>
                  <a:srgbClr val="FFFFFF"/>
                </a:solidFill>
                <a:effectLst/>
                <a:uLnTx/>
                <a:uFillTx/>
                <a:cs typeface="Arial" charset="0"/>
              </a:endParaRPr>
            </a:p>
          </p:txBody>
        </p:sp>
        <p:sp>
          <p:nvSpPr>
            <p:cNvPr id="21" name="Text Box 116"/>
            <p:cNvSpPr txBox="1">
              <a:spLocks noChangeArrowheads="1"/>
            </p:cNvSpPr>
            <p:nvPr/>
          </p:nvSpPr>
          <p:spPr bwMode="auto">
            <a:xfrm>
              <a:off x="1296988" y="5995988"/>
              <a:ext cx="915987" cy="335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699" algn="ctr">
                  <a:solidFill>
                    <a:srgbClr val="000000"/>
                  </a:solidFill>
                  <a:miter lim="800000"/>
                  <a:headEnd/>
                  <a:tailEnd/>
                </a14:hiddenLine>
              </a:ext>
            </a:extLst>
          </p:spPr>
          <p:txBody>
            <a:bodyPr>
              <a:spAutoFit/>
            </a:bodyPr>
            <a:lstStyle>
              <a:lvl1pPr indent="182563" eaLnBrk="0" hangingPunct="0">
                <a:defRPr sz="1000" b="1">
                  <a:solidFill>
                    <a:schemeClr val="bg1"/>
                  </a:solidFill>
                  <a:latin typeface="Arial" charset="0"/>
                  <a:cs typeface="Arial" charset="0"/>
                </a:defRPr>
              </a:lvl1pPr>
              <a:lvl2pPr marL="742950" indent="-285750" eaLnBrk="0" hangingPunct="0">
                <a:defRPr sz="1000" b="1">
                  <a:solidFill>
                    <a:schemeClr val="bg1"/>
                  </a:solidFill>
                  <a:latin typeface="Arial" charset="0"/>
                  <a:cs typeface="Arial" charset="0"/>
                </a:defRPr>
              </a:lvl2pPr>
              <a:lvl3pPr marL="1143000" indent="-228600" eaLnBrk="0" hangingPunct="0">
                <a:defRPr sz="1000" b="1">
                  <a:solidFill>
                    <a:schemeClr val="bg1"/>
                  </a:solidFill>
                  <a:latin typeface="Arial" charset="0"/>
                  <a:cs typeface="Arial" charset="0"/>
                </a:defRPr>
              </a:lvl3pPr>
              <a:lvl4pPr marL="1600200" indent="-228600" eaLnBrk="0" hangingPunct="0">
                <a:defRPr sz="1000" b="1">
                  <a:solidFill>
                    <a:schemeClr val="bg1"/>
                  </a:solidFill>
                  <a:latin typeface="Arial" charset="0"/>
                  <a:cs typeface="Arial" charset="0"/>
                </a:defRPr>
              </a:lvl4pPr>
              <a:lvl5pPr marL="2057400" indent="-228600" eaLnBrk="0" hangingPunct="0">
                <a:defRPr sz="1000" b="1">
                  <a:solidFill>
                    <a:schemeClr val="bg1"/>
                  </a:solidFill>
                  <a:latin typeface="Arial" charset="0"/>
                  <a:cs typeface="Arial" charset="0"/>
                </a:defRPr>
              </a:lvl5pPr>
              <a:lvl6pPr marL="2514600" indent="-228600" eaLnBrk="0" fontAlgn="base" hangingPunct="0">
                <a:spcBef>
                  <a:spcPct val="0"/>
                </a:spcBef>
                <a:spcAft>
                  <a:spcPct val="0"/>
                </a:spcAft>
                <a:defRPr sz="1000" b="1">
                  <a:solidFill>
                    <a:schemeClr val="bg1"/>
                  </a:solidFill>
                  <a:latin typeface="Arial" charset="0"/>
                  <a:cs typeface="Arial" charset="0"/>
                </a:defRPr>
              </a:lvl6pPr>
              <a:lvl7pPr marL="2971800" indent="-228600" eaLnBrk="0" fontAlgn="base" hangingPunct="0">
                <a:spcBef>
                  <a:spcPct val="0"/>
                </a:spcBef>
                <a:spcAft>
                  <a:spcPct val="0"/>
                </a:spcAft>
                <a:defRPr sz="1000" b="1">
                  <a:solidFill>
                    <a:schemeClr val="bg1"/>
                  </a:solidFill>
                  <a:latin typeface="Arial" charset="0"/>
                  <a:cs typeface="Arial" charset="0"/>
                </a:defRPr>
              </a:lvl7pPr>
              <a:lvl8pPr marL="3429000" indent="-228600" eaLnBrk="0" fontAlgn="base" hangingPunct="0">
                <a:spcBef>
                  <a:spcPct val="0"/>
                </a:spcBef>
                <a:spcAft>
                  <a:spcPct val="0"/>
                </a:spcAft>
                <a:defRPr sz="1000" b="1">
                  <a:solidFill>
                    <a:schemeClr val="bg1"/>
                  </a:solidFill>
                  <a:latin typeface="Arial" charset="0"/>
                  <a:cs typeface="Arial" charset="0"/>
                </a:defRPr>
              </a:lvl8pPr>
              <a:lvl9pPr marL="3886200" indent="-228600" eaLnBrk="0" fontAlgn="base" hangingPunct="0">
                <a:spcBef>
                  <a:spcPct val="0"/>
                </a:spcBef>
                <a:spcAft>
                  <a:spcPct val="0"/>
                </a:spcAft>
                <a:defRPr sz="1000" b="1">
                  <a:solidFill>
                    <a:schemeClr val="bg1"/>
                  </a:solidFill>
                  <a:latin typeface="Arial" charset="0"/>
                  <a:cs typeface="Arial" charset="0"/>
                </a:defRPr>
              </a:lvl9pPr>
            </a:lstStyle>
            <a:p>
              <a:pPr marL="0" marR="0" lvl="0" indent="182563" defTabSz="914400" eaLnBrk="1" fontAlgn="auto" latinLnBrk="0" hangingPunct="1">
                <a:lnSpc>
                  <a:spcPct val="100000"/>
                </a:lnSpc>
                <a:spcBef>
                  <a:spcPct val="50000"/>
                </a:spcBef>
                <a:spcAft>
                  <a:spcPts val="0"/>
                </a:spcAft>
                <a:buClr>
                  <a:srgbClr val="BBE0E3"/>
                </a:buClr>
                <a:buSzPct val="80000"/>
                <a:buFont typeface="Arial" charset="0"/>
                <a:buNone/>
                <a:tabLst/>
                <a:defRPr/>
              </a:pPr>
              <a:r>
                <a:rPr kumimoji="0" lang="hu-HU" altLang="hu-HU" sz="1200" b="1" i="0" u="none" strike="noStrike" kern="0" cap="none" spc="0" normalizeH="0" baseline="0" noProof="0" dirty="0" smtClean="0">
                  <a:ln>
                    <a:noFill/>
                  </a:ln>
                  <a:solidFill>
                    <a:srgbClr val="0C4A7B"/>
                  </a:solidFill>
                  <a:effectLst/>
                  <a:uLnTx/>
                  <a:uFillTx/>
                  <a:latin typeface="Arial" charset="0"/>
                  <a:cs typeface="Arial" charset="0"/>
                </a:rPr>
                <a:t>1975</a:t>
              </a:r>
            </a:p>
          </p:txBody>
        </p:sp>
        <p:sp>
          <p:nvSpPr>
            <p:cNvPr id="22" name="Oval 120"/>
            <p:cNvSpPr>
              <a:spLocks noChangeArrowheads="1"/>
            </p:cNvSpPr>
            <p:nvPr/>
          </p:nvSpPr>
          <p:spPr bwMode="auto">
            <a:xfrm rot="531571">
              <a:off x="2654300" y="5805488"/>
              <a:ext cx="376238" cy="354012"/>
            </a:xfrm>
            <a:prstGeom prst="ellipse">
              <a:avLst/>
            </a:prstGeom>
            <a:solidFill>
              <a:srgbClr val="0C4A7B">
                <a:alpha val="25882"/>
              </a:srgbClr>
            </a:solidFill>
            <a:ln>
              <a:noFill/>
            </a:ln>
            <a:extLst>
              <a:ext uri="{91240B29-F687-4F45-9708-019B960494DF}">
                <a14:hiddenLine xmlns:a14="http://schemas.microsoft.com/office/drawing/2010/main" w="42799" algn="ctr">
                  <a:solidFill>
                    <a:srgbClr val="000000"/>
                  </a:solidFill>
                  <a:round/>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
                  <a:srgbClr val="BBE0E3"/>
                </a:buClr>
                <a:buSzPct val="80000"/>
                <a:buFont typeface="Arial" charset="0"/>
                <a:buChar char="►"/>
                <a:tabLst/>
                <a:defRPr/>
              </a:pPr>
              <a:endParaRPr kumimoji="0" lang="hu-HU" altLang="hu-HU" sz="1000" b="1" i="0" u="none" strike="noStrike" kern="0" cap="none" spc="0" normalizeH="0" baseline="0" noProof="0" smtClean="0">
                <a:ln>
                  <a:noFill/>
                </a:ln>
                <a:solidFill>
                  <a:srgbClr val="FFFFFF"/>
                </a:solidFill>
                <a:effectLst/>
                <a:uLnTx/>
                <a:uFillTx/>
                <a:cs typeface="Arial" charset="0"/>
              </a:endParaRPr>
            </a:p>
          </p:txBody>
        </p:sp>
        <p:sp>
          <p:nvSpPr>
            <p:cNvPr id="23" name="Oval 121"/>
            <p:cNvSpPr>
              <a:spLocks noChangeArrowheads="1"/>
            </p:cNvSpPr>
            <p:nvPr/>
          </p:nvSpPr>
          <p:spPr bwMode="auto">
            <a:xfrm rot="290848">
              <a:off x="3186113" y="5826125"/>
              <a:ext cx="376237" cy="354013"/>
            </a:xfrm>
            <a:prstGeom prst="ellipse">
              <a:avLst/>
            </a:prstGeom>
            <a:solidFill>
              <a:srgbClr val="0C4A7B">
                <a:alpha val="25882"/>
              </a:srgbClr>
            </a:solidFill>
            <a:ln>
              <a:noFill/>
            </a:ln>
            <a:extLst>
              <a:ext uri="{91240B29-F687-4F45-9708-019B960494DF}">
                <a14:hiddenLine xmlns:a14="http://schemas.microsoft.com/office/drawing/2010/main" w="42799" algn="ctr">
                  <a:solidFill>
                    <a:srgbClr val="000000"/>
                  </a:solidFill>
                  <a:round/>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
                  <a:srgbClr val="BBE0E3"/>
                </a:buClr>
                <a:buSzPct val="80000"/>
                <a:buFont typeface="Arial" charset="0"/>
                <a:buChar char="►"/>
                <a:tabLst/>
                <a:defRPr/>
              </a:pPr>
              <a:endParaRPr kumimoji="0" lang="hu-HU" altLang="hu-HU" sz="1000" b="1" i="0" u="none" strike="noStrike" kern="0" cap="none" spc="0" normalizeH="0" baseline="0" noProof="0" smtClean="0">
                <a:ln>
                  <a:noFill/>
                </a:ln>
                <a:solidFill>
                  <a:srgbClr val="FFFFFF"/>
                </a:solidFill>
                <a:effectLst/>
                <a:uLnTx/>
                <a:uFillTx/>
                <a:cs typeface="Arial" charset="0"/>
              </a:endParaRPr>
            </a:p>
          </p:txBody>
        </p:sp>
        <p:sp>
          <p:nvSpPr>
            <p:cNvPr id="25" name="Rectangle 4"/>
            <p:cNvSpPr>
              <a:spLocks noChangeArrowheads="1"/>
            </p:cNvSpPr>
            <p:nvPr/>
          </p:nvSpPr>
          <p:spPr bwMode="auto">
            <a:xfrm>
              <a:off x="1027420" y="4970050"/>
              <a:ext cx="2003424" cy="559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p>
              <a:pPr marL="182563" marR="0" lvl="0" indent="-182563" algn="ctr" defTabSz="757238" eaLnBrk="1" fontAlgn="auto" latinLnBrk="0" hangingPunct="1">
                <a:lnSpc>
                  <a:spcPct val="100000"/>
                </a:lnSpc>
                <a:spcBef>
                  <a:spcPts val="0"/>
                </a:spcBef>
                <a:spcAft>
                  <a:spcPts val="0"/>
                </a:spcAft>
                <a:buClr>
                  <a:srgbClr val="0066CC"/>
                </a:buClr>
                <a:buSzPct val="80000"/>
                <a:buFont typeface="Arial" charset="0"/>
                <a:buNone/>
                <a:tabLst/>
                <a:defRPr/>
              </a:pPr>
              <a:r>
                <a:rPr kumimoji="0" lang="en-US" altLang="hu-HU" sz="1200" b="1" i="0" u="none" strike="noStrike" kern="0" cap="none" spc="0" normalizeH="0" baseline="0" dirty="0" smtClean="0">
                  <a:ln>
                    <a:noFill/>
                  </a:ln>
                  <a:solidFill>
                    <a:srgbClr val="0C4A7B"/>
                  </a:solidFill>
                  <a:effectLst/>
                  <a:uLnTx/>
                  <a:uFillTx/>
                  <a:cs typeface="Arial" charset="0"/>
                </a:rPr>
                <a:t>	</a:t>
              </a:r>
              <a:r>
                <a:rPr lang="hu-HU" altLang="hu-HU" sz="1200" b="1" kern="0" dirty="0" err="1">
                  <a:solidFill>
                    <a:srgbClr val="0C4A7B"/>
                  </a:solidFill>
                  <a:cs typeface="Arial" charset="0"/>
                </a:rPr>
                <a:t>Connecting</a:t>
              </a:r>
              <a:r>
                <a:rPr lang="hu-HU" altLang="hu-HU" sz="1200" b="1" kern="0" dirty="0">
                  <a:solidFill>
                    <a:srgbClr val="0C4A7B"/>
                  </a:solidFill>
                  <a:cs typeface="Arial" charset="0"/>
                </a:rPr>
                <a:t> </a:t>
              </a:r>
              <a:r>
                <a:rPr lang="hu-HU" altLang="hu-HU" sz="1200" b="1" kern="0" dirty="0" err="1">
                  <a:solidFill>
                    <a:srgbClr val="0C4A7B"/>
                  </a:solidFill>
                  <a:cs typeface="Arial" charset="0"/>
                </a:rPr>
                <a:t>to</a:t>
              </a:r>
              <a:r>
                <a:rPr lang="hu-HU" altLang="hu-HU" sz="1200" b="1" kern="0" dirty="0">
                  <a:solidFill>
                    <a:srgbClr val="0C4A7B"/>
                  </a:solidFill>
                  <a:cs typeface="Arial" charset="0"/>
                </a:rPr>
                <a:t> </a:t>
              </a:r>
              <a:r>
                <a:rPr lang="hu-HU" altLang="hu-HU" sz="1200" b="1" kern="0" dirty="0" err="1">
                  <a:solidFill>
                    <a:srgbClr val="0C4A7B"/>
                  </a:solidFill>
                  <a:cs typeface="Arial" charset="0"/>
                </a:rPr>
                <a:t>the</a:t>
              </a:r>
              <a:r>
                <a:rPr lang="hu-HU" altLang="hu-HU" sz="1200" b="1" kern="0" dirty="0">
                  <a:solidFill>
                    <a:srgbClr val="0C4A7B"/>
                  </a:solidFill>
                  <a:cs typeface="Arial" charset="0"/>
                </a:rPr>
                <a:t> </a:t>
              </a:r>
            </a:p>
            <a:p>
              <a:pPr marL="182563" marR="0" lvl="0" indent="-182563" algn="ctr" defTabSz="757238" eaLnBrk="1" fontAlgn="auto" latinLnBrk="0" hangingPunct="1">
                <a:lnSpc>
                  <a:spcPct val="100000"/>
                </a:lnSpc>
                <a:spcBef>
                  <a:spcPts val="0"/>
                </a:spcBef>
                <a:spcAft>
                  <a:spcPts val="0"/>
                </a:spcAft>
                <a:buClr>
                  <a:srgbClr val="0066CC"/>
                </a:buClr>
                <a:buSzPct val="80000"/>
                <a:buFont typeface="Arial" charset="0"/>
                <a:buNone/>
                <a:tabLst/>
                <a:defRPr/>
              </a:pPr>
              <a:r>
                <a:rPr lang="hu-HU" altLang="hu-HU" sz="1200" b="1" kern="0" dirty="0" err="1">
                  <a:solidFill>
                    <a:srgbClr val="0C4A7B"/>
                  </a:solidFill>
                  <a:cs typeface="Arial" charset="0"/>
                </a:rPr>
                <a:t>Soviet</a:t>
              </a:r>
              <a:r>
                <a:rPr lang="hu-HU" altLang="hu-HU" sz="1200" b="1" kern="0" dirty="0">
                  <a:solidFill>
                    <a:srgbClr val="0C4A7B"/>
                  </a:solidFill>
                  <a:cs typeface="Arial" charset="0"/>
                </a:rPr>
                <a:t> Union</a:t>
              </a:r>
              <a:endParaRPr lang="en-US" altLang="hu-HU" sz="1200" b="1" kern="0" dirty="0">
                <a:solidFill>
                  <a:srgbClr val="0C4A7B"/>
                </a:solidFill>
                <a:cs typeface="Arial" charset="0"/>
              </a:endParaRPr>
            </a:p>
          </p:txBody>
        </p:sp>
        <p:sp>
          <p:nvSpPr>
            <p:cNvPr id="27" name="Rectangle 4"/>
            <p:cNvSpPr>
              <a:spLocks noChangeArrowheads="1"/>
            </p:cNvSpPr>
            <p:nvPr/>
          </p:nvSpPr>
          <p:spPr bwMode="auto">
            <a:xfrm>
              <a:off x="6475014" y="4952137"/>
              <a:ext cx="1951038" cy="559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marL="0" marR="0" lvl="0" indent="0" algn="ctr" defTabSz="757238" eaLnBrk="1" fontAlgn="auto" latinLnBrk="0" hangingPunct="1">
                <a:lnSpc>
                  <a:spcPct val="100000"/>
                </a:lnSpc>
                <a:spcBef>
                  <a:spcPts val="0"/>
                </a:spcBef>
                <a:spcAft>
                  <a:spcPts val="0"/>
                </a:spcAft>
                <a:buClr>
                  <a:srgbClr val="0066CC"/>
                </a:buClr>
                <a:buSzPct val="80000"/>
                <a:buFont typeface="Arial" charset="0"/>
                <a:buNone/>
                <a:tabLst/>
                <a:defRPr/>
              </a:pPr>
              <a:r>
                <a:rPr kumimoji="0" lang="hu-HU" altLang="hu-HU" sz="1200" b="1" i="0" u="none" strike="noStrike" kern="0" cap="none" spc="0" normalizeH="0" baseline="0" dirty="0" err="1" smtClean="0">
                  <a:ln>
                    <a:noFill/>
                  </a:ln>
                  <a:solidFill>
                    <a:srgbClr val="0C4A7B"/>
                  </a:solidFill>
                  <a:effectLst/>
                  <a:uLnTx/>
                  <a:uFillTx/>
                  <a:cs typeface="Arial" charset="0"/>
                </a:rPr>
                <a:t>Transmission</a:t>
              </a:r>
              <a:r>
                <a:rPr kumimoji="0" lang="hu-HU" altLang="hu-HU" sz="1200" b="1" i="0" u="none" strike="noStrike" kern="0" cap="none" spc="0" normalizeH="0" baseline="0" dirty="0" smtClean="0">
                  <a:ln>
                    <a:noFill/>
                  </a:ln>
                  <a:solidFill>
                    <a:srgbClr val="0C4A7B"/>
                  </a:solidFill>
                  <a:effectLst/>
                  <a:uLnTx/>
                  <a:uFillTx/>
                  <a:cs typeface="Arial" charset="0"/>
                </a:rPr>
                <a:t> </a:t>
              </a:r>
              <a:r>
                <a:rPr kumimoji="0" lang="hu-HU" altLang="hu-HU" sz="1200" b="1" i="0" u="none" strike="noStrike" kern="0" cap="none" spc="0" normalizeH="0" baseline="0" dirty="0" err="1" smtClean="0">
                  <a:ln>
                    <a:noFill/>
                  </a:ln>
                  <a:solidFill>
                    <a:srgbClr val="0C4A7B"/>
                  </a:solidFill>
                  <a:effectLst/>
                  <a:uLnTx/>
                  <a:uFillTx/>
                  <a:cs typeface="Arial" charset="0"/>
                </a:rPr>
                <a:t>to</a:t>
              </a:r>
              <a:endParaRPr kumimoji="0" lang="hu-HU" altLang="hu-HU" sz="1200" b="1" i="0" u="none" strike="noStrike" kern="0" cap="none" spc="0" normalizeH="0" baseline="0" dirty="0" smtClean="0">
                <a:ln>
                  <a:noFill/>
                </a:ln>
                <a:solidFill>
                  <a:srgbClr val="0C4A7B"/>
                </a:solidFill>
                <a:effectLst/>
                <a:uLnTx/>
                <a:uFillTx/>
                <a:cs typeface="Arial" charset="0"/>
              </a:endParaRPr>
            </a:p>
            <a:p>
              <a:pPr marL="0" marR="0" lvl="0" indent="0" algn="ctr" defTabSz="757238" eaLnBrk="1" fontAlgn="auto" latinLnBrk="0" hangingPunct="1">
                <a:lnSpc>
                  <a:spcPct val="100000"/>
                </a:lnSpc>
                <a:spcBef>
                  <a:spcPts val="0"/>
                </a:spcBef>
                <a:spcAft>
                  <a:spcPts val="0"/>
                </a:spcAft>
                <a:buClr>
                  <a:srgbClr val="0066CC"/>
                </a:buClr>
                <a:buSzPct val="80000"/>
                <a:buFont typeface="Arial" charset="0"/>
                <a:buNone/>
                <a:tabLst/>
                <a:defRPr/>
              </a:pPr>
              <a:r>
                <a:rPr lang="hu-HU" altLang="hu-HU" sz="1200" b="1" kern="0" dirty="0" err="1" smtClean="0">
                  <a:solidFill>
                    <a:srgbClr val="0C4A7B"/>
                  </a:solidFill>
                  <a:cs typeface="Arial" charset="0"/>
                </a:rPr>
                <a:t>Ukraine</a:t>
              </a:r>
              <a:r>
                <a:rPr lang="hu-HU" altLang="hu-HU" sz="1200" b="1" kern="0" dirty="0" smtClean="0">
                  <a:solidFill>
                    <a:srgbClr val="0C4A7B"/>
                  </a:solidFill>
                  <a:cs typeface="Arial" charset="0"/>
                </a:rPr>
                <a:t> </a:t>
              </a:r>
              <a:r>
                <a:rPr lang="hu-HU" altLang="hu-HU" sz="1200" b="1" kern="0" dirty="0" err="1" smtClean="0">
                  <a:solidFill>
                    <a:srgbClr val="0C4A7B"/>
                  </a:solidFill>
                  <a:cs typeface="Arial" charset="0"/>
                </a:rPr>
                <a:t>started</a:t>
              </a:r>
              <a:endParaRPr kumimoji="0" lang="en-US" altLang="hu-HU" sz="1200" b="1" i="0" u="none" strike="noStrike" kern="0" cap="none" spc="0" normalizeH="0" baseline="0" dirty="0" smtClean="0">
                <a:ln>
                  <a:noFill/>
                </a:ln>
                <a:solidFill>
                  <a:srgbClr val="0C4A7B"/>
                </a:solidFill>
                <a:effectLst/>
                <a:uLnTx/>
                <a:uFillTx/>
                <a:cs typeface="Arial" charset="0"/>
              </a:endParaRPr>
            </a:p>
          </p:txBody>
        </p:sp>
        <p:sp>
          <p:nvSpPr>
            <p:cNvPr id="28" name="Oval 153"/>
            <p:cNvSpPr>
              <a:spLocks noChangeArrowheads="1"/>
            </p:cNvSpPr>
            <p:nvPr/>
          </p:nvSpPr>
          <p:spPr bwMode="auto">
            <a:xfrm>
              <a:off x="5200650" y="5878513"/>
              <a:ext cx="376238" cy="354012"/>
            </a:xfrm>
            <a:prstGeom prst="ellipse">
              <a:avLst/>
            </a:prstGeom>
            <a:solidFill>
              <a:srgbClr val="0C4A7B">
                <a:alpha val="25882"/>
              </a:srgbClr>
            </a:solidFill>
            <a:ln>
              <a:noFill/>
            </a:ln>
            <a:extLst>
              <a:ext uri="{91240B29-F687-4F45-9708-019B960494DF}">
                <a14:hiddenLine xmlns:a14="http://schemas.microsoft.com/office/drawing/2010/main" w="42799" algn="ctr">
                  <a:solidFill>
                    <a:srgbClr val="000000"/>
                  </a:solidFill>
                  <a:round/>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
                  <a:srgbClr val="BBE0E3"/>
                </a:buClr>
                <a:buSzPct val="80000"/>
                <a:buFont typeface="Arial" charset="0"/>
                <a:buChar char="►"/>
                <a:tabLst/>
                <a:defRPr/>
              </a:pPr>
              <a:endParaRPr kumimoji="0" lang="hu-HU" altLang="hu-HU" sz="1000" b="1" i="0" u="none" strike="noStrike" kern="0" cap="none" spc="0" normalizeH="0" baseline="0" noProof="0" smtClean="0">
                <a:ln>
                  <a:noFill/>
                </a:ln>
                <a:solidFill>
                  <a:srgbClr val="FFFFFF"/>
                </a:solidFill>
                <a:effectLst/>
                <a:uLnTx/>
                <a:uFillTx/>
                <a:cs typeface="Arial" charset="0"/>
              </a:endParaRPr>
            </a:p>
          </p:txBody>
        </p:sp>
        <p:sp>
          <p:nvSpPr>
            <p:cNvPr id="29" name="Oval 154"/>
            <p:cNvSpPr>
              <a:spLocks noChangeArrowheads="1"/>
            </p:cNvSpPr>
            <p:nvPr/>
          </p:nvSpPr>
          <p:spPr bwMode="auto">
            <a:xfrm>
              <a:off x="4479925" y="5918200"/>
              <a:ext cx="376238" cy="354013"/>
            </a:xfrm>
            <a:prstGeom prst="ellipse">
              <a:avLst/>
            </a:prstGeom>
            <a:solidFill>
              <a:srgbClr val="0C4A7B">
                <a:alpha val="25882"/>
              </a:srgbClr>
            </a:solidFill>
            <a:ln>
              <a:noFill/>
            </a:ln>
            <a:extLst>
              <a:ext uri="{91240B29-F687-4F45-9708-019B960494DF}">
                <a14:hiddenLine xmlns:a14="http://schemas.microsoft.com/office/drawing/2010/main" w="42799" algn="ctr">
                  <a:solidFill>
                    <a:srgbClr val="000000"/>
                  </a:solidFill>
                  <a:round/>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
                  <a:srgbClr val="BBE0E3"/>
                </a:buClr>
                <a:buSzPct val="80000"/>
                <a:buFont typeface="Arial" charset="0"/>
                <a:buChar char="►"/>
                <a:tabLst/>
                <a:defRPr/>
              </a:pPr>
              <a:endParaRPr kumimoji="0" lang="hu-HU" altLang="hu-HU" sz="1000" b="1" i="0" u="none" strike="noStrike" kern="0" cap="none" spc="0" normalizeH="0" baseline="0" noProof="0" smtClean="0">
                <a:ln>
                  <a:noFill/>
                </a:ln>
                <a:solidFill>
                  <a:srgbClr val="FFFFFF"/>
                </a:solidFill>
                <a:effectLst/>
                <a:uLnTx/>
                <a:uFillTx/>
                <a:cs typeface="Arial" charset="0"/>
              </a:endParaRPr>
            </a:p>
          </p:txBody>
        </p:sp>
        <p:sp>
          <p:nvSpPr>
            <p:cNvPr id="30" name="Oval 155"/>
            <p:cNvSpPr>
              <a:spLocks noChangeArrowheads="1"/>
            </p:cNvSpPr>
            <p:nvPr/>
          </p:nvSpPr>
          <p:spPr bwMode="auto">
            <a:xfrm rot="-786088">
              <a:off x="6608763" y="5648325"/>
              <a:ext cx="376237" cy="354013"/>
            </a:xfrm>
            <a:prstGeom prst="ellipse">
              <a:avLst/>
            </a:prstGeom>
            <a:solidFill>
              <a:srgbClr val="0C4A7B">
                <a:alpha val="25882"/>
              </a:srgbClr>
            </a:solidFill>
            <a:ln>
              <a:noFill/>
            </a:ln>
            <a:extLst>
              <a:ext uri="{91240B29-F687-4F45-9708-019B960494DF}">
                <a14:hiddenLine xmlns:a14="http://schemas.microsoft.com/office/drawing/2010/main" w="42799" algn="ctr">
                  <a:solidFill>
                    <a:srgbClr val="000000"/>
                  </a:solidFill>
                  <a:round/>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
                  <a:srgbClr val="BBE0E3"/>
                </a:buClr>
                <a:buSzPct val="80000"/>
                <a:buFont typeface="Arial" charset="0"/>
                <a:buChar char="►"/>
                <a:tabLst/>
                <a:defRPr/>
              </a:pPr>
              <a:endParaRPr kumimoji="0" lang="hu-HU" altLang="hu-HU" sz="1000" b="1" i="0" u="none" strike="noStrike" kern="0" cap="none" spc="0" normalizeH="0" baseline="0" noProof="0" smtClean="0">
                <a:ln>
                  <a:noFill/>
                </a:ln>
                <a:solidFill>
                  <a:srgbClr val="FFFFFF"/>
                </a:solidFill>
                <a:effectLst/>
                <a:uLnTx/>
                <a:uFillTx/>
                <a:cs typeface="Arial" charset="0"/>
              </a:endParaRPr>
            </a:p>
          </p:txBody>
        </p:sp>
        <p:sp>
          <p:nvSpPr>
            <p:cNvPr id="31" name="Oval 156"/>
            <p:cNvSpPr>
              <a:spLocks noChangeArrowheads="1"/>
            </p:cNvSpPr>
            <p:nvPr/>
          </p:nvSpPr>
          <p:spPr bwMode="auto">
            <a:xfrm rot="331186">
              <a:off x="3862388" y="5886450"/>
              <a:ext cx="331787" cy="344488"/>
            </a:xfrm>
            <a:prstGeom prst="ellipse">
              <a:avLst/>
            </a:prstGeom>
            <a:solidFill>
              <a:srgbClr val="FFFFFF"/>
            </a:solidFill>
            <a:ln w="19050" algn="ctr">
              <a:solidFill>
                <a:srgbClr val="0C4A7B"/>
              </a:solidFill>
              <a:round/>
              <a:headEnd/>
              <a:tailEnd/>
            </a:ln>
          </p:spPr>
          <p:txBody>
            <a:bodyPr wrap="none" anchor="ctr"/>
            <a:lstStyle/>
            <a:p>
              <a:pPr marL="0" marR="0" lvl="0" indent="0" algn="ctr" defTabSz="914400" eaLnBrk="1" fontAlgn="auto" latinLnBrk="0" hangingPunct="1">
                <a:lnSpc>
                  <a:spcPct val="100000"/>
                </a:lnSpc>
                <a:spcBef>
                  <a:spcPts val="0"/>
                </a:spcBef>
                <a:spcAft>
                  <a:spcPts val="0"/>
                </a:spcAft>
                <a:buClr>
                  <a:srgbClr val="BBE0E3"/>
                </a:buClr>
                <a:buSzPct val="80000"/>
                <a:buFont typeface="Arial" charset="0"/>
                <a:buChar char="►"/>
                <a:tabLst/>
                <a:defRPr/>
              </a:pPr>
              <a:endParaRPr kumimoji="0" lang="hu-HU" altLang="hu-HU" sz="1000" b="1" i="0" u="none" strike="noStrike" kern="0" cap="none" spc="0" normalizeH="0" baseline="0" noProof="0" smtClean="0">
                <a:ln>
                  <a:noFill/>
                </a:ln>
                <a:solidFill>
                  <a:srgbClr val="FFFFFF"/>
                </a:solidFill>
                <a:effectLst/>
                <a:uLnTx/>
                <a:uFillTx/>
                <a:cs typeface="Arial" charset="0"/>
              </a:endParaRPr>
            </a:p>
          </p:txBody>
        </p:sp>
        <p:sp>
          <p:nvSpPr>
            <p:cNvPr id="32" name="Oval 157"/>
            <p:cNvSpPr>
              <a:spLocks noChangeArrowheads="1"/>
            </p:cNvSpPr>
            <p:nvPr/>
          </p:nvSpPr>
          <p:spPr bwMode="auto">
            <a:xfrm>
              <a:off x="4479925" y="5918200"/>
              <a:ext cx="376238" cy="354013"/>
            </a:xfrm>
            <a:prstGeom prst="ellipse">
              <a:avLst/>
            </a:prstGeom>
            <a:solidFill>
              <a:srgbClr val="0C4A7B">
                <a:alpha val="25882"/>
              </a:srgbClr>
            </a:solidFill>
            <a:ln>
              <a:noFill/>
            </a:ln>
            <a:extLst>
              <a:ext uri="{91240B29-F687-4F45-9708-019B960494DF}">
                <a14:hiddenLine xmlns:a14="http://schemas.microsoft.com/office/drawing/2010/main" w="42799" algn="ctr">
                  <a:solidFill>
                    <a:srgbClr val="000000"/>
                  </a:solidFill>
                  <a:round/>
                  <a:headEnd/>
                  <a:tailEnd/>
                </a14:hiddenLine>
              </a:ext>
            </a:extLst>
          </p:spPr>
          <p:txBody>
            <a:bodyPr wrap="none" anchor="ctr"/>
            <a:lstStyle/>
            <a:p>
              <a:pPr marL="0" marR="0" lvl="0" indent="0" algn="ctr" defTabSz="914400" eaLnBrk="1" fontAlgn="auto" latinLnBrk="0" hangingPunct="1">
                <a:lnSpc>
                  <a:spcPct val="100000"/>
                </a:lnSpc>
                <a:spcBef>
                  <a:spcPts val="0"/>
                </a:spcBef>
                <a:spcAft>
                  <a:spcPts val="0"/>
                </a:spcAft>
                <a:buClr>
                  <a:srgbClr val="BBE0E3"/>
                </a:buClr>
                <a:buSzPct val="80000"/>
                <a:buFont typeface="Arial" charset="0"/>
                <a:buChar char="►"/>
                <a:tabLst/>
                <a:defRPr/>
              </a:pPr>
              <a:endParaRPr kumimoji="0" lang="hu-HU" altLang="hu-HU" sz="1000" b="1" i="0" u="none" strike="noStrike" kern="0" cap="none" spc="0" normalizeH="0" baseline="0" noProof="0" smtClean="0">
                <a:ln>
                  <a:noFill/>
                </a:ln>
                <a:solidFill>
                  <a:srgbClr val="FFFFFF"/>
                </a:solidFill>
                <a:effectLst/>
                <a:uLnTx/>
                <a:uFillTx/>
                <a:cs typeface="Arial" charset="0"/>
              </a:endParaRPr>
            </a:p>
          </p:txBody>
        </p:sp>
      </p:grpSp>
      <p:cxnSp>
        <p:nvCxnSpPr>
          <p:cNvPr id="33" name="Straight Connector 34"/>
          <p:cNvCxnSpPr>
            <a:cxnSpLocks noChangeShapeType="1"/>
          </p:cNvCxnSpPr>
          <p:nvPr/>
        </p:nvCxnSpPr>
        <p:spPr bwMode="auto">
          <a:xfrm>
            <a:off x="1189038" y="942975"/>
            <a:ext cx="7605712" cy="0"/>
          </a:xfrm>
          <a:prstGeom prst="line">
            <a:avLst/>
          </a:prstGeom>
          <a:noFill/>
          <a:ln w="25400" algn="ctr">
            <a:solidFill>
              <a:srgbClr val="004B84"/>
            </a:solidFill>
            <a:round/>
            <a:headEnd/>
            <a:tailEnd/>
          </a:ln>
          <a:extLst>
            <a:ext uri="{909E8E84-426E-40DD-AFC4-6F175D3DCCD1}">
              <a14:hiddenFill xmlns:a14="http://schemas.microsoft.com/office/drawing/2010/main">
                <a:noFill/>
              </a14:hiddenFill>
            </a:ext>
          </a:extLst>
        </p:spPr>
      </p:cxnSp>
      <p:sp>
        <p:nvSpPr>
          <p:cNvPr id="34" name="Text Box 116"/>
          <p:cNvSpPr txBox="1">
            <a:spLocks noChangeArrowheads="1"/>
          </p:cNvSpPr>
          <p:nvPr/>
        </p:nvSpPr>
        <p:spPr bwMode="auto">
          <a:xfrm>
            <a:off x="3780846" y="5923545"/>
            <a:ext cx="82713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699" algn="ctr">
                <a:solidFill>
                  <a:srgbClr val="000000"/>
                </a:solidFill>
                <a:miter lim="800000"/>
                <a:headEnd/>
                <a:tailEnd/>
              </a14:hiddenLine>
            </a:ext>
          </a:extLst>
        </p:spPr>
        <p:txBody>
          <a:bodyPr>
            <a:spAutoFit/>
          </a:bodyPr>
          <a:lstStyle>
            <a:lvl1pPr indent="182563" eaLnBrk="0" hangingPunct="0">
              <a:defRPr sz="1000" b="1">
                <a:solidFill>
                  <a:schemeClr val="bg1"/>
                </a:solidFill>
                <a:latin typeface="Arial" charset="0"/>
                <a:cs typeface="Arial" charset="0"/>
              </a:defRPr>
            </a:lvl1pPr>
            <a:lvl2pPr marL="742950" indent="-285750" eaLnBrk="0" hangingPunct="0">
              <a:defRPr sz="1000" b="1">
                <a:solidFill>
                  <a:schemeClr val="bg1"/>
                </a:solidFill>
                <a:latin typeface="Arial" charset="0"/>
                <a:cs typeface="Arial" charset="0"/>
              </a:defRPr>
            </a:lvl2pPr>
            <a:lvl3pPr marL="1143000" indent="-228600" eaLnBrk="0" hangingPunct="0">
              <a:defRPr sz="1000" b="1">
                <a:solidFill>
                  <a:schemeClr val="bg1"/>
                </a:solidFill>
                <a:latin typeface="Arial" charset="0"/>
                <a:cs typeface="Arial" charset="0"/>
              </a:defRPr>
            </a:lvl3pPr>
            <a:lvl4pPr marL="1600200" indent="-228600" eaLnBrk="0" hangingPunct="0">
              <a:defRPr sz="1000" b="1">
                <a:solidFill>
                  <a:schemeClr val="bg1"/>
                </a:solidFill>
                <a:latin typeface="Arial" charset="0"/>
                <a:cs typeface="Arial" charset="0"/>
              </a:defRPr>
            </a:lvl4pPr>
            <a:lvl5pPr marL="2057400" indent="-228600" eaLnBrk="0" hangingPunct="0">
              <a:defRPr sz="1000" b="1">
                <a:solidFill>
                  <a:schemeClr val="bg1"/>
                </a:solidFill>
                <a:latin typeface="Arial" charset="0"/>
                <a:cs typeface="Arial" charset="0"/>
              </a:defRPr>
            </a:lvl5pPr>
            <a:lvl6pPr marL="2514600" indent="-228600" eaLnBrk="0" fontAlgn="base" hangingPunct="0">
              <a:spcBef>
                <a:spcPct val="0"/>
              </a:spcBef>
              <a:spcAft>
                <a:spcPct val="0"/>
              </a:spcAft>
              <a:defRPr sz="1000" b="1">
                <a:solidFill>
                  <a:schemeClr val="bg1"/>
                </a:solidFill>
                <a:latin typeface="Arial" charset="0"/>
                <a:cs typeface="Arial" charset="0"/>
              </a:defRPr>
            </a:lvl6pPr>
            <a:lvl7pPr marL="2971800" indent="-228600" eaLnBrk="0" fontAlgn="base" hangingPunct="0">
              <a:spcBef>
                <a:spcPct val="0"/>
              </a:spcBef>
              <a:spcAft>
                <a:spcPct val="0"/>
              </a:spcAft>
              <a:defRPr sz="1000" b="1">
                <a:solidFill>
                  <a:schemeClr val="bg1"/>
                </a:solidFill>
                <a:latin typeface="Arial" charset="0"/>
                <a:cs typeface="Arial" charset="0"/>
              </a:defRPr>
            </a:lvl7pPr>
            <a:lvl8pPr marL="3429000" indent="-228600" eaLnBrk="0" fontAlgn="base" hangingPunct="0">
              <a:spcBef>
                <a:spcPct val="0"/>
              </a:spcBef>
              <a:spcAft>
                <a:spcPct val="0"/>
              </a:spcAft>
              <a:defRPr sz="1000" b="1">
                <a:solidFill>
                  <a:schemeClr val="bg1"/>
                </a:solidFill>
                <a:latin typeface="Arial" charset="0"/>
                <a:cs typeface="Arial" charset="0"/>
              </a:defRPr>
            </a:lvl8pPr>
            <a:lvl9pPr marL="3886200" indent="-228600" eaLnBrk="0" fontAlgn="base" hangingPunct="0">
              <a:spcBef>
                <a:spcPct val="0"/>
              </a:spcBef>
              <a:spcAft>
                <a:spcPct val="0"/>
              </a:spcAft>
              <a:defRPr sz="1000" b="1">
                <a:solidFill>
                  <a:schemeClr val="bg1"/>
                </a:solidFill>
                <a:latin typeface="Arial" charset="0"/>
                <a:cs typeface="Arial" charset="0"/>
              </a:defRPr>
            </a:lvl9pPr>
          </a:lstStyle>
          <a:p>
            <a:pPr marL="0" marR="0" lvl="0" indent="182563" defTabSz="914400" eaLnBrk="1" fontAlgn="auto" latinLnBrk="0" hangingPunct="1">
              <a:lnSpc>
                <a:spcPct val="100000"/>
              </a:lnSpc>
              <a:spcBef>
                <a:spcPct val="50000"/>
              </a:spcBef>
              <a:spcAft>
                <a:spcPts val="0"/>
              </a:spcAft>
              <a:buClr>
                <a:srgbClr val="BBE0E3"/>
              </a:buClr>
              <a:buSzPct val="80000"/>
              <a:buFont typeface="Arial" charset="0"/>
              <a:buNone/>
              <a:tabLst/>
              <a:defRPr/>
            </a:pPr>
            <a:r>
              <a:rPr kumimoji="0" lang="hu-HU" altLang="hu-HU" sz="1200" b="1" i="0" u="none" strike="noStrike" kern="0" cap="none" spc="0" normalizeH="0" baseline="0" noProof="0" dirty="0" smtClean="0">
                <a:ln>
                  <a:noFill/>
                </a:ln>
                <a:solidFill>
                  <a:srgbClr val="0C4A7B"/>
                </a:solidFill>
                <a:effectLst/>
                <a:uLnTx/>
                <a:uFillTx/>
                <a:latin typeface="Arial" charset="0"/>
                <a:cs typeface="Arial" charset="0"/>
              </a:rPr>
              <a:t>1986</a:t>
            </a:r>
          </a:p>
        </p:txBody>
      </p:sp>
      <p:sp>
        <p:nvSpPr>
          <p:cNvPr id="36" name="Text Box 116"/>
          <p:cNvSpPr txBox="1">
            <a:spLocks noChangeArrowheads="1"/>
          </p:cNvSpPr>
          <p:nvPr/>
        </p:nvSpPr>
        <p:spPr bwMode="auto">
          <a:xfrm>
            <a:off x="5598538" y="5989469"/>
            <a:ext cx="82713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699" algn="ctr">
                <a:solidFill>
                  <a:srgbClr val="000000"/>
                </a:solidFill>
                <a:miter lim="800000"/>
                <a:headEnd/>
                <a:tailEnd/>
              </a14:hiddenLine>
            </a:ext>
          </a:extLst>
        </p:spPr>
        <p:txBody>
          <a:bodyPr>
            <a:spAutoFit/>
          </a:bodyPr>
          <a:lstStyle>
            <a:lvl1pPr indent="182563" eaLnBrk="0" hangingPunct="0">
              <a:defRPr sz="1000" b="1">
                <a:solidFill>
                  <a:schemeClr val="bg1"/>
                </a:solidFill>
                <a:latin typeface="Arial" charset="0"/>
                <a:cs typeface="Arial" charset="0"/>
              </a:defRPr>
            </a:lvl1pPr>
            <a:lvl2pPr marL="742950" indent="-285750" eaLnBrk="0" hangingPunct="0">
              <a:defRPr sz="1000" b="1">
                <a:solidFill>
                  <a:schemeClr val="bg1"/>
                </a:solidFill>
                <a:latin typeface="Arial" charset="0"/>
                <a:cs typeface="Arial" charset="0"/>
              </a:defRPr>
            </a:lvl2pPr>
            <a:lvl3pPr marL="1143000" indent="-228600" eaLnBrk="0" hangingPunct="0">
              <a:defRPr sz="1000" b="1">
                <a:solidFill>
                  <a:schemeClr val="bg1"/>
                </a:solidFill>
                <a:latin typeface="Arial" charset="0"/>
                <a:cs typeface="Arial" charset="0"/>
              </a:defRPr>
            </a:lvl3pPr>
            <a:lvl4pPr marL="1600200" indent="-228600" eaLnBrk="0" hangingPunct="0">
              <a:defRPr sz="1000" b="1">
                <a:solidFill>
                  <a:schemeClr val="bg1"/>
                </a:solidFill>
                <a:latin typeface="Arial" charset="0"/>
                <a:cs typeface="Arial" charset="0"/>
              </a:defRPr>
            </a:lvl4pPr>
            <a:lvl5pPr marL="2057400" indent="-228600" eaLnBrk="0" hangingPunct="0">
              <a:defRPr sz="1000" b="1">
                <a:solidFill>
                  <a:schemeClr val="bg1"/>
                </a:solidFill>
                <a:latin typeface="Arial" charset="0"/>
                <a:cs typeface="Arial" charset="0"/>
              </a:defRPr>
            </a:lvl5pPr>
            <a:lvl6pPr marL="2514600" indent="-228600" eaLnBrk="0" fontAlgn="base" hangingPunct="0">
              <a:spcBef>
                <a:spcPct val="0"/>
              </a:spcBef>
              <a:spcAft>
                <a:spcPct val="0"/>
              </a:spcAft>
              <a:defRPr sz="1000" b="1">
                <a:solidFill>
                  <a:schemeClr val="bg1"/>
                </a:solidFill>
                <a:latin typeface="Arial" charset="0"/>
                <a:cs typeface="Arial" charset="0"/>
              </a:defRPr>
            </a:lvl6pPr>
            <a:lvl7pPr marL="2971800" indent="-228600" eaLnBrk="0" fontAlgn="base" hangingPunct="0">
              <a:spcBef>
                <a:spcPct val="0"/>
              </a:spcBef>
              <a:spcAft>
                <a:spcPct val="0"/>
              </a:spcAft>
              <a:defRPr sz="1000" b="1">
                <a:solidFill>
                  <a:schemeClr val="bg1"/>
                </a:solidFill>
                <a:latin typeface="Arial" charset="0"/>
                <a:cs typeface="Arial" charset="0"/>
              </a:defRPr>
            </a:lvl7pPr>
            <a:lvl8pPr marL="3429000" indent="-228600" eaLnBrk="0" fontAlgn="base" hangingPunct="0">
              <a:spcBef>
                <a:spcPct val="0"/>
              </a:spcBef>
              <a:spcAft>
                <a:spcPct val="0"/>
              </a:spcAft>
              <a:defRPr sz="1000" b="1">
                <a:solidFill>
                  <a:schemeClr val="bg1"/>
                </a:solidFill>
                <a:latin typeface="Arial" charset="0"/>
                <a:cs typeface="Arial" charset="0"/>
              </a:defRPr>
            </a:lvl8pPr>
            <a:lvl9pPr marL="3886200" indent="-228600" eaLnBrk="0" fontAlgn="base" hangingPunct="0">
              <a:spcBef>
                <a:spcPct val="0"/>
              </a:spcBef>
              <a:spcAft>
                <a:spcPct val="0"/>
              </a:spcAft>
              <a:defRPr sz="1000" b="1">
                <a:solidFill>
                  <a:schemeClr val="bg1"/>
                </a:solidFill>
                <a:latin typeface="Arial" charset="0"/>
                <a:cs typeface="Arial" charset="0"/>
              </a:defRPr>
            </a:lvl9pPr>
          </a:lstStyle>
          <a:p>
            <a:pPr marL="0" marR="0" lvl="0" indent="182563" defTabSz="914400" eaLnBrk="1" fontAlgn="auto" latinLnBrk="0" hangingPunct="1">
              <a:lnSpc>
                <a:spcPct val="100000"/>
              </a:lnSpc>
              <a:spcBef>
                <a:spcPct val="50000"/>
              </a:spcBef>
              <a:spcAft>
                <a:spcPts val="0"/>
              </a:spcAft>
              <a:buClr>
                <a:srgbClr val="BBE0E3"/>
              </a:buClr>
              <a:buSzPct val="80000"/>
              <a:buFont typeface="Arial" charset="0"/>
              <a:buNone/>
              <a:tabLst/>
              <a:defRPr/>
            </a:pPr>
            <a:r>
              <a:rPr kumimoji="0" lang="hu-HU" altLang="hu-HU" sz="1200" b="1" i="0" u="none" strike="noStrike" kern="0" cap="none" spc="0" normalizeH="0" baseline="0" noProof="0" dirty="0" smtClean="0">
                <a:ln>
                  <a:noFill/>
                </a:ln>
                <a:solidFill>
                  <a:srgbClr val="0C4A7B"/>
                </a:solidFill>
                <a:effectLst/>
                <a:uLnTx/>
                <a:uFillTx/>
                <a:latin typeface="Arial" charset="0"/>
                <a:cs typeface="Arial" charset="0"/>
              </a:rPr>
              <a:t>2008</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églalap 3"/>
          <p:cNvSpPr/>
          <p:nvPr/>
        </p:nvSpPr>
        <p:spPr>
          <a:xfrm>
            <a:off x="2286764" y="1916832"/>
            <a:ext cx="5310336" cy="461665"/>
          </a:xfrm>
          <a:prstGeom prst="rect">
            <a:avLst/>
          </a:prstGeom>
        </p:spPr>
        <p:txBody>
          <a:bodyPr wrap="square">
            <a:spAutoFit/>
          </a:bodyPr>
          <a:lstStyle/>
          <a:p>
            <a:pPr marL="342900" lvl="0" indent="-342900" algn="ctr" eaLnBrk="0" hangingPunct="0">
              <a:spcBef>
                <a:spcPct val="20000"/>
              </a:spcBef>
              <a:defRPr/>
            </a:pPr>
            <a:r>
              <a:rPr lang="en-US" sz="2400" b="1" kern="0" dirty="0" smtClean="0">
                <a:solidFill>
                  <a:srgbClr val="000000"/>
                </a:solidFill>
                <a:effectLst>
                  <a:outerShdw blurRad="38100" dist="38100" dir="2700000" algn="tl">
                    <a:srgbClr val="C0C0C0"/>
                  </a:outerShdw>
                </a:effectLst>
                <a:latin typeface="Arial"/>
                <a:cs typeface="Arial"/>
              </a:rPr>
              <a:t>Thank you for your kind attention!</a:t>
            </a:r>
            <a:endParaRPr lang="en-US" sz="2400" b="1" kern="0" dirty="0">
              <a:solidFill>
                <a:srgbClr val="000000"/>
              </a:solidFill>
              <a:effectLst>
                <a:outerShdw blurRad="38100" dist="38100" dir="2700000" algn="tl">
                  <a:srgbClr val="C0C0C0"/>
                </a:outerShdw>
              </a:effectLst>
              <a:latin typeface="Arial"/>
              <a:cs typeface="Arial"/>
            </a:endParaRPr>
          </a:p>
        </p:txBody>
      </p:sp>
    </p:spTree>
    <p:extLst>
      <p:ext uri="{BB962C8B-B14F-4D97-AF65-F5344CB8AC3E}">
        <p14:creationId xmlns:p14="http://schemas.microsoft.com/office/powerpoint/2010/main" val="17170783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38" name="Cím 1"/>
          <p:cNvSpPr>
            <a:spLocks noGrp="1"/>
          </p:cNvSpPr>
          <p:nvPr>
            <p:ph type="ctrTitle"/>
          </p:nvPr>
        </p:nvSpPr>
        <p:spPr>
          <a:xfrm>
            <a:off x="1115616" y="333375"/>
            <a:ext cx="7777559" cy="791369"/>
          </a:xfrm>
        </p:spPr>
        <p:txBody>
          <a:bodyPr/>
          <a:lstStyle/>
          <a:p>
            <a:r>
              <a:rPr lang="en-GB" altLang="hu-HU" sz="2400" b="1" kern="0" dirty="0" smtClean="0">
                <a:solidFill>
                  <a:srgbClr val="0C4A7B"/>
                </a:solidFill>
                <a:latin typeface="Arial" charset="0"/>
                <a:ea typeface="+mn-ea"/>
                <a:cs typeface="Arial" charset="0"/>
              </a:rPr>
              <a:t>Before new Interconnection Agreement</a:t>
            </a:r>
            <a:endParaRPr lang="en-GB" sz="2400" dirty="0"/>
          </a:p>
        </p:txBody>
      </p:sp>
      <p:sp>
        <p:nvSpPr>
          <p:cNvPr id="3" name="Alcím 2"/>
          <p:cNvSpPr>
            <a:spLocks noGrp="1"/>
          </p:cNvSpPr>
          <p:nvPr>
            <p:ph type="subTitle" idx="1"/>
          </p:nvPr>
        </p:nvSpPr>
        <p:spPr>
          <a:xfrm>
            <a:off x="1115616" y="1268760"/>
            <a:ext cx="7718474" cy="3456384"/>
          </a:xfrm>
        </p:spPr>
        <p:txBody>
          <a:bodyPr rtlCol="0">
            <a:normAutofit/>
          </a:bodyPr>
          <a:lstStyle/>
          <a:p>
            <a:pPr marL="182563" lvl="0" indent="-182563" defTabSz="757238">
              <a:lnSpc>
                <a:spcPct val="119000"/>
              </a:lnSpc>
              <a:spcBef>
                <a:spcPct val="0"/>
              </a:spcBef>
              <a:buClr>
                <a:srgbClr val="F59D3E"/>
              </a:buClr>
            </a:pPr>
            <a:r>
              <a:rPr lang="en-GB" altLang="hu-HU" sz="1600" kern="0" dirty="0">
                <a:solidFill>
                  <a:srgbClr val="0C4A7B"/>
                </a:solidFill>
                <a:latin typeface="Arial" charset="0"/>
                <a:cs typeface="Arial" charset="0"/>
              </a:rPr>
              <a:t>There were </a:t>
            </a:r>
            <a:r>
              <a:rPr lang="en-GB" altLang="hu-HU" sz="1600" b="1" u="sng" kern="0" dirty="0">
                <a:solidFill>
                  <a:srgbClr val="0C4A7B"/>
                </a:solidFill>
                <a:latin typeface="Arial" charset="0"/>
                <a:cs typeface="Arial" charset="0"/>
              </a:rPr>
              <a:t>two separate physical points </a:t>
            </a:r>
            <a:r>
              <a:rPr lang="en-GB" altLang="hu-HU" sz="1600" kern="0" dirty="0" smtClean="0">
                <a:solidFill>
                  <a:srgbClr val="0C4A7B"/>
                </a:solidFill>
                <a:latin typeface="Arial" charset="0"/>
                <a:cs typeface="Arial" charset="0"/>
              </a:rPr>
              <a:t>and </a:t>
            </a:r>
            <a:r>
              <a:rPr lang="en-GB" altLang="hu-HU" sz="1600" b="1" u="sng" kern="0" dirty="0">
                <a:solidFill>
                  <a:srgbClr val="0C4A7B"/>
                </a:solidFill>
                <a:latin typeface="Arial" charset="0"/>
                <a:cs typeface="Arial" charset="0"/>
              </a:rPr>
              <a:t>separate </a:t>
            </a:r>
            <a:r>
              <a:rPr lang="en-GB" altLang="hu-HU" sz="1600" b="1" u="sng" kern="0" dirty="0" smtClean="0">
                <a:solidFill>
                  <a:srgbClr val="0C4A7B"/>
                </a:solidFill>
                <a:latin typeface="Arial" charset="0"/>
                <a:cs typeface="Arial" charset="0"/>
              </a:rPr>
              <a:t>Agreements </a:t>
            </a:r>
            <a:r>
              <a:rPr lang="en-GB" altLang="hu-HU" sz="1600" kern="0" dirty="0">
                <a:solidFill>
                  <a:srgbClr val="0C4A7B"/>
                </a:solidFill>
                <a:latin typeface="Arial" charset="0"/>
                <a:cs typeface="Arial" charset="0"/>
              </a:rPr>
              <a:t>accordingly:</a:t>
            </a:r>
          </a:p>
          <a:p>
            <a:pPr marL="182563" lvl="0" indent="-182563" defTabSz="757238">
              <a:lnSpc>
                <a:spcPct val="119000"/>
              </a:lnSpc>
              <a:spcBef>
                <a:spcPct val="0"/>
              </a:spcBef>
              <a:buClr>
                <a:srgbClr val="F59D3E"/>
              </a:buClr>
            </a:pPr>
            <a:endParaRPr lang="en-GB" altLang="hu-HU" sz="1600" kern="0" dirty="0">
              <a:solidFill>
                <a:srgbClr val="0C4A7B"/>
              </a:solidFill>
              <a:latin typeface="Arial" charset="0"/>
              <a:cs typeface="Arial" charset="0"/>
            </a:endParaRPr>
          </a:p>
          <a:p>
            <a:pPr marL="182563" lvl="0" indent="-182563" defTabSz="757238">
              <a:lnSpc>
                <a:spcPct val="119000"/>
              </a:lnSpc>
              <a:spcBef>
                <a:spcPct val="0"/>
              </a:spcBef>
              <a:buClr>
                <a:srgbClr val="F59D3E"/>
              </a:buClr>
            </a:pPr>
            <a:r>
              <a:rPr lang="en-GB" altLang="hu-HU" sz="1600" kern="0" dirty="0">
                <a:solidFill>
                  <a:srgbClr val="0C4A7B"/>
                </a:solidFill>
                <a:latin typeface="Arial" charset="0"/>
                <a:cs typeface="Arial" charset="0"/>
              </a:rPr>
              <a:t>1. Gas flow direction from Ukraine </a:t>
            </a:r>
            <a:r>
              <a:rPr lang="en-GB" altLang="hu-HU" sz="1600" kern="0" dirty="0" smtClean="0">
                <a:solidFill>
                  <a:srgbClr val="0C4A7B"/>
                </a:solidFill>
                <a:latin typeface="Arial" charset="0"/>
                <a:cs typeface="Arial" charset="0"/>
              </a:rPr>
              <a:t>to </a:t>
            </a:r>
            <a:r>
              <a:rPr lang="en-GB" altLang="hu-HU" sz="1600" kern="0" dirty="0">
                <a:solidFill>
                  <a:srgbClr val="0C4A7B"/>
                </a:solidFill>
                <a:latin typeface="Arial" charset="0"/>
                <a:cs typeface="Arial" charset="0"/>
              </a:rPr>
              <a:t>Hungary at </a:t>
            </a:r>
            <a:r>
              <a:rPr lang="en-GB" altLang="hu-HU" sz="1600" kern="0" dirty="0" err="1">
                <a:solidFill>
                  <a:srgbClr val="0C4A7B"/>
                </a:solidFill>
                <a:latin typeface="Arial" charset="0"/>
                <a:cs typeface="Arial" charset="0"/>
              </a:rPr>
              <a:t>Beregovo</a:t>
            </a:r>
            <a:r>
              <a:rPr lang="en-GB" altLang="hu-HU" sz="1600" kern="0" dirty="0">
                <a:solidFill>
                  <a:srgbClr val="0C4A7B"/>
                </a:solidFill>
                <a:latin typeface="Arial" charset="0"/>
                <a:cs typeface="Arial" charset="0"/>
              </a:rPr>
              <a:t> 1400 (</a:t>
            </a:r>
            <a:r>
              <a:rPr lang="en-GB" altLang="hu-HU" sz="1600" kern="0" dirty="0" smtClean="0">
                <a:solidFill>
                  <a:srgbClr val="0C4A7B"/>
                </a:solidFill>
                <a:latin typeface="Arial" charset="0"/>
                <a:cs typeface="Arial" charset="0"/>
              </a:rPr>
              <a:t>UA</a:t>
            </a:r>
            <a:r>
              <a:rPr lang="hu-HU" altLang="hu-HU" sz="1600" kern="0" dirty="0" smtClean="0">
                <a:solidFill>
                  <a:srgbClr val="0C4A7B"/>
                </a:solidFill>
                <a:latin typeface="Arial" charset="0"/>
                <a:cs typeface="Arial" charset="0"/>
              </a:rPr>
              <a:t> </a:t>
            </a:r>
            <a:r>
              <a:rPr lang="en-GB" altLang="hu-HU" sz="1600" kern="0" dirty="0" smtClean="0">
                <a:solidFill>
                  <a:srgbClr val="0C4A7B"/>
                </a:solidFill>
                <a:latin typeface="Arial" charset="0"/>
                <a:cs typeface="Arial" charset="0"/>
              </a:rPr>
              <a:t>-</a:t>
            </a:r>
            <a:r>
              <a:rPr lang="hu-HU" altLang="hu-HU" sz="1600" kern="0" dirty="0" smtClean="0">
                <a:solidFill>
                  <a:srgbClr val="0C4A7B"/>
                </a:solidFill>
                <a:latin typeface="Arial" charset="0"/>
                <a:cs typeface="Arial" charset="0"/>
              </a:rPr>
              <a:t>&gt; </a:t>
            </a:r>
            <a:r>
              <a:rPr lang="en-GB" altLang="hu-HU" sz="1600" kern="0" dirty="0" smtClean="0">
                <a:solidFill>
                  <a:srgbClr val="0C4A7B"/>
                </a:solidFill>
                <a:latin typeface="Arial" charset="0"/>
                <a:cs typeface="Arial" charset="0"/>
              </a:rPr>
              <a:t>HU</a:t>
            </a:r>
            <a:r>
              <a:rPr lang="en-GB" altLang="hu-HU" sz="1600" kern="0" dirty="0">
                <a:solidFill>
                  <a:srgbClr val="0C4A7B"/>
                </a:solidFill>
                <a:latin typeface="Arial" charset="0"/>
                <a:cs typeface="Arial" charset="0"/>
              </a:rPr>
              <a:t>)</a:t>
            </a:r>
          </a:p>
          <a:p>
            <a:pPr marL="447675" indent="-447675" defTabSz="757238">
              <a:lnSpc>
                <a:spcPct val="119000"/>
              </a:lnSpc>
              <a:spcBef>
                <a:spcPct val="0"/>
              </a:spcBef>
              <a:buClr>
                <a:srgbClr val="F59D3E"/>
              </a:buClr>
            </a:pPr>
            <a:r>
              <a:rPr lang="en-GB" altLang="hu-HU" sz="1600" kern="0" dirty="0" smtClean="0">
                <a:solidFill>
                  <a:srgbClr val="0C4A7B"/>
                </a:solidFill>
                <a:latin typeface="Arial" charset="0"/>
                <a:cs typeface="Arial" charset="0"/>
              </a:rPr>
              <a:t>    </a:t>
            </a:r>
            <a:r>
              <a:rPr lang="en-GB" altLang="hu-HU" sz="1600" kern="0" dirty="0">
                <a:solidFill>
                  <a:srgbClr val="0C4A7B"/>
                </a:solidFill>
                <a:latin typeface="Arial" charset="0"/>
                <a:cs typeface="Arial" charset="0"/>
              </a:rPr>
              <a:t>a.) Dispatching Agreement</a:t>
            </a:r>
          </a:p>
          <a:p>
            <a:pPr marL="447675" lvl="0" indent="-447675" defTabSz="757238">
              <a:lnSpc>
                <a:spcPct val="119000"/>
              </a:lnSpc>
              <a:spcBef>
                <a:spcPct val="0"/>
              </a:spcBef>
              <a:buClr>
                <a:srgbClr val="F59D3E"/>
              </a:buClr>
            </a:pPr>
            <a:r>
              <a:rPr lang="en-GB" altLang="hu-HU" sz="1600" kern="0" dirty="0">
                <a:solidFill>
                  <a:srgbClr val="0C4A7B"/>
                </a:solidFill>
                <a:latin typeface="Arial" charset="0"/>
                <a:cs typeface="Arial" charset="0"/>
              </a:rPr>
              <a:t>    b.) Technical Agreement</a:t>
            </a:r>
          </a:p>
          <a:p>
            <a:pPr marL="447675" lvl="0" indent="-447675" defTabSz="757238">
              <a:lnSpc>
                <a:spcPct val="119000"/>
              </a:lnSpc>
              <a:spcBef>
                <a:spcPct val="0"/>
              </a:spcBef>
              <a:buClr>
                <a:srgbClr val="F59D3E"/>
              </a:buClr>
            </a:pPr>
            <a:endParaRPr lang="en-GB" altLang="hu-HU" sz="1600" dirty="0">
              <a:solidFill>
                <a:srgbClr val="000000"/>
              </a:solidFill>
              <a:latin typeface="Arial" charset="0"/>
              <a:cs typeface="Arial" charset="0"/>
            </a:endParaRPr>
          </a:p>
          <a:p>
            <a:pPr lvl="0" fontAlgn="auto">
              <a:spcAft>
                <a:spcPts val="0"/>
              </a:spcAft>
              <a:defRPr/>
            </a:pPr>
            <a:r>
              <a:rPr lang="en-GB" altLang="hu-HU" sz="1600" kern="0" dirty="0">
                <a:solidFill>
                  <a:srgbClr val="0C4A7B"/>
                </a:solidFill>
                <a:latin typeface="Arial" charset="0"/>
                <a:cs typeface="Arial" charset="0"/>
              </a:rPr>
              <a:t>2. Gas flow direction from Hungary </a:t>
            </a:r>
            <a:r>
              <a:rPr lang="en-GB" altLang="hu-HU" sz="1600" kern="0" dirty="0" smtClean="0">
                <a:solidFill>
                  <a:srgbClr val="0C4A7B"/>
                </a:solidFill>
                <a:latin typeface="Arial" charset="0"/>
                <a:cs typeface="Arial" charset="0"/>
              </a:rPr>
              <a:t>to </a:t>
            </a:r>
            <a:r>
              <a:rPr lang="en-GB" altLang="hu-HU" sz="1600" kern="0" dirty="0">
                <a:solidFill>
                  <a:srgbClr val="0C4A7B"/>
                </a:solidFill>
                <a:latin typeface="Arial" charset="0"/>
                <a:cs typeface="Arial" charset="0"/>
              </a:rPr>
              <a:t>Ukraine at Beregdaróc 800 (</a:t>
            </a:r>
            <a:r>
              <a:rPr lang="en-GB" altLang="hu-HU" sz="1600" kern="0" dirty="0" smtClean="0">
                <a:solidFill>
                  <a:srgbClr val="0C4A7B"/>
                </a:solidFill>
                <a:latin typeface="Arial" charset="0"/>
                <a:cs typeface="Arial" charset="0"/>
              </a:rPr>
              <a:t>HU</a:t>
            </a:r>
            <a:r>
              <a:rPr lang="hu-HU" altLang="hu-HU" sz="1600" kern="0" dirty="0" smtClean="0">
                <a:solidFill>
                  <a:srgbClr val="0C4A7B"/>
                </a:solidFill>
                <a:latin typeface="Arial" charset="0"/>
                <a:cs typeface="Arial" charset="0"/>
              </a:rPr>
              <a:t> </a:t>
            </a:r>
            <a:r>
              <a:rPr lang="en-GB" altLang="hu-HU" sz="1600" kern="0" dirty="0" smtClean="0">
                <a:solidFill>
                  <a:srgbClr val="0C4A7B"/>
                </a:solidFill>
                <a:latin typeface="Arial" charset="0"/>
                <a:cs typeface="Arial" charset="0"/>
              </a:rPr>
              <a:t>-</a:t>
            </a:r>
            <a:r>
              <a:rPr lang="hu-HU" altLang="hu-HU" sz="1600" kern="0" dirty="0" smtClean="0">
                <a:solidFill>
                  <a:srgbClr val="0C4A7B"/>
                </a:solidFill>
                <a:latin typeface="Arial" charset="0"/>
                <a:cs typeface="Arial" charset="0"/>
              </a:rPr>
              <a:t>&gt; </a:t>
            </a:r>
            <a:r>
              <a:rPr lang="en-GB" altLang="hu-HU" sz="1600" kern="0" dirty="0" smtClean="0">
                <a:solidFill>
                  <a:srgbClr val="0C4A7B"/>
                </a:solidFill>
                <a:latin typeface="Arial" charset="0"/>
                <a:cs typeface="Arial" charset="0"/>
              </a:rPr>
              <a:t>UA</a:t>
            </a:r>
            <a:r>
              <a:rPr lang="en-GB" altLang="hu-HU" sz="1600" kern="0" dirty="0">
                <a:solidFill>
                  <a:srgbClr val="0C4A7B"/>
                </a:solidFill>
                <a:latin typeface="Arial" charset="0"/>
                <a:cs typeface="Arial" charset="0"/>
              </a:rPr>
              <a:t>)</a:t>
            </a:r>
          </a:p>
          <a:p>
            <a:pPr marL="447675" lvl="0" indent="-447675" defTabSz="757238">
              <a:lnSpc>
                <a:spcPct val="119000"/>
              </a:lnSpc>
              <a:spcBef>
                <a:spcPct val="0"/>
              </a:spcBef>
              <a:buClr>
                <a:srgbClr val="F59D3E"/>
              </a:buClr>
            </a:pPr>
            <a:r>
              <a:rPr lang="en-GB" altLang="hu-HU" sz="1600" kern="0" dirty="0">
                <a:solidFill>
                  <a:srgbClr val="0C4A7B"/>
                </a:solidFill>
                <a:latin typeface="Arial" charset="0"/>
                <a:cs typeface="Arial" charset="0"/>
              </a:rPr>
              <a:t>    a.) Technical </a:t>
            </a:r>
            <a:r>
              <a:rPr lang="en-GB" altLang="hu-HU" sz="1600" kern="0" dirty="0" smtClean="0">
                <a:solidFill>
                  <a:srgbClr val="0C4A7B"/>
                </a:solidFill>
                <a:latin typeface="Arial" charset="0"/>
                <a:cs typeface="Arial" charset="0"/>
              </a:rPr>
              <a:t>Agreement</a:t>
            </a:r>
            <a:r>
              <a:rPr lang="hu-HU" altLang="hu-HU" sz="1600" kern="0" dirty="0" smtClean="0">
                <a:solidFill>
                  <a:srgbClr val="0C4A7B"/>
                </a:solidFill>
                <a:latin typeface="Arial" charset="0"/>
                <a:cs typeface="Arial" charset="0"/>
              </a:rPr>
              <a:t> </a:t>
            </a:r>
            <a:r>
              <a:rPr lang="en-GB" altLang="hu-HU" sz="1600" kern="0" dirty="0" smtClean="0">
                <a:solidFill>
                  <a:srgbClr val="0C4A7B"/>
                </a:solidFill>
                <a:latin typeface="Arial" charset="0"/>
                <a:cs typeface="Arial" charset="0"/>
              </a:rPr>
              <a:t>– fix term contract, with interruptible capacity</a:t>
            </a:r>
            <a:r>
              <a:rPr lang="hu-HU" altLang="hu-HU" sz="1600" kern="0" dirty="0" smtClean="0">
                <a:solidFill>
                  <a:srgbClr val="0C4A7B"/>
                </a:solidFill>
                <a:latin typeface="Arial" charset="0"/>
                <a:cs typeface="Arial" charset="0"/>
              </a:rPr>
              <a:t> </a:t>
            </a:r>
            <a:r>
              <a:rPr lang="hu-HU" altLang="hu-HU" sz="1600" kern="0" dirty="0" err="1" smtClean="0">
                <a:solidFill>
                  <a:srgbClr val="0C4A7B"/>
                </a:solidFill>
                <a:latin typeface="Arial" charset="0"/>
                <a:cs typeface="Arial" charset="0"/>
              </a:rPr>
              <a:t>only</a:t>
            </a:r>
            <a:endParaRPr lang="en-GB" sz="1600" kern="0" dirty="0">
              <a:solidFill>
                <a:srgbClr val="0C4A7B"/>
              </a:solidFill>
              <a:latin typeface="Arial" charset="0"/>
              <a:cs typeface="Arial" charset="0"/>
            </a:endParaRPr>
          </a:p>
        </p:txBody>
      </p:sp>
      <p:cxnSp>
        <p:nvCxnSpPr>
          <p:cNvPr id="33" name="Straight Connector 34"/>
          <p:cNvCxnSpPr>
            <a:cxnSpLocks noChangeShapeType="1"/>
          </p:cNvCxnSpPr>
          <p:nvPr/>
        </p:nvCxnSpPr>
        <p:spPr bwMode="auto">
          <a:xfrm>
            <a:off x="1189038" y="942975"/>
            <a:ext cx="7605712" cy="0"/>
          </a:xfrm>
          <a:prstGeom prst="line">
            <a:avLst/>
          </a:prstGeom>
          <a:noFill/>
          <a:ln w="25400" algn="ctr">
            <a:solidFill>
              <a:srgbClr val="004B84"/>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5650348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38" name="Cím 1"/>
          <p:cNvSpPr>
            <a:spLocks noGrp="1"/>
          </p:cNvSpPr>
          <p:nvPr>
            <p:ph type="ctrTitle"/>
          </p:nvPr>
        </p:nvSpPr>
        <p:spPr>
          <a:xfrm>
            <a:off x="1115616" y="333375"/>
            <a:ext cx="7777559" cy="791369"/>
          </a:xfrm>
        </p:spPr>
        <p:txBody>
          <a:bodyPr/>
          <a:lstStyle/>
          <a:p>
            <a:r>
              <a:rPr lang="hu-HU" altLang="hu-HU" sz="2200" b="1" kern="0" dirty="0" err="1" smtClean="0">
                <a:solidFill>
                  <a:srgbClr val="0C4A7B"/>
                </a:solidFill>
                <a:latin typeface="Arial" charset="0"/>
                <a:ea typeface="+mn-ea"/>
                <a:cs typeface="Arial" charset="0"/>
              </a:rPr>
              <a:t>Natural</a:t>
            </a:r>
            <a:r>
              <a:rPr lang="hu-HU" altLang="hu-HU" sz="2200" b="1" kern="0" dirty="0" smtClean="0">
                <a:solidFill>
                  <a:srgbClr val="0C4A7B"/>
                </a:solidFill>
                <a:latin typeface="Arial" charset="0"/>
                <a:ea typeface="+mn-ea"/>
                <a:cs typeface="Arial" charset="0"/>
              </a:rPr>
              <a:t> </a:t>
            </a:r>
            <a:r>
              <a:rPr lang="hu-HU" altLang="hu-HU" sz="2200" b="1" kern="0" dirty="0" err="1" smtClean="0">
                <a:solidFill>
                  <a:srgbClr val="0C4A7B"/>
                </a:solidFill>
                <a:latin typeface="Arial" charset="0"/>
                <a:ea typeface="+mn-ea"/>
                <a:cs typeface="Arial" charset="0"/>
              </a:rPr>
              <a:t>gas</a:t>
            </a:r>
            <a:r>
              <a:rPr lang="hu-HU" altLang="hu-HU" sz="2200" b="1" kern="0" dirty="0" smtClean="0">
                <a:solidFill>
                  <a:srgbClr val="0C4A7B"/>
                </a:solidFill>
                <a:latin typeface="Arial" charset="0"/>
                <a:ea typeface="+mn-ea"/>
                <a:cs typeface="Arial" charset="0"/>
              </a:rPr>
              <a:t> </a:t>
            </a:r>
            <a:r>
              <a:rPr lang="hu-HU" altLang="hu-HU" sz="2200" b="1" kern="0" dirty="0" err="1" smtClean="0">
                <a:solidFill>
                  <a:srgbClr val="0C4A7B"/>
                </a:solidFill>
                <a:latin typeface="Arial" charset="0"/>
                <a:ea typeface="+mn-ea"/>
                <a:cs typeface="Arial" charset="0"/>
              </a:rPr>
              <a:t>transmission</a:t>
            </a:r>
            <a:r>
              <a:rPr lang="hu-HU" altLang="hu-HU" sz="2200" b="1" kern="0" dirty="0" smtClean="0">
                <a:solidFill>
                  <a:srgbClr val="0C4A7B"/>
                </a:solidFill>
                <a:latin typeface="Arial" charset="0"/>
                <a:ea typeface="+mn-ea"/>
                <a:cs typeface="Arial" charset="0"/>
              </a:rPr>
              <a:t> </a:t>
            </a:r>
            <a:r>
              <a:rPr lang="hu-HU" altLang="hu-HU" sz="2200" b="1" kern="0" dirty="0" err="1" smtClean="0">
                <a:solidFill>
                  <a:srgbClr val="0C4A7B"/>
                </a:solidFill>
                <a:latin typeface="Arial" charset="0"/>
                <a:ea typeface="+mn-ea"/>
                <a:cs typeface="Arial" charset="0"/>
              </a:rPr>
              <a:t>between</a:t>
            </a:r>
            <a:r>
              <a:rPr lang="hu-HU" altLang="hu-HU" sz="2200" b="1" kern="0" dirty="0" smtClean="0">
                <a:solidFill>
                  <a:srgbClr val="0C4A7B"/>
                </a:solidFill>
                <a:latin typeface="Arial" charset="0"/>
                <a:ea typeface="+mn-ea"/>
                <a:cs typeface="Arial" charset="0"/>
              </a:rPr>
              <a:t> </a:t>
            </a:r>
            <a:r>
              <a:rPr lang="hu-HU" altLang="hu-HU" sz="2200" b="1" kern="0" dirty="0" err="1" smtClean="0">
                <a:solidFill>
                  <a:srgbClr val="0C4A7B"/>
                </a:solidFill>
                <a:latin typeface="Arial" charset="0"/>
                <a:ea typeface="+mn-ea"/>
                <a:cs typeface="Arial" charset="0"/>
              </a:rPr>
              <a:t>Ukraine</a:t>
            </a:r>
            <a:r>
              <a:rPr lang="hu-HU" altLang="hu-HU" sz="2200" b="1" kern="0" dirty="0" smtClean="0">
                <a:solidFill>
                  <a:srgbClr val="0C4A7B"/>
                </a:solidFill>
                <a:latin typeface="Arial" charset="0"/>
                <a:ea typeface="+mn-ea"/>
                <a:cs typeface="Arial" charset="0"/>
              </a:rPr>
              <a:t> and Hungary</a:t>
            </a:r>
            <a:endParaRPr lang="en-GB" sz="2200" dirty="0"/>
          </a:p>
        </p:txBody>
      </p:sp>
      <p:cxnSp>
        <p:nvCxnSpPr>
          <p:cNvPr id="33" name="Straight Connector 34"/>
          <p:cNvCxnSpPr>
            <a:cxnSpLocks noChangeShapeType="1"/>
          </p:cNvCxnSpPr>
          <p:nvPr/>
        </p:nvCxnSpPr>
        <p:spPr bwMode="auto">
          <a:xfrm>
            <a:off x="1189038" y="942975"/>
            <a:ext cx="7605712" cy="0"/>
          </a:xfrm>
          <a:prstGeom prst="line">
            <a:avLst/>
          </a:prstGeom>
          <a:noFill/>
          <a:ln w="25400" algn="ctr">
            <a:solidFill>
              <a:srgbClr val="004B84"/>
            </a:solidFill>
            <a:round/>
            <a:headEnd/>
            <a:tailEnd/>
          </a:ln>
          <a:extLst>
            <a:ext uri="{909E8E84-426E-40DD-AFC4-6F175D3DCCD1}">
              <a14:hiddenFill xmlns:a14="http://schemas.microsoft.com/office/drawing/2010/main">
                <a:noFill/>
              </a14:hiddenFill>
            </a:ext>
          </a:extLst>
        </p:spPr>
      </p:cxn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9039" y="1327820"/>
            <a:ext cx="5615210" cy="4282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Прямая соединительная линия 2"/>
          <p:cNvCxnSpPr/>
          <p:nvPr/>
        </p:nvCxnSpPr>
        <p:spPr>
          <a:xfrm>
            <a:off x="6228184" y="4975076"/>
            <a:ext cx="20162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Прямая соединительная линия 6"/>
          <p:cNvCxnSpPr/>
          <p:nvPr/>
        </p:nvCxnSpPr>
        <p:spPr>
          <a:xfrm>
            <a:off x="6120705" y="2123331"/>
            <a:ext cx="2016224" cy="0"/>
          </a:xfrm>
          <a:prstGeom prst="line">
            <a:avLst/>
          </a:prstGeom>
        </p:spPr>
        <p:style>
          <a:lnRef idx="1">
            <a:schemeClr val="accent1"/>
          </a:lnRef>
          <a:fillRef idx="0">
            <a:schemeClr val="accent1"/>
          </a:fillRef>
          <a:effectRef idx="0">
            <a:schemeClr val="accent1"/>
          </a:effectRef>
          <a:fontRef idx="minor">
            <a:schemeClr val="tx1"/>
          </a:fontRef>
        </p:style>
      </p:cxnSp>
      <p:sp>
        <p:nvSpPr>
          <p:cNvPr id="4" name="Прямоугольник 3"/>
          <p:cNvSpPr/>
          <p:nvPr/>
        </p:nvSpPr>
        <p:spPr>
          <a:xfrm>
            <a:off x="6444208" y="1916832"/>
            <a:ext cx="792088"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M</a:t>
            </a:r>
            <a:endParaRPr lang="ru-RU" dirty="0">
              <a:solidFill>
                <a:schemeClr val="tx1"/>
              </a:solidFill>
            </a:endParaRPr>
          </a:p>
        </p:txBody>
      </p:sp>
      <p:sp>
        <p:nvSpPr>
          <p:cNvPr id="9" name="Прямоугольник 8"/>
          <p:cNvSpPr/>
          <p:nvPr/>
        </p:nvSpPr>
        <p:spPr>
          <a:xfrm>
            <a:off x="6444208" y="4759052"/>
            <a:ext cx="792088" cy="432048"/>
          </a:xfrm>
          <a:prstGeom prst="rect">
            <a:avLst/>
          </a:prstGeom>
          <a:solidFill>
            <a:schemeClr val="bg1"/>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M</a:t>
            </a:r>
            <a:endParaRPr lang="ru-RU" dirty="0">
              <a:solidFill>
                <a:schemeClr val="tx1"/>
              </a:solidFill>
            </a:endParaRPr>
          </a:p>
        </p:txBody>
      </p:sp>
      <p:cxnSp>
        <p:nvCxnSpPr>
          <p:cNvPr id="6" name="Прямая соединительная линия 5"/>
          <p:cNvCxnSpPr/>
          <p:nvPr/>
        </p:nvCxnSpPr>
        <p:spPr>
          <a:xfrm>
            <a:off x="7884368" y="2123331"/>
            <a:ext cx="0" cy="2851745"/>
          </a:xfrm>
          <a:prstGeom prst="line">
            <a:avLst/>
          </a:prstGeom>
        </p:spPr>
        <p:style>
          <a:lnRef idx="1">
            <a:schemeClr val="accent1"/>
          </a:lnRef>
          <a:fillRef idx="0">
            <a:schemeClr val="accent1"/>
          </a:fillRef>
          <a:effectRef idx="0">
            <a:schemeClr val="accent1"/>
          </a:effectRef>
          <a:fontRef idx="minor">
            <a:schemeClr val="tx1"/>
          </a:fontRef>
        </p:style>
      </p:cxnSp>
      <p:sp>
        <p:nvSpPr>
          <p:cNvPr id="8" name="Равнобедренный треугольник 7"/>
          <p:cNvSpPr/>
          <p:nvPr/>
        </p:nvSpPr>
        <p:spPr>
          <a:xfrm>
            <a:off x="7776356" y="3865798"/>
            <a:ext cx="216024" cy="360040"/>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Равнобедренный треугольник 12"/>
          <p:cNvSpPr/>
          <p:nvPr/>
        </p:nvSpPr>
        <p:spPr>
          <a:xfrm rot="10800000">
            <a:off x="7758354" y="3518959"/>
            <a:ext cx="234026" cy="316595"/>
          </a:xfrm>
          <a:prstGeom prst="triangl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6012160" y="1628800"/>
            <a:ext cx="2376264" cy="3888432"/>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TextBox 10"/>
          <p:cNvSpPr txBox="1"/>
          <p:nvPr/>
        </p:nvSpPr>
        <p:spPr>
          <a:xfrm>
            <a:off x="6444208" y="3573016"/>
            <a:ext cx="1172116" cy="369332"/>
          </a:xfrm>
          <a:prstGeom prst="rect">
            <a:avLst/>
          </a:prstGeom>
          <a:noFill/>
        </p:spPr>
        <p:txBody>
          <a:bodyPr wrap="none" rtlCol="0">
            <a:spAutoFit/>
          </a:bodyPr>
          <a:lstStyle/>
          <a:p>
            <a:r>
              <a:rPr lang="en-US" dirty="0" err="1" smtClean="0"/>
              <a:t>Beregovo</a:t>
            </a:r>
            <a:endParaRPr lang="ru-RU" dirty="0"/>
          </a:p>
        </p:txBody>
      </p:sp>
    </p:spTree>
    <p:extLst>
      <p:ext uri="{BB962C8B-B14F-4D97-AF65-F5344CB8AC3E}">
        <p14:creationId xmlns:p14="http://schemas.microsoft.com/office/powerpoint/2010/main" val="34542136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Cím 1"/>
          <p:cNvSpPr>
            <a:spLocks noGrp="1"/>
          </p:cNvSpPr>
          <p:nvPr>
            <p:ph type="ctrTitle"/>
          </p:nvPr>
        </p:nvSpPr>
        <p:spPr>
          <a:xfrm>
            <a:off x="1115616" y="333375"/>
            <a:ext cx="7777559" cy="791369"/>
          </a:xfrm>
        </p:spPr>
        <p:txBody>
          <a:bodyPr/>
          <a:lstStyle/>
          <a:p>
            <a:r>
              <a:rPr lang="en-GB" altLang="hu-HU" sz="2400" b="1" kern="0" smtClean="0">
                <a:solidFill>
                  <a:srgbClr val="0C4A7B"/>
                </a:solidFill>
                <a:latin typeface="Arial" charset="0"/>
                <a:ea typeface="+mn-ea"/>
                <a:cs typeface="Arial" charset="0"/>
              </a:rPr>
              <a:t>After </a:t>
            </a:r>
            <a:r>
              <a:rPr lang="en-GB" altLang="hu-HU" sz="2400" b="1" kern="0" dirty="0" smtClean="0">
                <a:solidFill>
                  <a:srgbClr val="0C4A7B"/>
                </a:solidFill>
                <a:latin typeface="Arial" charset="0"/>
                <a:ea typeface="+mn-ea"/>
                <a:cs typeface="Arial" charset="0"/>
              </a:rPr>
              <a:t>new Interconnection Agreement</a:t>
            </a:r>
            <a:endParaRPr lang="en-GB" sz="2400" dirty="0"/>
          </a:p>
        </p:txBody>
      </p:sp>
      <p:sp>
        <p:nvSpPr>
          <p:cNvPr id="3" name="Alcím 2"/>
          <p:cNvSpPr>
            <a:spLocks noGrp="1"/>
          </p:cNvSpPr>
          <p:nvPr>
            <p:ph type="subTitle" idx="1"/>
          </p:nvPr>
        </p:nvSpPr>
        <p:spPr>
          <a:xfrm>
            <a:off x="1149698" y="1124744"/>
            <a:ext cx="7684392" cy="3456384"/>
          </a:xfrm>
        </p:spPr>
        <p:txBody>
          <a:bodyPr rtlCol="0">
            <a:normAutofit/>
          </a:bodyPr>
          <a:lstStyle/>
          <a:p>
            <a:pPr marL="182563" lvl="0" indent="-182563" defTabSz="757238">
              <a:lnSpc>
                <a:spcPct val="119000"/>
              </a:lnSpc>
              <a:spcBef>
                <a:spcPct val="0"/>
              </a:spcBef>
              <a:buClr>
                <a:srgbClr val="F59D3E"/>
              </a:buClr>
            </a:pPr>
            <a:r>
              <a:rPr lang="en-GB" altLang="hu-HU" sz="1600" kern="0" dirty="0">
                <a:solidFill>
                  <a:srgbClr val="0C4A7B"/>
                </a:solidFill>
                <a:latin typeface="Arial" charset="0"/>
                <a:cs typeface="Arial" charset="0"/>
              </a:rPr>
              <a:t>There are </a:t>
            </a:r>
            <a:r>
              <a:rPr lang="en-GB" altLang="hu-HU" sz="1600" b="1" u="sng" kern="0">
                <a:solidFill>
                  <a:srgbClr val="0C4A7B"/>
                </a:solidFill>
                <a:latin typeface="Arial" charset="0"/>
                <a:cs typeface="Arial" charset="0"/>
              </a:rPr>
              <a:t>two </a:t>
            </a:r>
            <a:r>
              <a:rPr lang="en-GB" altLang="hu-HU" sz="1600" b="1" u="sng" kern="0" dirty="0">
                <a:solidFill>
                  <a:srgbClr val="0C4A7B"/>
                </a:solidFill>
                <a:latin typeface="Arial" charset="0"/>
                <a:cs typeface="Arial" charset="0"/>
              </a:rPr>
              <a:t>separate</a:t>
            </a:r>
            <a:r>
              <a:rPr lang="en-GB" altLang="hu-HU" sz="1600" b="1" u="sng" kern="0">
                <a:solidFill>
                  <a:srgbClr val="0C4A7B"/>
                </a:solidFill>
                <a:latin typeface="Arial" charset="0"/>
                <a:cs typeface="Arial" charset="0"/>
              </a:rPr>
              <a:t> physical </a:t>
            </a:r>
            <a:r>
              <a:rPr lang="en-GB" altLang="hu-HU" sz="1600" b="1" u="sng" kern="0" smtClean="0">
                <a:solidFill>
                  <a:srgbClr val="0C4A7B"/>
                </a:solidFill>
                <a:latin typeface="Arial" charset="0"/>
                <a:cs typeface="Arial" charset="0"/>
              </a:rPr>
              <a:t>points, </a:t>
            </a:r>
            <a:r>
              <a:rPr lang="en-GB" altLang="hu-HU" sz="1600" b="1" u="sng" kern="0">
                <a:solidFill>
                  <a:srgbClr val="0C4A7B"/>
                </a:solidFill>
                <a:latin typeface="Arial" charset="0"/>
                <a:cs typeface="Arial" charset="0"/>
              </a:rPr>
              <a:t>but in one Agreement</a:t>
            </a:r>
            <a:r>
              <a:rPr lang="hu-HU" altLang="hu-HU" sz="1600" b="1" u="sng" kern="0">
                <a:solidFill>
                  <a:srgbClr val="0C4A7B"/>
                </a:solidFill>
                <a:latin typeface="Arial" charset="0"/>
                <a:cs typeface="Arial" charset="0"/>
              </a:rPr>
              <a:t> </a:t>
            </a:r>
            <a:r>
              <a:rPr lang="en-GB" altLang="hu-HU" sz="1600" b="1" u="sng" kern="0">
                <a:solidFill>
                  <a:srgbClr val="0C4A7B"/>
                </a:solidFill>
                <a:latin typeface="Arial" charset="0"/>
                <a:cs typeface="Arial" charset="0"/>
              </a:rPr>
              <a:t>(IA</a:t>
            </a:r>
            <a:r>
              <a:rPr lang="en-GB" altLang="hu-HU" sz="1600" b="1" u="sng" kern="0" smtClean="0">
                <a:solidFill>
                  <a:srgbClr val="0C4A7B"/>
                </a:solidFill>
                <a:latin typeface="Arial" charset="0"/>
                <a:cs typeface="Arial" charset="0"/>
              </a:rPr>
              <a:t>)</a:t>
            </a:r>
            <a:r>
              <a:rPr lang="en-GB" altLang="hu-HU" sz="1600" kern="0" smtClean="0">
                <a:solidFill>
                  <a:srgbClr val="0C4A7B"/>
                </a:solidFill>
                <a:latin typeface="Arial" charset="0"/>
                <a:cs typeface="Arial" charset="0"/>
              </a:rPr>
              <a:t>:</a:t>
            </a:r>
            <a:endParaRPr lang="hu-HU" altLang="hu-HU" sz="1600" kern="0" dirty="0">
              <a:solidFill>
                <a:srgbClr val="0C4A7B"/>
              </a:solidFill>
              <a:latin typeface="Arial" charset="0"/>
              <a:cs typeface="Arial" charset="0"/>
            </a:endParaRPr>
          </a:p>
          <a:p>
            <a:pPr marL="182563" lvl="0" indent="-182563" defTabSz="757238">
              <a:lnSpc>
                <a:spcPct val="119000"/>
              </a:lnSpc>
              <a:spcBef>
                <a:spcPct val="0"/>
              </a:spcBef>
              <a:buClr>
                <a:srgbClr val="F59D3E"/>
              </a:buClr>
            </a:pPr>
            <a:endParaRPr lang="hu-HU" altLang="hu-HU" sz="1600" kern="0" dirty="0">
              <a:solidFill>
                <a:srgbClr val="0C4A7B"/>
              </a:solidFill>
              <a:latin typeface="Arial" charset="0"/>
              <a:cs typeface="Arial" charset="0"/>
            </a:endParaRPr>
          </a:p>
          <a:p>
            <a:pPr marL="182563" lvl="0" indent="-182563" defTabSz="757238">
              <a:lnSpc>
                <a:spcPct val="119000"/>
              </a:lnSpc>
              <a:spcBef>
                <a:spcPct val="0"/>
              </a:spcBef>
              <a:buClr>
                <a:srgbClr val="F59D3E"/>
              </a:buClr>
            </a:pPr>
            <a:endParaRPr lang="hu-HU" altLang="hu-HU" sz="1600" kern="0" dirty="0">
              <a:solidFill>
                <a:srgbClr val="0C4A7B"/>
              </a:solidFill>
              <a:latin typeface="Arial" charset="0"/>
              <a:cs typeface="Arial" charset="0"/>
            </a:endParaRPr>
          </a:p>
          <a:p>
            <a:pPr marL="182563" lvl="0" indent="-182563" defTabSz="757238">
              <a:lnSpc>
                <a:spcPct val="119000"/>
              </a:lnSpc>
              <a:spcBef>
                <a:spcPct val="0"/>
              </a:spcBef>
              <a:buClr>
                <a:srgbClr val="F59D3E"/>
              </a:buClr>
            </a:pPr>
            <a:endParaRPr lang="en-GB" altLang="hu-HU" sz="1600" kern="0" dirty="0">
              <a:solidFill>
                <a:srgbClr val="0C4A7B"/>
              </a:solidFill>
              <a:latin typeface="Arial" charset="0"/>
              <a:cs typeface="Arial" charset="0"/>
            </a:endParaRPr>
          </a:p>
        </p:txBody>
      </p:sp>
      <p:cxnSp>
        <p:nvCxnSpPr>
          <p:cNvPr id="33" name="Straight Connector 34"/>
          <p:cNvCxnSpPr>
            <a:cxnSpLocks noChangeShapeType="1"/>
          </p:cNvCxnSpPr>
          <p:nvPr/>
        </p:nvCxnSpPr>
        <p:spPr bwMode="auto">
          <a:xfrm>
            <a:off x="1189038" y="942975"/>
            <a:ext cx="7605712" cy="0"/>
          </a:xfrm>
          <a:prstGeom prst="line">
            <a:avLst/>
          </a:prstGeom>
          <a:noFill/>
          <a:ln w="25400" algn="ctr">
            <a:solidFill>
              <a:srgbClr val="004B84"/>
            </a:solidFill>
            <a:round/>
            <a:headEnd/>
            <a:tailEnd/>
          </a:ln>
          <a:extLst>
            <a:ext uri="{909E8E84-426E-40DD-AFC4-6F175D3DCCD1}">
              <a14:hiddenFill xmlns:a14="http://schemas.microsoft.com/office/drawing/2010/main">
                <a:noFill/>
              </a14:hiddenFill>
            </a:ext>
          </a:extLst>
        </p:spPr>
      </p:cxnSp>
      <p:pic>
        <p:nvPicPr>
          <p:cNvPr id="2050" name="Picture 2" descr="Q:\Kapacit_2\Xara\2015\2015_06_18_FGSZ_Ukrtransgaz\Eloadás_2015_06_1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35696" y="1484784"/>
            <a:ext cx="6120680" cy="417814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19433" t="20133" r="12160" b="11430"/>
          <a:stretch/>
        </p:blipFill>
        <p:spPr bwMode="auto">
          <a:xfrm>
            <a:off x="1835696" y="1484784"/>
            <a:ext cx="6120680" cy="4178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zövegdoboz 1"/>
          <p:cNvSpPr txBox="1"/>
          <p:nvPr/>
        </p:nvSpPr>
        <p:spPr>
          <a:xfrm>
            <a:off x="5026392" y="2669513"/>
            <a:ext cx="1296144" cy="430887"/>
          </a:xfrm>
          <a:prstGeom prst="rect">
            <a:avLst/>
          </a:prstGeom>
          <a:solidFill>
            <a:schemeClr val="tx2">
              <a:lumMod val="40000"/>
              <a:lumOff val="60000"/>
            </a:schemeClr>
          </a:solidFill>
        </p:spPr>
        <p:txBody>
          <a:bodyPr wrap="square" rtlCol="0">
            <a:spAutoFit/>
          </a:bodyPr>
          <a:lstStyle/>
          <a:p>
            <a:r>
              <a:rPr lang="hu-HU" sz="1100" dirty="0" smtClean="0"/>
              <a:t>Beregdaróc 1400</a:t>
            </a:r>
          </a:p>
          <a:p>
            <a:r>
              <a:rPr lang="hu-HU" sz="1100" dirty="0" smtClean="0"/>
              <a:t>     UA       HU  </a:t>
            </a:r>
            <a:endParaRPr lang="en-GB" sz="1100" dirty="0"/>
          </a:p>
        </p:txBody>
      </p:sp>
      <p:cxnSp>
        <p:nvCxnSpPr>
          <p:cNvPr id="5" name="Egyenes összekötő nyíllal 4"/>
          <p:cNvCxnSpPr/>
          <p:nvPr/>
        </p:nvCxnSpPr>
        <p:spPr>
          <a:xfrm>
            <a:off x="5516960" y="2960852"/>
            <a:ext cx="216024"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Ellipszis 5"/>
          <p:cNvSpPr/>
          <p:nvPr/>
        </p:nvSpPr>
        <p:spPr>
          <a:xfrm>
            <a:off x="5828338" y="3252341"/>
            <a:ext cx="107428" cy="10424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Szövegdoboz 10"/>
          <p:cNvSpPr txBox="1"/>
          <p:nvPr/>
        </p:nvSpPr>
        <p:spPr>
          <a:xfrm>
            <a:off x="5206647" y="3521731"/>
            <a:ext cx="1296144" cy="430887"/>
          </a:xfrm>
          <a:prstGeom prst="rect">
            <a:avLst/>
          </a:prstGeom>
          <a:solidFill>
            <a:schemeClr val="tx2">
              <a:lumMod val="40000"/>
              <a:lumOff val="60000"/>
            </a:schemeClr>
          </a:solidFill>
        </p:spPr>
        <p:txBody>
          <a:bodyPr wrap="square" rtlCol="0">
            <a:spAutoFit/>
          </a:bodyPr>
          <a:lstStyle/>
          <a:p>
            <a:r>
              <a:rPr lang="hu-HU" sz="1100" dirty="0" smtClean="0"/>
              <a:t>Beregdaróc 800</a:t>
            </a:r>
          </a:p>
          <a:p>
            <a:r>
              <a:rPr lang="hu-HU" sz="1100" dirty="0" smtClean="0"/>
              <a:t>     HU       UA  </a:t>
            </a:r>
            <a:endParaRPr lang="en-GB" sz="1100" dirty="0"/>
          </a:p>
        </p:txBody>
      </p:sp>
      <p:cxnSp>
        <p:nvCxnSpPr>
          <p:cNvPr id="12" name="Egyenes összekötő nyíllal 11"/>
          <p:cNvCxnSpPr/>
          <p:nvPr/>
        </p:nvCxnSpPr>
        <p:spPr>
          <a:xfrm>
            <a:off x="5714210" y="3813070"/>
            <a:ext cx="216024"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Ellipszis 12"/>
          <p:cNvSpPr/>
          <p:nvPr/>
        </p:nvSpPr>
        <p:spPr>
          <a:xfrm>
            <a:off x="5957147" y="3346389"/>
            <a:ext cx="107428" cy="104245"/>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áblázat 3"/>
          <p:cNvGraphicFramePr>
            <a:graphicFrameLocks noGrp="1"/>
          </p:cNvGraphicFramePr>
          <p:nvPr>
            <p:extLst>
              <p:ext uri="{D42A27DB-BD31-4B8C-83A1-F6EECF244321}">
                <p14:modId xmlns:p14="http://schemas.microsoft.com/office/powerpoint/2010/main" val="1201442594"/>
              </p:ext>
            </p:extLst>
          </p:nvPr>
        </p:nvGraphicFramePr>
        <p:xfrm>
          <a:off x="1189036" y="2224100"/>
          <a:ext cx="7177385" cy="2108200"/>
        </p:xfrm>
        <a:graphic>
          <a:graphicData uri="http://schemas.openxmlformats.org/drawingml/2006/table">
            <a:tbl>
              <a:tblPr firstRow="1" bandRow="1">
                <a:tableStyleId>{5C22544A-7EE6-4342-B048-85BDC9FD1C3A}</a:tableStyleId>
              </a:tblPr>
              <a:tblGrid>
                <a:gridCol w="1294732"/>
                <a:gridCol w="1080120"/>
                <a:gridCol w="1008112"/>
                <a:gridCol w="936104"/>
                <a:gridCol w="936104"/>
                <a:gridCol w="959772"/>
                <a:gridCol w="962441"/>
              </a:tblGrid>
              <a:tr h="370840">
                <a:tc>
                  <a:txBody>
                    <a:bodyPr/>
                    <a:lstStyle/>
                    <a:p>
                      <a:pPr algn="ctr"/>
                      <a:r>
                        <a:rPr lang="hu-HU" sz="1200" dirty="0" err="1" smtClean="0"/>
                        <a:t>Capacity</a:t>
                      </a:r>
                      <a:endParaRPr lang="en-GB" sz="1200" dirty="0"/>
                    </a:p>
                  </a:txBody>
                  <a:tcPr anchor="ctr"/>
                </a:tc>
                <a:tc>
                  <a:txBody>
                    <a:bodyPr/>
                    <a:lstStyle/>
                    <a:p>
                      <a:pPr algn="ctr"/>
                      <a:r>
                        <a:rPr lang="hu-HU" sz="1200" dirty="0" smtClean="0"/>
                        <a:t>Mm</a:t>
                      </a:r>
                      <a:r>
                        <a:rPr lang="hu-HU" sz="1200" baseline="30000" dirty="0" smtClean="0"/>
                        <a:t>3</a:t>
                      </a:r>
                      <a:r>
                        <a:rPr lang="hu-HU" sz="1200" dirty="0" smtClean="0"/>
                        <a:t>/d</a:t>
                      </a:r>
                    </a:p>
                    <a:p>
                      <a:pPr algn="ctr"/>
                      <a:r>
                        <a:rPr lang="hu-HU" sz="1200" dirty="0" smtClean="0"/>
                        <a:t>(0 °C)</a:t>
                      </a:r>
                      <a:endParaRPr lang="en-GB" sz="1200" dirty="0"/>
                    </a:p>
                  </a:txBody>
                  <a:tcPr anchor="ctr"/>
                </a:tc>
                <a:tc>
                  <a:txBody>
                    <a:bodyPr/>
                    <a:lstStyle/>
                    <a:p>
                      <a:pPr algn="ctr"/>
                      <a:r>
                        <a:rPr lang="hu-HU" sz="1200" dirty="0" smtClean="0"/>
                        <a:t>Mm</a:t>
                      </a:r>
                      <a:r>
                        <a:rPr lang="hu-HU" sz="1200" baseline="30000" dirty="0" smtClean="0"/>
                        <a:t>3</a:t>
                      </a:r>
                      <a:r>
                        <a:rPr lang="hu-HU" sz="1200" dirty="0" smtClean="0"/>
                        <a:t>/d</a:t>
                      </a:r>
                    </a:p>
                    <a:p>
                      <a:pPr algn="ctr"/>
                      <a:r>
                        <a:rPr lang="hu-HU" sz="1200" dirty="0" smtClean="0"/>
                        <a:t>(15 °C)</a:t>
                      </a:r>
                      <a:endParaRPr lang="en-GB" sz="1200" dirty="0"/>
                    </a:p>
                  </a:txBody>
                  <a:tcPr anchor="ctr"/>
                </a:tc>
                <a:tc>
                  <a:txBody>
                    <a:bodyPr/>
                    <a:lstStyle/>
                    <a:p>
                      <a:pPr algn="ctr"/>
                      <a:r>
                        <a:rPr lang="hu-HU" sz="1200" dirty="0" err="1" smtClean="0"/>
                        <a:t>GWh</a:t>
                      </a:r>
                      <a:r>
                        <a:rPr lang="hu-HU" sz="1200" dirty="0" smtClean="0"/>
                        <a:t>/d</a:t>
                      </a:r>
                    </a:p>
                    <a:p>
                      <a:pPr marL="0" marR="0" indent="0" algn="ctr" defTabSz="914400" rtl="0" eaLnBrk="1" fontAlgn="auto" latinLnBrk="0" hangingPunct="1">
                        <a:lnSpc>
                          <a:spcPct val="100000"/>
                        </a:lnSpc>
                        <a:spcBef>
                          <a:spcPts val="0"/>
                        </a:spcBef>
                        <a:spcAft>
                          <a:spcPts val="0"/>
                        </a:spcAft>
                        <a:buClrTx/>
                        <a:buSzTx/>
                        <a:buFontTx/>
                        <a:buNone/>
                        <a:tabLst/>
                        <a:defRPr/>
                      </a:pPr>
                      <a:r>
                        <a:rPr lang="hu-HU" sz="1200" dirty="0" smtClean="0"/>
                        <a:t>(25/0 °C)</a:t>
                      </a:r>
                      <a:endParaRPr lang="en-GB" sz="1200" dirty="0"/>
                    </a:p>
                  </a:txBody>
                  <a:tcPr anchor="ctr"/>
                </a:tc>
                <a:tc>
                  <a:txBody>
                    <a:bodyPr/>
                    <a:lstStyle/>
                    <a:p>
                      <a:pPr algn="ctr"/>
                      <a:r>
                        <a:rPr lang="hu-HU" sz="1200" dirty="0" smtClean="0"/>
                        <a:t>Mm</a:t>
                      </a:r>
                      <a:r>
                        <a:rPr lang="hu-HU" sz="1200" baseline="30000" dirty="0" smtClean="0"/>
                        <a:t>3</a:t>
                      </a:r>
                      <a:r>
                        <a:rPr lang="hu-HU" sz="1200" dirty="0" smtClean="0"/>
                        <a:t>/d</a:t>
                      </a:r>
                    </a:p>
                    <a:p>
                      <a:pPr algn="ctr"/>
                      <a:r>
                        <a:rPr lang="hu-HU" sz="1200" dirty="0" smtClean="0"/>
                        <a:t>(0 °C)</a:t>
                      </a:r>
                      <a:endParaRPr lang="en-GB" sz="1200" dirty="0"/>
                    </a:p>
                  </a:txBody>
                  <a:tcPr anchor="ctr"/>
                </a:tc>
                <a:tc>
                  <a:txBody>
                    <a:bodyPr/>
                    <a:lstStyle/>
                    <a:p>
                      <a:pPr algn="ctr"/>
                      <a:r>
                        <a:rPr lang="hu-HU" sz="1200" dirty="0" smtClean="0"/>
                        <a:t>m</a:t>
                      </a:r>
                      <a:r>
                        <a:rPr lang="hu-HU" sz="1200" baseline="30000" dirty="0" smtClean="0"/>
                        <a:t>3</a:t>
                      </a:r>
                      <a:r>
                        <a:rPr lang="hu-HU" sz="1200" dirty="0" smtClean="0"/>
                        <a:t>/d</a:t>
                      </a:r>
                    </a:p>
                    <a:p>
                      <a:pPr algn="ctr"/>
                      <a:r>
                        <a:rPr lang="hu-HU" sz="1200" dirty="0" smtClean="0"/>
                        <a:t>(15 °C)</a:t>
                      </a:r>
                      <a:endParaRPr lang="en-GB" sz="12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200" dirty="0" err="1" smtClean="0"/>
                        <a:t>GWh</a:t>
                      </a:r>
                      <a:r>
                        <a:rPr lang="hu-HU" sz="1200" dirty="0" smtClean="0"/>
                        <a:t>/d </a:t>
                      </a:r>
                    </a:p>
                    <a:p>
                      <a:pPr marL="0" marR="0" indent="0" algn="ctr" defTabSz="914400" rtl="0" eaLnBrk="1" fontAlgn="auto" latinLnBrk="0" hangingPunct="1">
                        <a:lnSpc>
                          <a:spcPct val="100000"/>
                        </a:lnSpc>
                        <a:spcBef>
                          <a:spcPts val="0"/>
                        </a:spcBef>
                        <a:spcAft>
                          <a:spcPts val="0"/>
                        </a:spcAft>
                        <a:buClrTx/>
                        <a:buSzTx/>
                        <a:buFontTx/>
                        <a:buNone/>
                        <a:tabLst/>
                        <a:defRPr/>
                      </a:pPr>
                      <a:r>
                        <a:rPr lang="hu-HU" sz="1200" dirty="0" smtClean="0"/>
                        <a:t>(15 °C)</a:t>
                      </a:r>
                      <a:endParaRPr lang="en-GB" sz="1200" dirty="0"/>
                    </a:p>
                  </a:txBody>
                  <a:tcPr anchor="ctr"/>
                </a:tc>
              </a:tr>
              <a:tr h="370840">
                <a:tc>
                  <a:txBody>
                    <a:bodyPr/>
                    <a:lstStyle/>
                    <a:p>
                      <a:pPr marL="0" algn="ctr" defTabSz="914400" rtl="0" eaLnBrk="1" latinLnBrk="0" hangingPunct="1"/>
                      <a:endParaRPr lang="en-GB" sz="1200" b="1" kern="1200" dirty="0">
                        <a:solidFill>
                          <a:schemeClr val="bg1"/>
                        </a:solidFill>
                        <a:latin typeface="+mn-lt"/>
                        <a:ea typeface="+mn-ea"/>
                        <a:cs typeface="+mn-cs"/>
                      </a:endParaRPr>
                    </a:p>
                  </a:txBody>
                  <a:tcPr anchor="ctr">
                    <a:solidFill>
                      <a:schemeClr val="accent1"/>
                    </a:solidFill>
                  </a:tcPr>
                </a:tc>
                <a:tc gridSpan="3">
                  <a:txBody>
                    <a:bodyPr/>
                    <a:lstStyle/>
                    <a:p>
                      <a:pPr marL="0" algn="ctr" defTabSz="914400" rtl="0" eaLnBrk="1" latinLnBrk="0" hangingPunct="1"/>
                      <a:r>
                        <a:rPr lang="hu-HU" sz="1200" b="1" kern="1200" dirty="0" err="1" smtClean="0">
                          <a:solidFill>
                            <a:schemeClr val="bg1"/>
                          </a:solidFill>
                          <a:latin typeface="+mn-lt"/>
                          <a:ea typeface="+mn-ea"/>
                          <a:cs typeface="+mn-cs"/>
                        </a:rPr>
                        <a:t>Firm</a:t>
                      </a:r>
                      <a:endParaRPr lang="en-GB" sz="1200" b="1" kern="1200" dirty="0">
                        <a:solidFill>
                          <a:schemeClr val="bg1"/>
                        </a:solidFill>
                        <a:latin typeface="+mn-lt"/>
                        <a:ea typeface="+mn-ea"/>
                        <a:cs typeface="+mn-cs"/>
                      </a:endParaRPr>
                    </a:p>
                  </a:txBody>
                  <a:tcPr anchor="ctr">
                    <a:solidFill>
                      <a:schemeClr val="accent1"/>
                    </a:solidFill>
                  </a:tcPr>
                </a:tc>
                <a:tc hMerge="1">
                  <a:txBody>
                    <a:bodyPr/>
                    <a:lstStyle/>
                    <a:p>
                      <a:endParaRPr lang="hu-HU"/>
                    </a:p>
                  </a:txBody>
                  <a:tcPr/>
                </a:tc>
                <a:tc hMerge="1">
                  <a:txBody>
                    <a:bodyPr/>
                    <a:lstStyle/>
                    <a:p>
                      <a:endParaRPr lang="hu-HU"/>
                    </a:p>
                  </a:txBody>
                  <a:tcPr/>
                </a:tc>
                <a:tc gridSpan="3">
                  <a:txBody>
                    <a:bodyPr/>
                    <a:lstStyle/>
                    <a:p>
                      <a:pPr marL="0" algn="ctr" defTabSz="914400" rtl="0" eaLnBrk="1" latinLnBrk="0" hangingPunct="1"/>
                      <a:r>
                        <a:rPr lang="hu-HU" sz="1200" b="1" kern="1200" dirty="0" err="1" smtClean="0">
                          <a:solidFill>
                            <a:schemeClr val="bg1"/>
                          </a:solidFill>
                          <a:latin typeface="+mn-lt"/>
                          <a:ea typeface="+mn-ea"/>
                          <a:cs typeface="+mn-cs"/>
                        </a:rPr>
                        <a:t>Interruptible</a:t>
                      </a:r>
                      <a:endParaRPr lang="en-GB" sz="1200" b="1" kern="1200" dirty="0">
                        <a:solidFill>
                          <a:schemeClr val="bg1"/>
                        </a:solidFill>
                        <a:latin typeface="+mn-lt"/>
                        <a:ea typeface="+mn-ea"/>
                        <a:cs typeface="+mn-cs"/>
                      </a:endParaRPr>
                    </a:p>
                  </a:txBody>
                  <a:tcPr anchor="ctr">
                    <a:solidFill>
                      <a:schemeClr val="accent1"/>
                    </a:solidFill>
                  </a:tcPr>
                </a:tc>
                <a:tc hMerge="1">
                  <a:txBody>
                    <a:bodyPr/>
                    <a:lstStyle/>
                    <a:p>
                      <a:endParaRPr lang="hu-HU"/>
                    </a:p>
                  </a:txBody>
                  <a:tcPr/>
                </a:tc>
                <a:tc hMerge="1">
                  <a:txBody>
                    <a:bodyPr/>
                    <a:lstStyle/>
                    <a:p>
                      <a:pPr marL="0" algn="ctr" defTabSz="914400" rtl="0" eaLnBrk="1" latinLnBrk="0" hangingPunct="1"/>
                      <a:endParaRPr lang="en-GB" sz="1200" b="1" kern="1200" dirty="0">
                        <a:solidFill>
                          <a:srgbClr val="0F243D"/>
                        </a:solidFill>
                        <a:latin typeface="+mn-lt"/>
                        <a:ea typeface="+mn-ea"/>
                        <a:cs typeface="+mn-cs"/>
                      </a:endParaRPr>
                    </a:p>
                  </a:txBody>
                  <a:tcPr anchor="ctr"/>
                </a:tc>
              </a:tr>
              <a:tr h="370840">
                <a:tc>
                  <a:txBody>
                    <a:bodyPr/>
                    <a:lstStyle/>
                    <a:p>
                      <a:pPr algn="l">
                        <a:lnSpc>
                          <a:spcPct val="150000"/>
                        </a:lnSpc>
                      </a:pPr>
                      <a:r>
                        <a:rPr lang="en-US" sz="1200" dirty="0" err="1" smtClean="0">
                          <a:solidFill>
                            <a:schemeClr val="tx1">
                              <a:lumMod val="95000"/>
                              <a:lumOff val="5000"/>
                            </a:schemeClr>
                          </a:solidFill>
                        </a:rPr>
                        <a:t>Beregovo</a:t>
                      </a:r>
                      <a:r>
                        <a:rPr lang="hu-HU" sz="1200" dirty="0" smtClean="0">
                          <a:solidFill>
                            <a:schemeClr val="tx1">
                              <a:lumMod val="95000"/>
                              <a:lumOff val="5000"/>
                            </a:schemeClr>
                          </a:solidFill>
                        </a:rPr>
                        <a:t> </a:t>
                      </a:r>
                      <a:r>
                        <a:rPr lang="hu-HU" sz="1200" dirty="0" smtClean="0"/>
                        <a:t>1400 (UA&gt;HU)</a:t>
                      </a:r>
                      <a:endParaRPr lang="en-GB" sz="1200" dirty="0"/>
                    </a:p>
                  </a:txBody>
                  <a:tcPr anchor="ctr"/>
                </a:tc>
                <a:tc>
                  <a:txBody>
                    <a:bodyPr/>
                    <a:lstStyle/>
                    <a:p>
                      <a:pPr algn="ctr">
                        <a:lnSpc>
                          <a:spcPct val="100000"/>
                        </a:lnSpc>
                      </a:pPr>
                      <a:r>
                        <a:rPr lang="hu-HU" sz="1200" dirty="0" smtClean="0"/>
                        <a:t>53,35</a:t>
                      </a:r>
                      <a:endParaRPr lang="en-GB" sz="1200" dirty="0"/>
                    </a:p>
                  </a:txBody>
                  <a:tcPr anchor="ctr"/>
                </a:tc>
                <a:tc>
                  <a:txBody>
                    <a:bodyPr/>
                    <a:lstStyle/>
                    <a:p>
                      <a:pPr marL="0" algn="ctr" defTabSz="914400" rtl="0" eaLnBrk="1" latinLnBrk="0" hangingPunct="1">
                        <a:lnSpc>
                          <a:spcPct val="100000"/>
                        </a:lnSpc>
                      </a:pPr>
                      <a:r>
                        <a:rPr lang="hu-HU" sz="1200" kern="1200" dirty="0" smtClean="0">
                          <a:solidFill>
                            <a:schemeClr val="dk1"/>
                          </a:solidFill>
                          <a:latin typeface="+mn-lt"/>
                          <a:ea typeface="+mn-ea"/>
                          <a:cs typeface="+mn-cs"/>
                        </a:rPr>
                        <a:t>56,3</a:t>
                      </a:r>
                      <a:endParaRPr lang="hu-HU" sz="1200" kern="1200" dirty="0">
                        <a:solidFill>
                          <a:schemeClr val="dk1"/>
                        </a:solidFill>
                        <a:latin typeface="+mn-lt"/>
                        <a:ea typeface="+mn-ea"/>
                        <a:cs typeface="+mn-cs"/>
                      </a:endParaRPr>
                    </a:p>
                  </a:txBody>
                  <a:tcPr anchor="ctr"/>
                </a:tc>
                <a:tc>
                  <a:txBody>
                    <a:bodyPr/>
                    <a:lstStyle/>
                    <a:p>
                      <a:pPr algn="ctr"/>
                      <a:r>
                        <a:rPr lang="hu-HU" sz="1200" kern="1200" dirty="0" smtClean="0">
                          <a:solidFill>
                            <a:schemeClr val="dk1"/>
                          </a:solidFill>
                          <a:latin typeface="+mn-lt"/>
                          <a:ea typeface="+mn-ea"/>
                          <a:cs typeface="+mn-cs"/>
                        </a:rPr>
                        <a:t>605,28</a:t>
                      </a:r>
                      <a:endParaRPr lang="hu-HU" sz="1200" kern="1200" dirty="0">
                        <a:solidFill>
                          <a:schemeClr val="dk1"/>
                        </a:solidFill>
                        <a:latin typeface="+mn-lt"/>
                        <a:ea typeface="+mn-ea"/>
                        <a:cs typeface="+mn-cs"/>
                      </a:endParaRPr>
                    </a:p>
                  </a:txBody>
                  <a:tcPr anchor="ctr"/>
                </a:tc>
                <a:tc>
                  <a:txBody>
                    <a:bodyPr/>
                    <a:lstStyle/>
                    <a:p>
                      <a:pPr algn="ctr">
                        <a:lnSpc>
                          <a:spcPct val="100000"/>
                        </a:lnSpc>
                      </a:pPr>
                      <a:r>
                        <a:rPr lang="hu-HU" sz="1200" dirty="0" smtClean="0"/>
                        <a:t>14,</a:t>
                      </a:r>
                      <a:r>
                        <a:rPr lang="hu-HU" sz="1200" baseline="0" dirty="0" smtClean="0"/>
                        <a:t>42</a:t>
                      </a:r>
                      <a:endParaRPr lang="en-GB" sz="1200" dirty="0"/>
                    </a:p>
                  </a:txBody>
                  <a:tcPr anchor="ctr"/>
                </a:tc>
                <a:tc>
                  <a:txBody>
                    <a:bodyPr/>
                    <a:lstStyle/>
                    <a:p>
                      <a:r>
                        <a:rPr lang="hu-HU" sz="1200" kern="1200" baseline="0" dirty="0" smtClean="0">
                          <a:solidFill>
                            <a:schemeClr val="dk1"/>
                          </a:solidFill>
                          <a:latin typeface="+mn-lt"/>
                          <a:ea typeface="+mn-ea"/>
                          <a:cs typeface="+mn-cs"/>
                        </a:rPr>
                        <a:t>      15, 22</a:t>
                      </a:r>
                      <a:endParaRPr lang="hu-HU" sz="1200" kern="1200" baseline="0" dirty="0">
                        <a:solidFill>
                          <a:schemeClr val="dk1"/>
                        </a:solidFill>
                        <a:latin typeface="+mn-lt"/>
                        <a:ea typeface="+mn-ea"/>
                        <a:cs typeface="+mn-cs"/>
                      </a:endParaRPr>
                    </a:p>
                  </a:txBody>
                  <a:tcPr anchor="ctr"/>
                </a:tc>
                <a:tc>
                  <a:txBody>
                    <a:bodyPr/>
                    <a:lstStyle/>
                    <a:p>
                      <a:pPr algn="ctr">
                        <a:lnSpc>
                          <a:spcPct val="150000"/>
                        </a:lnSpc>
                      </a:pPr>
                      <a:r>
                        <a:rPr lang="hu-HU" sz="1200" dirty="0" smtClean="0"/>
                        <a:t>163,57</a:t>
                      </a:r>
                      <a:endParaRPr lang="en-GB" sz="1200" dirty="0"/>
                    </a:p>
                  </a:txBody>
                  <a:tcPr anchor="ctr"/>
                </a:tc>
              </a:tr>
              <a:tr h="370840">
                <a:tc>
                  <a:txBody>
                    <a:bodyPr/>
                    <a:lstStyle/>
                    <a:p>
                      <a:pPr marL="0" marR="0" indent="0" algn="l" defTabSz="914400" rtl="0" eaLnBrk="1" fontAlgn="auto" latinLnBrk="0" hangingPunct="1">
                        <a:lnSpc>
                          <a:spcPct val="150000"/>
                        </a:lnSpc>
                        <a:spcBef>
                          <a:spcPts val="0"/>
                        </a:spcBef>
                        <a:spcAft>
                          <a:spcPts val="0"/>
                        </a:spcAft>
                        <a:buClrTx/>
                        <a:buSzTx/>
                        <a:buFontTx/>
                        <a:buNone/>
                        <a:tabLst/>
                        <a:defRPr/>
                      </a:pPr>
                      <a:r>
                        <a:rPr lang="hu-HU" sz="1200" dirty="0" smtClean="0"/>
                        <a:t>Beregdaróc 800 (UA&gt;HU)</a:t>
                      </a:r>
                      <a:endParaRPr lang="en-GB" sz="1200" dirty="0"/>
                    </a:p>
                  </a:txBody>
                  <a:tcPr anchor="ctr"/>
                </a:tc>
                <a:tc>
                  <a:txBody>
                    <a:bodyPr/>
                    <a:lstStyle/>
                    <a:p>
                      <a:pPr algn="ctr">
                        <a:lnSpc>
                          <a:spcPct val="100000"/>
                        </a:lnSpc>
                      </a:pPr>
                      <a:r>
                        <a:rPr lang="hu-HU" sz="1200" dirty="0" smtClean="0"/>
                        <a:t>0</a:t>
                      </a:r>
                      <a:endParaRPr lang="en-GB" sz="1200" dirty="0"/>
                    </a:p>
                  </a:txBody>
                  <a:tcPr anchor="ctr"/>
                </a:tc>
                <a:tc>
                  <a:txBody>
                    <a:bodyPr/>
                    <a:lstStyle/>
                    <a:p>
                      <a:pPr algn="ctr">
                        <a:lnSpc>
                          <a:spcPct val="100000"/>
                        </a:lnSpc>
                      </a:pPr>
                      <a:r>
                        <a:rPr lang="hu-HU" sz="1200" dirty="0" smtClean="0"/>
                        <a:t>0</a:t>
                      </a:r>
                      <a:endParaRPr lang="en-GB" sz="1200" dirty="0"/>
                    </a:p>
                  </a:txBody>
                  <a:tcPr anchor="ctr"/>
                </a:tc>
                <a:tc>
                  <a:txBody>
                    <a:bodyPr/>
                    <a:lstStyle/>
                    <a:p>
                      <a:pPr algn="ctr">
                        <a:lnSpc>
                          <a:spcPct val="100000"/>
                        </a:lnSpc>
                      </a:pPr>
                      <a:r>
                        <a:rPr lang="hu-HU" sz="1200" dirty="0" smtClean="0"/>
                        <a:t>0</a:t>
                      </a:r>
                      <a:endParaRPr lang="en-GB" sz="1200" dirty="0"/>
                    </a:p>
                  </a:txBody>
                  <a:tcPr anchor="ctr"/>
                </a:tc>
                <a:tc>
                  <a:txBody>
                    <a:bodyPr/>
                    <a:lstStyle/>
                    <a:p>
                      <a:pPr algn="ctr">
                        <a:lnSpc>
                          <a:spcPct val="100000"/>
                        </a:lnSpc>
                      </a:pPr>
                      <a:r>
                        <a:rPr lang="hu-HU" sz="1200" dirty="0" smtClean="0"/>
                        <a:t>15,92</a:t>
                      </a:r>
                      <a:endParaRPr lang="en-GB" sz="1200" dirty="0"/>
                    </a:p>
                  </a:txBody>
                  <a:tcPr anchor="ctr"/>
                </a:tc>
                <a:tc>
                  <a:txBody>
                    <a:bodyPr/>
                    <a:lstStyle/>
                    <a:p>
                      <a:pPr algn="ctr">
                        <a:lnSpc>
                          <a:spcPct val="100000"/>
                        </a:lnSpc>
                      </a:pPr>
                      <a:r>
                        <a:rPr lang="hu-HU" sz="1200" dirty="0" smtClean="0"/>
                        <a:t>16,</a:t>
                      </a:r>
                      <a:r>
                        <a:rPr lang="hu-HU" sz="1200" baseline="0" dirty="0" smtClean="0"/>
                        <a:t>80</a:t>
                      </a:r>
                      <a:endParaRPr lang="en-GB" sz="1200" dirty="0"/>
                    </a:p>
                  </a:txBody>
                  <a:tcPr anchor="ctr"/>
                </a:tc>
                <a:tc>
                  <a:txBody>
                    <a:bodyPr/>
                    <a:lstStyle/>
                    <a:p>
                      <a:pPr algn="ctr">
                        <a:lnSpc>
                          <a:spcPct val="150000"/>
                        </a:lnSpc>
                      </a:pPr>
                      <a:r>
                        <a:rPr lang="hu-HU" sz="1200" dirty="0" smtClean="0"/>
                        <a:t>181,02</a:t>
                      </a:r>
                      <a:endParaRPr lang="en-GB" sz="1200" dirty="0"/>
                    </a:p>
                  </a:txBody>
                  <a:tcPr anchor="ctr"/>
                </a:tc>
              </a:tr>
            </a:tbl>
          </a:graphicData>
        </a:graphic>
      </p:graphicFrame>
    </p:spTree>
    <p:extLst>
      <p:ext uri="{BB962C8B-B14F-4D97-AF65-F5344CB8AC3E}">
        <p14:creationId xmlns:p14="http://schemas.microsoft.com/office/powerpoint/2010/main" val="945186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2050"/>
                                        </p:tgtEl>
                                        <p:attrNameLst>
                                          <p:attrName>style.visibility</p:attrName>
                                        </p:attrNameLst>
                                      </p:cBhvr>
                                      <p:to>
                                        <p:strVal val="hidden"/>
                                      </p:to>
                                    </p:set>
                                  </p:childTnLst>
                                </p:cTn>
                              </p:par>
                              <p:par>
                                <p:cTn id="11" presetID="16" presetClass="entr" presetSubtype="21" fill="hold" nodeType="withEffect">
                                  <p:stCondLst>
                                    <p:cond delay="0"/>
                                  </p:stCondLst>
                                  <p:childTnLst>
                                    <p:set>
                                      <p:cBhvr>
                                        <p:cTn id="12" dur="1" fill="hold">
                                          <p:stCondLst>
                                            <p:cond delay="0"/>
                                          </p:stCondLst>
                                        </p:cTn>
                                        <p:tgtEl>
                                          <p:spTgt spid="2051"/>
                                        </p:tgtEl>
                                        <p:attrNameLst>
                                          <p:attrName>style.visibility</p:attrName>
                                        </p:attrNameLst>
                                      </p:cBhvr>
                                      <p:to>
                                        <p:strVal val="visible"/>
                                      </p:to>
                                    </p:set>
                                    <p:animEffect transition="in" filter="barn(inVertical)">
                                      <p:cBhvr>
                                        <p:cTn id="13" dur="500"/>
                                        <p:tgtEl>
                                          <p:spTgt spid="2051"/>
                                        </p:tgtEl>
                                      </p:cBhvr>
                                    </p:animEffect>
                                  </p:childTnLst>
                                </p:cTn>
                              </p:par>
                            </p:childTnLst>
                          </p:cTn>
                        </p:par>
                      </p:childTnLst>
                    </p:cTn>
                  </p:par>
                  <p:par>
                    <p:cTn id="14" fill="hold">
                      <p:stCondLst>
                        <p:cond delay="indefinite"/>
                      </p:stCondLst>
                      <p:childTnLst>
                        <p:par>
                          <p:cTn id="15" fill="hold">
                            <p:stCondLst>
                              <p:cond delay="0"/>
                            </p:stCondLst>
                            <p:childTnLst>
                              <p:par>
                                <p:cTn id="16" presetID="45" presetClass="entr" presetSubtype="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2000"/>
                                        <p:tgtEl>
                                          <p:spTgt spid="2"/>
                                        </p:tgtEl>
                                      </p:cBhvr>
                                    </p:animEffect>
                                    <p:anim calcmode="lin" valueType="num">
                                      <p:cBhvr>
                                        <p:cTn id="19" dur="2000" fill="hold"/>
                                        <p:tgtEl>
                                          <p:spTgt spid="2"/>
                                        </p:tgtEl>
                                        <p:attrNameLst>
                                          <p:attrName>ppt_w</p:attrName>
                                        </p:attrNameLst>
                                      </p:cBhvr>
                                      <p:tavLst>
                                        <p:tav tm="0" fmla="#ppt_w*sin(2.5*pi*$)">
                                          <p:val>
                                            <p:fltVal val="0"/>
                                          </p:val>
                                        </p:tav>
                                        <p:tav tm="100000">
                                          <p:val>
                                            <p:fltVal val="1"/>
                                          </p:val>
                                        </p:tav>
                                      </p:tavLst>
                                    </p:anim>
                                    <p:anim calcmode="lin" valueType="num">
                                      <p:cBhvr>
                                        <p:cTn id="20" dur="2000" fill="hold"/>
                                        <p:tgtEl>
                                          <p:spTgt spid="2"/>
                                        </p:tgtEl>
                                        <p:attrNameLst>
                                          <p:attrName>ppt_h</p:attrName>
                                        </p:attrNameLst>
                                      </p:cBhvr>
                                      <p:tavLst>
                                        <p:tav tm="0">
                                          <p:val>
                                            <p:strVal val="#ppt_h"/>
                                          </p:val>
                                        </p:tav>
                                        <p:tav tm="100000">
                                          <p:val>
                                            <p:strVal val="#ppt_h"/>
                                          </p:val>
                                        </p:tav>
                                      </p:tavLst>
                                    </p:anim>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42"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5"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2000"/>
                                        <p:tgtEl>
                                          <p:spTgt spid="11"/>
                                        </p:tgtEl>
                                      </p:cBhvr>
                                    </p:animEffect>
                                    <p:anim calcmode="lin" valueType="num">
                                      <p:cBhvr>
                                        <p:cTn id="33" dur="2000" fill="hold"/>
                                        <p:tgtEl>
                                          <p:spTgt spid="11"/>
                                        </p:tgtEl>
                                        <p:attrNameLst>
                                          <p:attrName>ppt_w</p:attrName>
                                        </p:attrNameLst>
                                      </p:cBhvr>
                                      <p:tavLst>
                                        <p:tav tm="0" fmla="#ppt_w*sin(2.5*pi*$)">
                                          <p:val>
                                            <p:fltVal val="0"/>
                                          </p:val>
                                        </p:tav>
                                        <p:tav tm="100000">
                                          <p:val>
                                            <p:fltVal val="1"/>
                                          </p:val>
                                        </p:tav>
                                      </p:tavLst>
                                    </p:anim>
                                    <p:anim calcmode="lin" valueType="num">
                                      <p:cBhvr>
                                        <p:cTn id="34" dur="2000" fill="hold"/>
                                        <p:tgtEl>
                                          <p:spTgt spid="11"/>
                                        </p:tgtEl>
                                        <p:attrNameLst>
                                          <p:attrName>ppt_h</p:attrName>
                                        </p:attrNameLst>
                                      </p:cBhvr>
                                      <p:tavLst>
                                        <p:tav tm="0">
                                          <p:val>
                                            <p:strVal val="#ppt_h"/>
                                          </p:val>
                                        </p:tav>
                                        <p:tav tm="100000">
                                          <p:val>
                                            <p:strVal val="#ppt_h"/>
                                          </p:val>
                                        </p:tav>
                                      </p:tavLst>
                                    </p:anim>
                                  </p:childTnLst>
                                </p:cTn>
                              </p:par>
                              <p:par>
                                <p:cTn id="35" presetID="1" presetClass="exit" presetSubtype="0" fill="hold" grpId="1" nodeType="withEffect">
                                  <p:stCondLst>
                                    <p:cond delay="0"/>
                                  </p:stCondLst>
                                  <p:childTnLst>
                                    <p:set>
                                      <p:cBhvr>
                                        <p:cTn id="36" dur="1" fill="hold">
                                          <p:stCondLst>
                                            <p:cond delay="0"/>
                                          </p:stCondLst>
                                        </p:cTn>
                                        <p:tgtEl>
                                          <p:spTgt spid="2"/>
                                        </p:tgtEl>
                                        <p:attrNameLst>
                                          <p:attrName>style.visibility</p:attrName>
                                        </p:attrNameLst>
                                      </p:cBhvr>
                                      <p:to>
                                        <p:strVal val="hidden"/>
                                      </p:to>
                                    </p:set>
                                  </p:childTnLst>
                                </p:cTn>
                              </p:par>
                              <p:par>
                                <p:cTn id="37" presetID="1" presetClass="exit" presetSubtype="0" fill="hold" grpId="2" nodeType="withEffect">
                                  <p:stCondLst>
                                    <p:cond delay="0"/>
                                  </p:stCondLst>
                                  <p:childTnLst>
                                    <p:set>
                                      <p:cBhvr>
                                        <p:cTn id="38" dur="1" fill="hold">
                                          <p:stCondLst>
                                            <p:cond delay="0"/>
                                          </p:stCondLst>
                                        </p:cTn>
                                        <p:tgtEl>
                                          <p:spTgt spid="6"/>
                                        </p:tgtEl>
                                        <p:attrNameLst>
                                          <p:attrName>style.visibility</p:attrName>
                                        </p:attrNameLst>
                                      </p:cBhvr>
                                      <p:to>
                                        <p:strVal val="hidden"/>
                                      </p:to>
                                    </p:set>
                                  </p:childTnLst>
                                </p:cTn>
                              </p:par>
                              <p:par>
                                <p:cTn id="39" presetID="1" presetClass="exit" presetSubtype="0" fill="hold" nodeType="withEffect">
                                  <p:stCondLst>
                                    <p:cond delay="0"/>
                                  </p:stCondLst>
                                  <p:childTnLst>
                                    <p:set>
                                      <p:cBhvr>
                                        <p:cTn id="40" dur="1" fill="hold">
                                          <p:stCondLst>
                                            <p:cond delay="0"/>
                                          </p:stCondLst>
                                        </p:cTn>
                                        <p:tgtEl>
                                          <p:spTgt spid="5"/>
                                        </p:tgtEl>
                                        <p:attrNameLst>
                                          <p:attrName>style.visibility</p:attrName>
                                        </p:attrNameLst>
                                      </p:cBhvr>
                                      <p:to>
                                        <p:strVal val="hidden"/>
                                      </p:to>
                                    </p:set>
                                  </p:childTnLst>
                                </p:cTn>
                              </p:par>
                              <p:par>
                                <p:cTn id="41" presetID="2" presetClass="entr" presetSubtype="4"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1+#ppt_h/2"/>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1" presetClass="exit" presetSubtype="0" fill="hold" grpId="1" nodeType="clickEffect">
                                  <p:stCondLst>
                                    <p:cond delay="0"/>
                                  </p:stCondLst>
                                  <p:childTnLst>
                                    <p:set>
                                      <p:cBhvr>
                                        <p:cTn id="53" dur="1" fill="hold">
                                          <p:stCondLst>
                                            <p:cond delay="0"/>
                                          </p:stCondLst>
                                        </p:cTn>
                                        <p:tgtEl>
                                          <p:spTgt spid="11"/>
                                        </p:tgtEl>
                                        <p:attrNameLst>
                                          <p:attrName>style.visibility</p:attrName>
                                        </p:attrNameLst>
                                      </p:cBhvr>
                                      <p:to>
                                        <p:strVal val="hidden"/>
                                      </p:to>
                                    </p:set>
                                  </p:childTnLst>
                                </p:cTn>
                              </p:par>
                              <p:par>
                                <p:cTn id="54" presetID="1" presetClass="exit" presetSubtype="0" fill="hold" nodeType="withEffect">
                                  <p:stCondLst>
                                    <p:cond delay="0"/>
                                  </p:stCondLst>
                                  <p:childTnLst>
                                    <p:set>
                                      <p:cBhvr>
                                        <p:cTn id="55" dur="1" fill="hold">
                                          <p:stCondLst>
                                            <p:cond delay="0"/>
                                          </p:stCondLst>
                                        </p:cTn>
                                        <p:tgtEl>
                                          <p:spTgt spid="12"/>
                                        </p:tgtEl>
                                        <p:attrNameLst>
                                          <p:attrName>style.visibility</p:attrName>
                                        </p:attrNameLst>
                                      </p:cBhvr>
                                      <p:to>
                                        <p:strVal val="hidden"/>
                                      </p:to>
                                    </p:set>
                                  </p:childTnLst>
                                </p:cTn>
                              </p:par>
                              <p:par>
                                <p:cTn id="56" presetID="1" presetClass="exit" presetSubtype="0" fill="hold" grpId="1" nodeType="withEffect">
                                  <p:stCondLst>
                                    <p:cond delay="0"/>
                                  </p:stCondLst>
                                  <p:childTnLst>
                                    <p:set>
                                      <p:cBhvr>
                                        <p:cTn id="57" dur="1" fill="hold">
                                          <p:stCondLst>
                                            <p:cond delay="0"/>
                                          </p:stCondLst>
                                        </p:cTn>
                                        <p:tgtEl>
                                          <p:spTgt spid="13"/>
                                        </p:tgtEl>
                                        <p:attrNameLst>
                                          <p:attrName>style.visibility</p:attrName>
                                        </p:attrNameLst>
                                      </p:cBhvr>
                                      <p:to>
                                        <p:strVal val="hidden"/>
                                      </p:to>
                                    </p:set>
                                  </p:childTnLst>
                                </p:cTn>
                              </p:par>
                              <p:par>
                                <p:cTn id="58" presetID="1" presetClass="exit" presetSubtype="0" fill="hold" nodeType="withEffect">
                                  <p:stCondLst>
                                    <p:cond delay="0"/>
                                  </p:stCondLst>
                                  <p:childTnLst>
                                    <p:set>
                                      <p:cBhvr>
                                        <p:cTn id="59" dur="1" fill="hold">
                                          <p:stCondLst>
                                            <p:cond delay="0"/>
                                          </p:stCondLst>
                                        </p:cTn>
                                        <p:tgtEl>
                                          <p:spTgt spid="2051"/>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nodeType="clickEffect">
                                  <p:stCondLst>
                                    <p:cond delay="0"/>
                                  </p:stCondLst>
                                  <p:childTnLst>
                                    <p:set>
                                      <p:cBhvr>
                                        <p:cTn id="63" dur="1" fill="hold">
                                          <p:stCondLst>
                                            <p:cond delay="0"/>
                                          </p:stCondLst>
                                        </p:cTn>
                                        <p:tgtEl>
                                          <p:spTgt spid="8"/>
                                        </p:tgtEl>
                                        <p:attrNameLst>
                                          <p:attrName>style.visibility</p:attrName>
                                        </p:attrNameLst>
                                      </p:cBhvr>
                                      <p:to>
                                        <p:strVal val="visible"/>
                                      </p:to>
                                    </p:set>
                                    <p:anim calcmode="lin" valueType="num">
                                      <p:cBhvr additive="base">
                                        <p:cTn id="64" dur="500" fill="hold"/>
                                        <p:tgtEl>
                                          <p:spTgt spid="8"/>
                                        </p:tgtEl>
                                        <p:attrNameLst>
                                          <p:attrName>ppt_x</p:attrName>
                                        </p:attrNameLst>
                                      </p:cBhvr>
                                      <p:tavLst>
                                        <p:tav tm="0">
                                          <p:val>
                                            <p:strVal val="#ppt_x"/>
                                          </p:val>
                                        </p:tav>
                                        <p:tav tm="100000">
                                          <p:val>
                                            <p:strVal val="#ppt_x"/>
                                          </p:val>
                                        </p:tav>
                                      </p:tavLst>
                                    </p:anim>
                                    <p:anim calcmode="lin" valueType="num">
                                      <p:cBhvr additive="base">
                                        <p:cTn id="6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6" grpId="0" animBg="1"/>
      <p:bldP spid="6" grpId="2" animBg="1"/>
      <p:bldP spid="11" grpId="0" animBg="1"/>
      <p:bldP spid="11" grpId="1" animBg="1"/>
      <p:bldP spid="13" grpId="0" animBg="1"/>
      <p:bldP spid="13"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Cím 1"/>
          <p:cNvSpPr>
            <a:spLocks noGrp="1"/>
          </p:cNvSpPr>
          <p:nvPr>
            <p:ph type="ctrTitle"/>
          </p:nvPr>
        </p:nvSpPr>
        <p:spPr>
          <a:xfrm>
            <a:off x="1115616" y="333375"/>
            <a:ext cx="7777559" cy="791369"/>
          </a:xfrm>
        </p:spPr>
        <p:txBody>
          <a:bodyPr/>
          <a:lstStyle/>
          <a:p>
            <a:r>
              <a:rPr lang="en-GB" altLang="hu-HU" sz="2400" b="1" kern="0" dirty="0" smtClean="0">
                <a:solidFill>
                  <a:srgbClr val="0C4A7B"/>
                </a:solidFill>
                <a:latin typeface="Arial" charset="0"/>
                <a:ea typeface="+mn-ea"/>
                <a:cs typeface="Arial" charset="0"/>
              </a:rPr>
              <a:t>Requirements of CAM NC</a:t>
            </a:r>
            <a:endParaRPr lang="en-GB" sz="2400" dirty="0"/>
          </a:p>
        </p:txBody>
      </p:sp>
      <p:sp>
        <p:nvSpPr>
          <p:cNvPr id="3" name="Alcím 2"/>
          <p:cNvSpPr>
            <a:spLocks noGrp="1"/>
          </p:cNvSpPr>
          <p:nvPr>
            <p:ph type="subTitle" idx="1"/>
          </p:nvPr>
        </p:nvSpPr>
        <p:spPr>
          <a:xfrm>
            <a:off x="1149698" y="1052736"/>
            <a:ext cx="7684392" cy="5805264"/>
          </a:xfrm>
        </p:spPr>
        <p:txBody>
          <a:bodyPr rtlCol="0">
            <a:noAutofit/>
          </a:bodyPr>
          <a:lstStyle/>
          <a:p>
            <a:pPr lvl="0" defTabSz="757238">
              <a:lnSpc>
                <a:spcPct val="119000"/>
              </a:lnSpc>
              <a:spcBef>
                <a:spcPct val="0"/>
              </a:spcBef>
              <a:buClr>
                <a:schemeClr val="tx2">
                  <a:lumMod val="75000"/>
                </a:schemeClr>
              </a:buClr>
            </a:pPr>
            <a:r>
              <a:rPr lang="en-GB" altLang="hu-HU" sz="1400" kern="0" dirty="0" smtClean="0">
                <a:solidFill>
                  <a:srgbClr val="0C4A7B"/>
                </a:solidFill>
                <a:latin typeface="Arial" charset="0"/>
                <a:cs typeface="Arial" charset="0"/>
              </a:rPr>
              <a:t>Article 10 of Network Code on Capacity Allocation Mechanism</a:t>
            </a:r>
            <a:endParaRPr lang="hu-HU" altLang="hu-HU" sz="1400" kern="0" dirty="0" smtClean="0">
              <a:solidFill>
                <a:srgbClr val="0C4A7B"/>
              </a:solidFill>
              <a:latin typeface="Arial" charset="0"/>
              <a:cs typeface="Arial" charset="0"/>
            </a:endParaRPr>
          </a:p>
          <a:p>
            <a:pPr lvl="0" algn="just" defTabSz="757238">
              <a:lnSpc>
                <a:spcPct val="119000"/>
              </a:lnSpc>
              <a:spcBef>
                <a:spcPct val="0"/>
              </a:spcBef>
              <a:buClr>
                <a:schemeClr val="tx2">
                  <a:lumMod val="75000"/>
                </a:schemeClr>
              </a:buClr>
            </a:pPr>
            <a:r>
              <a:rPr lang="en-GB" altLang="hu-HU" sz="1200" i="1" kern="0" dirty="0" smtClean="0">
                <a:solidFill>
                  <a:srgbClr val="0C4A7B"/>
                </a:solidFill>
                <a:latin typeface="Arial" charset="0"/>
                <a:cs typeface="Arial" charset="0"/>
              </a:rPr>
              <a:t>Applied capacity unit: The capacity offered shall be expressed in energy units per unit of time. The following units shall be used: kWh/h or kWh/d. In case of kWh/d a flat flow rate over the gas day is assumed.</a:t>
            </a:r>
          </a:p>
          <a:p>
            <a:pPr lvl="0" algn="just" defTabSz="757238">
              <a:lnSpc>
                <a:spcPct val="119000"/>
              </a:lnSpc>
              <a:spcBef>
                <a:spcPts val="1200"/>
              </a:spcBef>
              <a:buClr>
                <a:schemeClr val="tx2">
                  <a:lumMod val="75000"/>
                </a:schemeClr>
              </a:buClr>
            </a:pPr>
            <a:r>
              <a:rPr lang="en-GB" altLang="hu-HU" sz="1400" kern="0" dirty="0" smtClean="0">
                <a:solidFill>
                  <a:srgbClr val="0C4A7B"/>
                </a:solidFill>
                <a:latin typeface="Arial" charset="0"/>
                <a:cs typeface="Arial" charset="0"/>
              </a:rPr>
              <a:t>Article 2 of ACER Framework Guidelines on Capacity Allocation Mechanism for the European Gas Transmission Network</a:t>
            </a:r>
            <a:endParaRPr lang="hu-HU" altLang="hu-HU" sz="1400" kern="0" dirty="0" smtClean="0">
              <a:solidFill>
                <a:srgbClr val="0C4A7B"/>
              </a:solidFill>
              <a:latin typeface="Arial" charset="0"/>
              <a:cs typeface="Arial" charset="0"/>
            </a:endParaRPr>
          </a:p>
          <a:p>
            <a:pPr lvl="0" algn="just" defTabSz="757238">
              <a:lnSpc>
                <a:spcPct val="119000"/>
              </a:lnSpc>
              <a:spcBef>
                <a:spcPct val="0"/>
              </a:spcBef>
              <a:buClr>
                <a:schemeClr val="tx2">
                  <a:lumMod val="75000"/>
                </a:schemeClr>
              </a:buClr>
            </a:pPr>
            <a:r>
              <a:rPr lang="en-GB" sz="1200" i="1" kern="0" dirty="0" smtClean="0">
                <a:solidFill>
                  <a:srgbClr val="0C4A7B"/>
                </a:solidFill>
                <a:latin typeface="Arial" charset="0"/>
                <a:cs typeface="Arial" charset="0"/>
              </a:rPr>
              <a:t>The offer and use of separate capacity for transit purposes shall be forbidden. That means that capacity used for transit purposes by shippers shall not be treated differently than capacity used for domestic purposes.</a:t>
            </a:r>
            <a:endParaRPr lang="en-GB" altLang="hu-HU" sz="1200" i="1" kern="0" dirty="0" smtClean="0">
              <a:solidFill>
                <a:srgbClr val="0C4A7B"/>
              </a:solidFill>
              <a:latin typeface="Arial" charset="0"/>
              <a:cs typeface="Arial" charset="0"/>
            </a:endParaRPr>
          </a:p>
          <a:p>
            <a:pPr lvl="0" defTabSz="757238">
              <a:lnSpc>
                <a:spcPct val="119000"/>
              </a:lnSpc>
              <a:spcBef>
                <a:spcPts val="1200"/>
              </a:spcBef>
              <a:buClr>
                <a:schemeClr val="tx2">
                  <a:lumMod val="75000"/>
                </a:schemeClr>
              </a:buClr>
            </a:pPr>
            <a:r>
              <a:rPr lang="en-GB" altLang="hu-HU" sz="1400" kern="0" dirty="0" smtClean="0">
                <a:solidFill>
                  <a:srgbClr val="0C4A7B"/>
                </a:solidFill>
                <a:latin typeface="Arial" charset="0"/>
                <a:cs typeface="Arial" charset="0"/>
              </a:rPr>
              <a:t>Commission Decision of 10 November 2010 amending Chapter 3 of Annex I to Regulation (EC) No 715/2009 of European Parliament and the Council on conditions for access to natural gas transmission networks, 3.1.1 (1) f. point</a:t>
            </a:r>
          </a:p>
          <a:p>
            <a:pPr defTabSz="757238">
              <a:lnSpc>
                <a:spcPct val="119000"/>
              </a:lnSpc>
              <a:spcBef>
                <a:spcPct val="0"/>
              </a:spcBef>
              <a:buClr>
                <a:schemeClr val="tx2">
                  <a:lumMod val="75000"/>
                </a:schemeClr>
              </a:buClr>
            </a:pPr>
            <a:r>
              <a:rPr lang="en-US" sz="1200" i="1" kern="0" dirty="0">
                <a:solidFill>
                  <a:srgbClr val="0C4A7B"/>
                </a:solidFill>
                <a:latin typeface="Arial" charset="0"/>
                <a:cs typeface="Arial" charset="0"/>
              </a:rPr>
              <a:t>(f) in consistent units, in particular kWh (with a combustion reference temperature of 298,15 K) shall be the unit for energy content and </a:t>
            </a:r>
            <a:r>
              <a:rPr lang="en-US" sz="1200" i="1" kern="0" dirty="0" smtClean="0">
                <a:solidFill>
                  <a:srgbClr val="0C4A7B"/>
                </a:solidFill>
                <a:latin typeface="Arial" charset="0"/>
                <a:cs typeface="Arial" charset="0"/>
              </a:rPr>
              <a:t>m</a:t>
            </a:r>
            <a:r>
              <a:rPr lang="en-US" sz="1200" i="1" kern="0" baseline="30000" dirty="0" smtClean="0">
                <a:solidFill>
                  <a:srgbClr val="0C4A7B"/>
                </a:solidFill>
                <a:latin typeface="Arial" charset="0"/>
                <a:cs typeface="Arial" charset="0"/>
              </a:rPr>
              <a:t>3</a:t>
            </a:r>
            <a:r>
              <a:rPr lang="en-US" sz="1200" i="1" kern="0" dirty="0" smtClean="0">
                <a:solidFill>
                  <a:srgbClr val="0C4A7B"/>
                </a:solidFill>
                <a:latin typeface="Arial" charset="0"/>
                <a:cs typeface="Arial" charset="0"/>
              </a:rPr>
              <a:t> </a:t>
            </a:r>
            <a:r>
              <a:rPr lang="en-US" sz="1200" i="1" kern="0" dirty="0">
                <a:solidFill>
                  <a:srgbClr val="0C4A7B"/>
                </a:solidFill>
                <a:latin typeface="Arial" charset="0"/>
                <a:cs typeface="Arial" charset="0"/>
              </a:rPr>
              <a:t>(at 273,15 K and 1,01325 bar) shall be the unit for volume. The constant conversion factor to energy content shall be provided. In addition to the format above, publication in other units is also possible;</a:t>
            </a:r>
            <a:endParaRPr lang="en-GB" altLang="hu-HU" sz="1200" i="1" kern="0" dirty="0">
              <a:solidFill>
                <a:srgbClr val="0C4A7B"/>
              </a:solidFill>
              <a:latin typeface="Arial" charset="0"/>
              <a:cs typeface="Arial" charset="0"/>
            </a:endParaRPr>
          </a:p>
          <a:p>
            <a:pPr algn="just" defTabSz="757238">
              <a:lnSpc>
                <a:spcPct val="119000"/>
              </a:lnSpc>
              <a:spcBef>
                <a:spcPts val="1200"/>
              </a:spcBef>
              <a:buClr>
                <a:schemeClr val="tx2">
                  <a:lumMod val="75000"/>
                </a:schemeClr>
              </a:buClr>
            </a:pPr>
            <a:r>
              <a:rPr lang="en-GB" altLang="hu-HU" sz="1400" kern="0" dirty="0" smtClean="0">
                <a:solidFill>
                  <a:srgbClr val="0C4A7B"/>
                </a:solidFill>
                <a:latin typeface="Arial" charset="0"/>
                <a:cs typeface="Arial" charset="0"/>
              </a:rPr>
              <a:t>Article 3 of ACER Framework Guidelines on Interoperability Rules for European Gas Transmission Networks, Scoping Document 3. point</a:t>
            </a:r>
          </a:p>
          <a:p>
            <a:pPr defTabSz="757238">
              <a:lnSpc>
                <a:spcPct val="119000"/>
              </a:lnSpc>
              <a:spcBef>
                <a:spcPct val="0"/>
              </a:spcBef>
              <a:buClr>
                <a:schemeClr val="tx2">
                  <a:lumMod val="75000"/>
                </a:schemeClr>
              </a:buClr>
            </a:pPr>
            <a:r>
              <a:rPr lang="en-US" altLang="hu-HU" sz="1200" i="1" kern="0" dirty="0">
                <a:solidFill>
                  <a:srgbClr val="0C4A7B"/>
                </a:solidFill>
                <a:latin typeface="Arial" charset="0"/>
                <a:cs typeface="Arial" charset="0"/>
              </a:rPr>
              <a:t>“The Framework Guideline should apply on the interconnection </a:t>
            </a:r>
            <a:r>
              <a:rPr lang="en-US" altLang="hu-HU" sz="1200" i="1" kern="0" dirty="0" smtClean="0">
                <a:solidFill>
                  <a:srgbClr val="0C4A7B"/>
                </a:solidFill>
                <a:latin typeface="Arial" charset="0"/>
                <a:cs typeface="Arial" charset="0"/>
              </a:rPr>
              <a:t>points</a:t>
            </a:r>
            <a:r>
              <a:rPr lang="hu-HU" altLang="hu-HU" sz="1200" i="1" kern="0" dirty="0" smtClean="0">
                <a:solidFill>
                  <a:srgbClr val="0C4A7B"/>
                </a:solidFill>
                <a:latin typeface="Arial" charset="0"/>
                <a:cs typeface="Arial" charset="0"/>
              </a:rPr>
              <a:t> </a:t>
            </a:r>
            <a:r>
              <a:rPr lang="en-US" altLang="hu-HU" sz="1200" i="1" kern="0" dirty="0" smtClean="0">
                <a:solidFill>
                  <a:srgbClr val="0C4A7B"/>
                </a:solidFill>
                <a:latin typeface="Arial" charset="0"/>
                <a:cs typeface="Arial" charset="0"/>
              </a:rPr>
              <a:t>between </a:t>
            </a:r>
            <a:r>
              <a:rPr lang="en-US" altLang="hu-HU" sz="1200" i="1" kern="0" dirty="0">
                <a:solidFill>
                  <a:srgbClr val="0C4A7B"/>
                </a:solidFill>
                <a:latin typeface="Arial" charset="0"/>
                <a:cs typeface="Arial" charset="0"/>
              </a:rPr>
              <a:t>adjacent entry/exit systems (so not only on cross-border </a:t>
            </a:r>
            <a:r>
              <a:rPr lang="en-US" altLang="hu-HU" sz="1200" i="1" kern="0" dirty="0" smtClean="0">
                <a:solidFill>
                  <a:srgbClr val="0C4A7B"/>
                </a:solidFill>
                <a:latin typeface="Arial" charset="0"/>
                <a:cs typeface="Arial" charset="0"/>
              </a:rPr>
              <a:t>points)</a:t>
            </a:r>
            <a:r>
              <a:rPr lang="hu-HU" altLang="hu-HU" sz="1200" i="1" kern="0" dirty="0" smtClean="0">
                <a:solidFill>
                  <a:srgbClr val="0C4A7B"/>
                </a:solidFill>
                <a:latin typeface="Arial" charset="0"/>
                <a:cs typeface="Arial" charset="0"/>
              </a:rPr>
              <a:t> </a:t>
            </a:r>
            <a:r>
              <a:rPr lang="en-US" altLang="hu-HU" sz="1200" i="1" kern="0" dirty="0" smtClean="0">
                <a:solidFill>
                  <a:srgbClr val="0C4A7B"/>
                </a:solidFill>
                <a:latin typeface="Arial" charset="0"/>
                <a:cs typeface="Arial" charset="0"/>
              </a:rPr>
              <a:t>and </a:t>
            </a:r>
            <a:r>
              <a:rPr lang="en-US" altLang="hu-HU" sz="1200" i="1" kern="0" dirty="0">
                <a:solidFill>
                  <a:srgbClr val="0C4A7B"/>
                </a:solidFill>
                <a:latin typeface="Arial" charset="0"/>
                <a:cs typeface="Arial" charset="0"/>
              </a:rPr>
              <a:t>on all other entry and exit points of those entry/exit systems (e.g. linked</a:t>
            </a:r>
          </a:p>
          <a:p>
            <a:pPr defTabSz="757238">
              <a:lnSpc>
                <a:spcPct val="119000"/>
              </a:lnSpc>
              <a:spcBef>
                <a:spcPct val="0"/>
              </a:spcBef>
              <a:buClr>
                <a:schemeClr val="tx2">
                  <a:lumMod val="75000"/>
                </a:schemeClr>
              </a:buClr>
            </a:pPr>
            <a:r>
              <a:rPr lang="en-US" altLang="hu-HU" sz="1200" i="1" kern="0" dirty="0">
                <a:solidFill>
                  <a:srgbClr val="0C4A7B"/>
                </a:solidFill>
                <a:latin typeface="Arial" charset="0"/>
                <a:cs typeface="Arial" charset="0"/>
              </a:rPr>
              <a:t>to storage, LNG, production facilities and end consumers including </a:t>
            </a:r>
            <a:r>
              <a:rPr lang="en-US" altLang="hu-HU" sz="1200" i="1" kern="0" dirty="0" smtClean="0">
                <a:solidFill>
                  <a:srgbClr val="0C4A7B"/>
                </a:solidFill>
                <a:latin typeface="Arial" charset="0"/>
                <a:cs typeface="Arial" charset="0"/>
              </a:rPr>
              <a:t>these</a:t>
            </a:r>
            <a:r>
              <a:rPr lang="hu-HU" altLang="hu-HU" sz="1200" i="1" kern="0" dirty="0" smtClean="0">
                <a:solidFill>
                  <a:srgbClr val="0C4A7B"/>
                </a:solidFill>
                <a:latin typeface="Arial" charset="0"/>
                <a:cs typeface="Arial" charset="0"/>
              </a:rPr>
              <a:t> </a:t>
            </a:r>
            <a:r>
              <a:rPr lang="en-US" altLang="hu-HU" sz="1200" i="1" kern="0" dirty="0" smtClean="0">
                <a:solidFill>
                  <a:srgbClr val="0C4A7B"/>
                </a:solidFill>
                <a:latin typeface="Arial" charset="0"/>
                <a:cs typeface="Arial" charset="0"/>
              </a:rPr>
              <a:t>exit </a:t>
            </a:r>
            <a:r>
              <a:rPr lang="en-US" altLang="hu-HU" sz="1200" i="1" kern="0" dirty="0">
                <a:solidFill>
                  <a:srgbClr val="0C4A7B"/>
                </a:solidFill>
                <a:latin typeface="Arial" charset="0"/>
                <a:cs typeface="Arial" charset="0"/>
              </a:rPr>
              <a:t>points which are connected to distribution systems) where gas </a:t>
            </a:r>
            <a:r>
              <a:rPr lang="en-US" altLang="hu-HU" sz="1200" i="1" kern="0" dirty="0" smtClean="0">
                <a:solidFill>
                  <a:srgbClr val="0C4A7B"/>
                </a:solidFill>
                <a:latin typeface="Arial" charset="0"/>
                <a:cs typeface="Arial" charset="0"/>
              </a:rPr>
              <a:t>can</a:t>
            </a:r>
            <a:r>
              <a:rPr lang="hu-HU" altLang="hu-HU" sz="1200" i="1" kern="0" dirty="0" smtClean="0">
                <a:solidFill>
                  <a:srgbClr val="0C4A7B"/>
                </a:solidFill>
                <a:latin typeface="Arial" charset="0"/>
                <a:cs typeface="Arial" charset="0"/>
              </a:rPr>
              <a:t> </a:t>
            </a:r>
            <a:r>
              <a:rPr lang="en-US" altLang="hu-HU" sz="1200" i="1" kern="0" dirty="0" smtClean="0">
                <a:solidFill>
                  <a:srgbClr val="0C4A7B"/>
                </a:solidFill>
                <a:latin typeface="Arial" charset="0"/>
                <a:cs typeface="Arial" charset="0"/>
              </a:rPr>
              <a:t>enter </a:t>
            </a:r>
            <a:r>
              <a:rPr lang="en-US" altLang="hu-HU" sz="1200" i="1" kern="0" dirty="0">
                <a:solidFill>
                  <a:srgbClr val="0C4A7B"/>
                </a:solidFill>
                <a:latin typeface="Arial" charset="0"/>
                <a:cs typeface="Arial" charset="0"/>
              </a:rPr>
              <a:t>or exit the system.”</a:t>
            </a:r>
            <a:endParaRPr lang="hu-HU" altLang="hu-HU" sz="1200" i="1" kern="0" dirty="0">
              <a:solidFill>
                <a:srgbClr val="0C4A7B"/>
              </a:solidFill>
              <a:latin typeface="Arial" charset="0"/>
              <a:cs typeface="Arial" charset="0"/>
            </a:endParaRPr>
          </a:p>
          <a:p>
            <a:pPr defTabSz="757238">
              <a:lnSpc>
                <a:spcPct val="119000"/>
              </a:lnSpc>
              <a:spcBef>
                <a:spcPct val="0"/>
              </a:spcBef>
              <a:buClr>
                <a:schemeClr val="tx2">
                  <a:lumMod val="75000"/>
                </a:schemeClr>
              </a:buClr>
            </a:pPr>
            <a:endParaRPr lang="en-GB" altLang="hu-HU" sz="1600" kern="0" dirty="0">
              <a:solidFill>
                <a:srgbClr val="0C4A7B"/>
              </a:solidFill>
              <a:latin typeface="Arial" charset="0"/>
              <a:cs typeface="Arial" charset="0"/>
            </a:endParaRPr>
          </a:p>
          <a:p>
            <a:pPr marL="285750" lvl="0" indent="-285750" defTabSz="757238">
              <a:lnSpc>
                <a:spcPct val="119000"/>
              </a:lnSpc>
              <a:spcBef>
                <a:spcPct val="0"/>
              </a:spcBef>
              <a:buClr>
                <a:srgbClr val="F59D3E"/>
              </a:buClr>
              <a:buFont typeface="Arial" panose="020B0604020202020204" pitchFamily="34" charset="0"/>
              <a:buChar char="•"/>
            </a:pPr>
            <a:endParaRPr lang="en-GB" sz="1600" kern="0" dirty="0">
              <a:solidFill>
                <a:srgbClr val="0C4A7B"/>
              </a:solidFill>
              <a:latin typeface="Arial" charset="0"/>
              <a:cs typeface="Arial" charset="0"/>
            </a:endParaRPr>
          </a:p>
          <a:p>
            <a:pPr marL="285750" lvl="0" indent="-285750" defTabSz="757238">
              <a:lnSpc>
                <a:spcPct val="119000"/>
              </a:lnSpc>
              <a:spcBef>
                <a:spcPct val="0"/>
              </a:spcBef>
              <a:buClr>
                <a:srgbClr val="F59D3E"/>
              </a:buClr>
              <a:buFont typeface="Arial" panose="020B0604020202020204" pitchFamily="34" charset="0"/>
              <a:buChar char="•"/>
            </a:pPr>
            <a:endParaRPr lang="en-GB" sz="1600" kern="0" dirty="0">
              <a:solidFill>
                <a:srgbClr val="0C4A7B"/>
              </a:solidFill>
              <a:latin typeface="Arial" charset="0"/>
              <a:cs typeface="Arial" charset="0"/>
            </a:endParaRPr>
          </a:p>
        </p:txBody>
      </p:sp>
      <p:cxnSp>
        <p:nvCxnSpPr>
          <p:cNvPr id="33" name="Straight Connector 34"/>
          <p:cNvCxnSpPr>
            <a:cxnSpLocks noChangeShapeType="1"/>
          </p:cNvCxnSpPr>
          <p:nvPr/>
        </p:nvCxnSpPr>
        <p:spPr bwMode="auto">
          <a:xfrm>
            <a:off x="1189038" y="942975"/>
            <a:ext cx="7605712" cy="0"/>
          </a:xfrm>
          <a:prstGeom prst="line">
            <a:avLst/>
          </a:prstGeom>
          <a:noFill/>
          <a:ln w="25400" algn="ctr">
            <a:solidFill>
              <a:srgbClr val="004B84"/>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9024692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38" name="Cím 1"/>
          <p:cNvSpPr>
            <a:spLocks noGrp="1"/>
          </p:cNvSpPr>
          <p:nvPr>
            <p:ph type="ctrTitle"/>
          </p:nvPr>
        </p:nvSpPr>
        <p:spPr>
          <a:xfrm>
            <a:off x="1187450" y="333375"/>
            <a:ext cx="7705725" cy="791369"/>
          </a:xfrm>
        </p:spPr>
        <p:txBody>
          <a:bodyPr/>
          <a:lstStyle/>
          <a:p>
            <a:pPr lvl="0" indent="182563"/>
            <a:r>
              <a:rPr lang="en-GB" sz="2400" b="1" kern="0" dirty="0" smtClean="0">
                <a:solidFill>
                  <a:srgbClr val="0C4A7B"/>
                </a:solidFill>
                <a:latin typeface="Arial" charset="0"/>
                <a:ea typeface="+mn-ea"/>
                <a:cs typeface="Arial" charset="0"/>
              </a:rPr>
              <a:t>Why do we need an INT NC?</a:t>
            </a:r>
            <a:endParaRPr lang="en-GB" sz="2400" dirty="0" smtClean="0"/>
          </a:p>
        </p:txBody>
      </p:sp>
      <p:cxnSp>
        <p:nvCxnSpPr>
          <p:cNvPr id="33" name="Straight Connector 34"/>
          <p:cNvCxnSpPr>
            <a:cxnSpLocks noChangeShapeType="1"/>
          </p:cNvCxnSpPr>
          <p:nvPr/>
        </p:nvCxnSpPr>
        <p:spPr bwMode="auto">
          <a:xfrm>
            <a:off x="1189038" y="942975"/>
            <a:ext cx="7605712" cy="0"/>
          </a:xfrm>
          <a:prstGeom prst="line">
            <a:avLst/>
          </a:prstGeom>
          <a:noFill/>
          <a:ln w="25400" algn="ctr">
            <a:solidFill>
              <a:srgbClr val="004B84"/>
            </a:solidFill>
            <a:round/>
            <a:headEnd/>
            <a:tailEnd/>
          </a:ln>
          <a:extLst>
            <a:ext uri="{909E8E84-426E-40DD-AFC4-6F175D3DCCD1}">
              <a14:hiddenFill xmlns:a14="http://schemas.microsoft.com/office/drawing/2010/main">
                <a:noFill/>
              </a14:hiddenFill>
            </a:ext>
          </a:extLst>
        </p:spPr>
      </p:cxnSp>
      <p:sp>
        <p:nvSpPr>
          <p:cNvPr id="6" name="Alcím 2"/>
          <p:cNvSpPr>
            <a:spLocks noGrp="1"/>
          </p:cNvSpPr>
          <p:nvPr>
            <p:ph type="subTitle" idx="1"/>
          </p:nvPr>
        </p:nvSpPr>
        <p:spPr>
          <a:xfrm>
            <a:off x="1149698" y="1268760"/>
            <a:ext cx="7684392" cy="3456384"/>
          </a:xfrm>
        </p:spPr>
        <p:txBody>
          <a:bodyPr rtlCol="0">
            <a:normAutofit lnSpcReduction="10000"/>
          </a:bodyPr>
          <a:lstStyle/>
          <a:p>
            <a:r>
              <a:rPr lang="en-US" sz="1600" kern="0" dirty="0" smtClean="0">
                <a:solidFill>
                  <a:srgbClr val="0C4A7B"/>
                </a:solidFill>
                <a:latin typeface="Arial" charset="0"/>
                <a:cs typeface="Arial" charset="0"/>
              </a:rPr>
              <a:t>Network Users while delivering across different systems,  would like to be sure that:</a:t>
            </a:r>
          </a:p>
          <a:p>
            <a:endParaRPr lang="en-US" sz="1600" kern="0" dirty="0" smtClean="0">
              <a:solidFill>
                <a:srgbClr val="0C4A7B"/>
              </a:solidFill>
              <a:latin typeface="Arial" charset="0"/>
              <a:cs typeface="Arial" charset="0"/>
            </a:endParaRPr>
          </a:p>
          <a:p>
            <a:pPr marL="285750" lvl="1" indent="-285750" algn="just">
              <a:buClr>
                <a:srgbClr val="0070C0"/>
              </a:buClr>
              <a:buSzPct val="130000"/>
              <a:buFont typeface="Arial" panose="020B0604020202020204" pitchFamily="34" charset="0"/>
              <a:buChar char="•"/>
              <a:defRPr/>
            </a:pPr>
            <a:r>
              <a:rPr lang="en-US" sz="1600" kern="0" dirty="0" smtClean="0">
                <a:solidFill>
                  <a:srgbClr val="0C4A7B"/>
                </a:solidFill>
                <a:latin typeface="Arial" charset="0"/>
                <a:cs typeface="Arial" charset="0"/>
              </a:rPr>
              <a:t>Their nominated volumes shall be delivered.</a:t>
            </a:r>
          </a:p>
          <a:p>
            <a:pPr marL="285750" lvl="1" indent="-285750" algn="just">
              <a:buClr>
                <a:srgbClr val="0070C0"/>
              </a:buClr>
              <a:buSzPct val="130000"/>
              <a:buFont typeface="Arial" panose="020B0604020202020204" pitchFamily="34" charset="0"/>
              <a:buChar char="•"/>
              <a:defRPr/>
            </a:pPr>
            <a:r>
              <a:rPr lang="en-US" sz="1600" kern="0" dirty="0" smtClean="0">
                <a:solidFill>
                  <a:srgbClr val="0C4A7B"/>
                </a:solidFill>
                <a:latin typeface="Arial" charset="0"/>
                <a:cs typeface="Arial" charset="0"/>
              </a:rPr>
              <a:t>No quality issues shall be raised.</a:t>
            </a:r>
          </a:p>
          <a:p>
            <a:pPr marL="285750" lvl="1" indent="-285750" algn="just">
              <a:buClr>
                <a:srgbClr val="0070C0"/>
              </a:buClr>
              <a:buSzPct val="130000"/>
              <a:buFont typeface="Arial" panose="020B0604020202020204" pitchFamily="34" charset="0"/>
              <a:buChar char="•"/>
              <a:defRPr/>
            </a:pPr>
            <a:r>
              <a:rPr lang="en-US" sz="1600" kern="0" dirty="0" smtClean="0">
                <a:solidFill>
                  <a:srgbClr val="0C4A7B"/>
                </a:solidFill>
                <a:latin typeface="Arial" charset="0"/>
                <a:cs typeface="Arial" charset="0"/>
              </a:rPr>
              <a:t>Same procedures shall be followed by both up- and downstream TSOs.</a:t>
            </a:r>
          </a:p>
          <a:p>
            <a:pPr marL="285750" lvl="1" indent="-285750" algn="just">
              <a:buClr>
                <a:srgbClr val="0070C0"/>
              </a:buClr>
              <a:buSzPct val="130000"/>
              <a:buFont typeface="Arial" panose="020B0604020202020204" pitchFamily="34" charset="0"/>
              <a:buChar char="•"/>
              <a:defRPr/>
            </a:pPr>
            <a:r>
              <a:rPr lang="en-US" sz="1600" kern="0" dirty="0" smtClean="0">
                <a:solidFill>
                  <a:srgbClr val="0C4A7B"/>
                </a:solidFill>
                <a:latin typeface="Arial" charset="0"/>
                <a:cs typeface="Arial" charset="0"/>
              </a:rPr>
              <a:t>Communication and procedural rules shall be clear and common.</a:t>
            </a:r>
          </a:p>
          <a:p>
            <a:pPr marL="285750" lvl="1" indent="-285750" algn="just">
              <a:buClr>
                <a:srgbClr val="B4D13B"/>
              </a:buClr>
              <a:buSzPct val="130000"/>
              <a:buFont typeface="Arial" panose="020B0604020202020204" pitchFamily="34" charset="0"/>
              <a:buChar char="•"/>
              <a:defRPr/>
            </a:pPr>
            <a:endParaRPr lang="en-US" sz="1600" kern="0" dirty="0" smtClean="0">
              <a:solidFill>
                <a:srgbClr val="0C4A7B"/>
              </a:solidFill>
              <a:latin typeface="Arial" charset="0"/>
              <a:cs typeface="Arial" charset="0"/>
            </a:endParaRPr>
          </a:p>
          <a:p>
            <a:pPr marL="285750" lvl="1" indent="-285750" algn="just">
              <a:buClr>
                <a:srgbClr val="B4D13B"/>
              </a:buClr>
              <a:buSzPct val="130000"/>
              <a:buFont typeface="Arial" panose="020B0604020202020204" pitchFamily="34" charset="0"/>
              <a:buChar char="•"/>
              <a:defRPr/>
            </a:pPr>
            <a:endParaRPr lang="en-US" sz="1600" kern="0" dirty="0" smtClean="0">
              <a:solidFill>
                <a:srgbClr val="0C4A7B"/>
              </a:solidFill>
              <a:latin typeface="Arial" charset="0"/>
              <a:cs typeface="Arial" charset="0"/>
            </a:endParaRPr>
          </a:p>
          <a:p>
            <a:pPr marL="285750" lvl="1" indent="-285750" algn="just">
              <a:buClr>
                <a:srgbClr val="B4D13B"/>
              </a:buClr>
              <a:buSzPct val="130000"/>
              <a:buFont typeface="Arial" panose="020B0604020202020204" pitchFamily="34" charset="0"/>
              <a:buChar char="•"/>
              <a:defRPr/>
            </a:pPr>
            <a:endParaRPr lang="en-US" sz="1600" kern="0" dirty="0" smtClean="0">
              <a:solidFill>
                <a:srgbClr val="0C4A7B"/>
              </a:solidFill>
              <a:latin typeface="Arial" charset="0"/>
              <a:cs typeface="Arial" charset="0"/>
            </a:endParaRPr>
          </a:p>
          <a:p>
            <a:pPr algn="ctr"/>
            <a:r>
              <a:rPr lang="en-US" sz="2400" b="1" kern="0" dirty="0" err="1" smtClean="0">
                <a:solidFill>
                  <a:srgbClr val="0C4A7B"/>
                </a:solidFill>
                <a:latin typeface="Arial" charset="0"/>
                <a:cs typeface="Arial" charset="0"/>
              </a:rPr>
              <a:t>Harmonisation</a:t>
            </a:r>
            <a:r>
              <a:rPr lang="en-US" sz="2400" b="1" kern="0" dirty="0" smtClean="0">
                <a:solidFill>
                  <a:srgbClr val="0C4A7B"/>
                </a:solidFill>
                <a:latin typeface="Arial" charset="0"/>
                <a:cs typeface="Arial" charset="0"/>
              </a:rPr>
              <a:t> </a:t>
            </a:r>
          </a:p>
          <a:p>
            <a:pPr algn="ctr"/>
            <a:r>
              <a:rPr lang="en-US" sz="2400" b="1" kern="0" dirty="0" smtClean="0">
                <a:solidFill>
                  <a:srgbClr val="0C4A7B"/>
                </a:solidFill>
                <a:latin typeface="Arial" charset="0"/>
                <a:cs typeface="Arial" charset="0"/>
              </a:rPr>
              <a:t>Removal of barriers</a:t>
            </a:r>
          </a:p>
          <a:p>
            <a:pPr marL="285750" lvl="1" indent="-285750" algn="just">
              <a:buClr>
                <a:srgbClr val="B4D13B"/>
              </a:buClr>
              <a:buSzPct val="130000"/>
              <a:buFont typeface="Arial" panose="020B0604020202020204" pitchFamily="34" charset="0"/>
              <a:buChar char="•"/>
              <a:defRPr/>
            </a:pPr>
            <a:endParaRPr lang="en-US" sz="1600" kern="0" dirty="0" smtClean="0">
              <a:solidFill>
                <a:srgbClr val="0C4A7B"/>
              </a:solidFill>
              <a:latin typeface="Arial" charset="0"/>
              <a:cs typeface="Arial" charset="0"/>
            </a:endParaRPr>
          </a:p>
          <a:p>
            <a:pPr marL="182563" lvl="0" indent="-182563" defTabSz="757238">
              <a:lnSpc>
                <a:spcPct val="119000"/>
              </a:lnSpc>
              <a:spcBef>
                <a:spcPct val="0"/>
              </a:spcBef>
              <a:buClr>
                <a:srgbClr val="F59D3E"/>
              </a:buClr>
            </a:pPr>
            <a:endParaRPr lang="en-US" sz="1600" kern="0" dirty="0">
              <a:solidFill>
                <a:srgbClr val="0C4A7B"/>
              </a:solidFill>
              <a:latin typeface="Arial" charset="0"/>
              <a:cs typeface="Arial" charset="0"/>
            </a:endParaRPr>
          </a:p>
        </p:txBody>
      </p:sp>
    </p:spTree>
    <p:extLst>
      <p:ext uri="{BB962C8B-B14F-4D97-AF65-F5344CB8AC3E}">
        <p14:creationId xmlns:p14="http://schemas.microsoft.com/office/powerpoint/2010/main" val="24598716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38" name="Cím 1"/>
          <p:cNvSpPr>
            <a:spLocks noGrp="1"/>
          </p:cNvSpPr>
          <p:nvPr>
            <p:ph type="ctrTitle"/>
          </p:nvPr>
        </p:nvSpPr>
        <p:spPr>
          <a:xfrm>
            <a:off x="1187450" y="333375"/>
            <a:ext cx="7705725" cy="791369"/>
          </a:xfrm>
        </p:spPr>
        <p:txBody>
          <a:bodyPr/>
          <a:lstStyle/>
          <a:p>
            <a:pPr lvl="0" indent="182563"/>
            <a:r>
              <a:rPr lang="en-GB" altLang="hu-HU" sz="2400" b="1" kern="0" dirty="0" smtClean="0">
                <a:solidFill>
                  <a:srgbClr val="0C4A7B"/>
                </a:solidFill>
                <a:latin typeface="Arial" charset="0"/>
                <a:ea typeface="+mn-ea"/>
                <a:cs typeface="Arial" charset="0"/>
              </a:rPr>
              <a:t>Process of Implementation INT NC</a:t>
            </a:r>
            <a:endParaRPr lang="en-GB" sz="2400" dirty="0" smtClean="0"/>
          </a:p>
        </p:txBody>
      </p:sp>
      <p:cxnSp>
        <p:nvCxnSpPr>
          <p:cNvPr id="33" name="Straight Connector 34"/>
          <p:cNvCxnSpPr>
            <a:cxnSpLocks noChangeShapeType="1"/>
          </p:cNvCxnSpPr>
          <p:nvPr/>
        </p:nvCxnSpPr>
        <p:spPr bwMode="auto">
          <a:xfrm>
            <a:off x="1189038" y="942975"/>
            <a:ext cx="7605712" cy="0"/>
          </a:xfrm>
          <a:prstGeom prst="line">
            <a:avLst/>
          </a:prstGeom>
          <a:noFill/>
          <a:ln w="25400" algn="ctr">
            <a:solidFill>
              <a:srgbClr val="004B84"/>
            </a:solidFill>
            <a:round/>
            <a:headEnd/>
            <a:tailEnd/>
          </a:ln>
          <a:extLst>
            <a:ext uri="{909E8E84-426E-40DD-AFC4-6F175D3DCCD1}">
              <a14:hiddenFill xmlns:a14="http://schemas.microsoft.com/office/drawing/2010/main">
                <a:noFill/>
              </a14:hiddenFill>
            </a:ext>
          </a:extLst>
        </p:spPr>
      </p:cxnSp>
      <p:graphicFrame>
        <p:nvGraphicFramePr>
          <p:cNvPr id="12" name="Diagram 11"/>
          <p:cNvGraphicFramePr/>
          <p:nvPr>
            <p:extLst>
              <p:ext uri="{D42A27DB-BD31-4B8C-83A1-F6EECF244321}">
                <p14:modId xmlns:p14="http://schemas.microsoft.com/office/powerpoint/2010/main" val="1288022959"/>
              </p:ext>
            </p:extLst>
          </p:nvPr>
        </p:nvGraphicFramePr>
        <p:xfrm>
          <a:off x="1121147" y="1330459"/>
          <a:ext cx="5592762" cy="43175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 Placeholder 2"/>
          <p:cNvSpPr>
            <a:spLocks noGrp="1"/>
          </p:cNvSpPr>
          <p:nvPr/>
        </p:nvSpPr>
        <p:spPr>
          <a:xfrm>
            <a:off x="6732240" y="1101172"/>
            <a:ext cx="2590800" cy="4776100"/>
          </a:xfrm>
          <a:prstGeom prst="rect">
            <a:avLst/>
          </a:prstGeom>
        </p:spPr>
        <p:txBody>
          <a:bodyPr/>
          <a:lstStyle>
            <a:lvl1pPr marL="0" marR="0" indent="0" algn="l" defTabSz="914400" rtl="0" eaLnBrk="0" fontAlgn="base" latinLnBrk="0" hangingPunct="0">
              <a:lnSpc>
                <a:spcPct val="100000"/>
              </a:lnSpc>
              <a:spcBef>
                <a:spcPts val="0"/>
              </a:spcBef>
              <a:spcAft>
                <a:spcPct val="0"/>
              </a:spcAft>
              <a:buClr>
                <a:schemeClr val="accent3"/>
              </a:buClr>
              <a:buSzTx/>
              <a:buFontTx/>
              <a:buNone/>
              <a:tabLst/>
              <a:defRPr lang="en-GB" sz="2200" b="1" i="1" kern="100" noProof="0" smtClean="0">
                <a:solidFill>
                  <a:srgbClr val="000000"/>
                </a:solidFill>
                <a:latin typeface="+mn-lt"/>
                <a:ea typeface="ＭＳ Ｐゴシック" charset="-128"/>
                <a:cs typeface="ＭＳ Ｐゴシック" charset="-128"/>
                <a:sym typeface="Wingdings" pitchFamily="2" charset="2"/>
              </a:defRPr>
            </a:lvl1pPr>
            <a:lvl2pPr marL="171450" indent="-171450" algn="l" rtl="0" eaLnBrk="1" fontAlgn="base" hangingPunct="1">
              <a:spcBef>
                <a:spcPts val="600"/>
              </a:spcBef>
              <a:spcAft>
                <a:spcPct val="0"/>
              </a:spcAft>
              <a:buClr>
                <a:schemeClr val="accent3"/>
              </a:buClr>
              <a:buFont typeface="Calibri" pitchFamily="34" charset="0"/>
              <a:buChar char="&gt;"/>
              <a:defRPr sz="1800" kern="1200" baseline="0">
                <a:solidFill>
                  <a:srgbClr val="000000"/>
                </a:solidFill>
                <a:latin typeface="+mn-lt"/>
                <a:ea typeface="ＭＳ Ｐゴシック" pitchFamily="-111" charset="-128"/>
                <a:cs typeface="ＭＳ Ｐゴシック"/>
              </a:defRPr>
            </a:lvl2pPr>
            <a:lvl3pPr marL="400050" indent="-171450" algn="l" rtl="0" eaLnBrk="1" fontAlgn="base" hangingPunct="1">
              <a:spcBef>
                <a:spcPts val="300"/>
              </a:spcBef>
              <a:spcAft>
                <a:spcPct val="0"/>
              </a:spcAft>
              <a:buClr>
                <a:schemeClr val="accent3"/>
              </a:buClr>
              <a:buFont typeface="Wingdings" pitchFamily="2" charset="2"/>
              <a:buChar char="§"/>
              <a:defRPr sz="1800" kern="1200" baseline="0">
                <a:solidFill>
                  <a:srgbClr val="000000"/>
                </a:solidFill>
                <a:latin typeface="+mn-lt"/>
                <a:ea typeface="ＭＳ Ｐゴシック" pitchFamily="-111" charset="-128"/>
                <a:cs typeface="ＭＳ Ｐゴシック"/>
              </a:defRPr>
            </a:lvl3pPr>
            <a:lvl4pPr marL="628650" indent="-171450" algn="l" rtl="0" eaLnBrk="1" fontAlgn="base" hangingPunct="1">
              <a:spcBef>
                <a:spcPts val="300"/>
              </a:spcBef>
              <a:spcAft>
                <a:spcPct val="0"/>
              </a:spcAft>
              <a:buClr>
                <a:schemeClr val="accent3"/>
              </a:buClr>
              <a:buFont typeface="Courier New" pitchFamily="49" charset="0"/>
              <a:buChar char="o"/>
              <a:defRPr sz="1600" kern="1200">
                <a:solidFill>
                  <a:srgbClr val="000000"/>
                </a:solidFill>
                <a:latin typeface="+mn-lt"/>
                <a:ea typeface="ＭＳ Ｐゴシック" pitchFamily="-111" charset="-128"/>
                <a:cs typeface="ＭＳ Ｐゴシック"/>
              </a:defRPr>
            </a:lvl4pPr>
            <a:lvl5pPr marL="857250" indent="-171450" algn="l" rtl="0" eaLnBrk="1" fontAlgn="base" hangingPunct="1">
              <a:spcBef>
                <a:spcPts val="300"/>
              </a:spcBef>
              <a:spcAft>
                <a:spcPct val="0"/>
              </a:spcAft>
              <a:buClr>
                <a:schemeClr val="accent3"/>
              </a:buClr>
              <a:buFont typeface="Arial" pitchFamily="34" charset="0"/>
              <a:buChar char="-"/>
              <a:defRPr sz="1600" kern="1200">
                <a:solidFill>
                  <a:srgbClr val="000000"/>
                </a:solidFill>
                <a:latin typeface="+mn-lt"/>
                <a:ea typeface="ＭＳ Ｐゴシック" pitchFamily="-111" charset="-128"/>
                <a:cs typeface="ＭＳ Ｐゴシック"/>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2" eaLnBrk="1" hangingPunct="1">
              <a:spcBef>
                <a:spcPct val="0"/>
              </a:spcBef>
              <a:buClr>
                <a:srgbClr val="C1D537"/>
              </a:buClr>
              <a:defRPr/>
            </a:pPr>
            <a:endParaRPr lang="en-GB" sz="1600" dirty="0" smtClean="0">
              <a:ea typeface="ＭＳ Ｐゴシック"/>
            </a:endParaRPr>
          </a:p>
          <a:p>
            <a:pPr lvl="2" eaLnBrk="1" hangingPunct="1">
              <a:spcBef>
                <a:spcPct val="0"/>
              </a:spcBef>
              <a:buClr>
                <a:srgbClr val="C1D537"/>
              </a:buClr>
              <a:defRPr/>
            </a:pPr>
            <a:r>
              <a:rPr lang="en-GB" sz="1600" b="1" dirty="0" smtClean="0">
                <a:ea typeface="ＭＳ Ｐゴシック"/>
              </a:rPr>
              <a:t>July 2012</a:t>
            </a:r>
          </a:p>
          <a:p>
            <a:pPr lvl="2" eaLnBrk="1" hangingPunct="1">
              <a:spcBef>
                <a:spcPct val="0"/>
              </a:spcBef>
              <a:buClr>
                <a:srgbClr val="C1D537"/>
              </a:buClr>
              <a:defRPr/>
            </a:pPr>
            <a:endParaRPr lang="en-GB" sz="1600" b="1" noProof="0" dirty="0" smtClean="0">
              <a:ea typeface="ＭＳ Ｐゴシック"/>
            </a:endParaRPr>
          </a:p>
          <a:p>
            <a:pPr lvl="2" eaLnBrk="1" hangingPunct="1">
              <a:spcBef>
                <a:spcPct val="0"/>
              </a:spcBef>
              <a:buClr>
                <a:srgbClr val="C1D537"/>
              </a:buClr>
              <a:defRPr/>
            </a:pPr>
            <a:endParaRPr lang="en-GB" sz="1600" b="1" noProof="0" dirty="0" smtClean="0">
              <a:ea typeface="ＭＳ Ｐゴシック"/>
            </a:endParaRPr>
          </a:p>
          <a:p>
            <a:pPr lvl="2" eaLnBrk="1" hangingPunct="1">
              <a:spcBef>
                <a:spcPct val="0"/>
              </a:spcBef>
              <a:buClr>
                <a:srgbClr val="C1D537"/>
              </a:buClr>
              <a:defRPr/>
            </a:pPr>
            <a:endParaRPr lang="en-GB" sz="1600" b="1" dirty="0" smtClean="0">
              <a:ea typeface="ＭＳ Ｐゴシック"/>
            </a:endParaRPr>
          </a:p>
          <a:p>
            <a:pPr lvl="2" eaLnBrk="1" hangingPunct="1">
              <a:spcBef>
                <a:spcPct val="0"/>
              </a:spcBef>
              <a:buClr>
                <a:srgbClr val="C1D537"/>
              </a:buClr>
              <a:defRPr/>
            </a:pPr>
            <a:r>
              <a:rPr lang="en-GB" sz="1600" b="1" noProof="0" dirty="0" smtClean="0">
                <a:ea typeface="ＭＳ Ｐゴシック"/>
              </a:rPr>
              <a:t>Sep 2012-Sep 2013</a:t>
            </a:r>
          </a:p>
          <a:p>
            <a:pPr lvl="2" eaLnBrk="1" hangingPunct="1">
              <a:spcBef>
                <a:spcPct val="0"/>
              </a:spcBef>
              <a:buClr>
                <a:srgbClr val="C1D537"/>
              </a:buClr>
              <a:defRPr/>
            </a:pPr>
            <a:endParaRPr lang="en-GB" sz="1600" b="1" dirty="0" smtClean="0">
              <a:ea typeface="ＭＳ Ｐゴシック"/>
            </a:endParaRPr>
          </a:p>
          <a:p>
            <a:pPr lvl="2" eaLnBrk="1" hangingPunct="1">
              <a:spcBef>
                <a:spcPct val="0"/>
              </a:spcBef>
              <a:buClr>
                <a:srgbClr val="C1D537"/>
              </a:buClr>
              <a:defRPr/>
            </a:pPr>
            <a:endParaRPr lang="en-GB" sz="1600" b="1" noProof="0" dirty="0" smtClean="0">
              <a:ea typeface="ＭＳ Ｐゴシック"/>
            </a:endParaRPr>
          </a:p>
          <a:p>
            <a:pPr lvl="2" eaLnBrk="1" hangingPunct="1">
              <a:spcBef>
                <a:spcPct val="0"/>
              </a:spcBef>
              <a:buClr>
                <a:srgbClr val="C1D537"/>
              </a:buClr>
              <a:defRPr/>
            </a:pPr>
            <a:endParaRPr lang="en-GB" sz="1600" b="1" noProof="0" dirty="0" smtClean="0">
              <a:ea typeface="ＭＳ Ｐゴシック"/>
            </a:endParaRPr>
          </a:p>
          <a:p>
            <a:pPr lvl="2" eaLnBrk="1" hangingPunct="1">
              <a:spcBef>
                <a:spcPct val="0"/>
              </a:spcBef>
              <a:buClr>
                <a:srgbClr val="C1D537"/>
              </a:buClr>
              <a:defRPr/>
            </a:pPr>
            <a:r>
              <a:rPr lang="en-GB" sz="1600" b="1" dirty="0" smtClean="0">
                <a:ea typeface="ＭＳ Ｐゴシック"/>
              </a:rPr>
              <a:t>Dec 2013</a:t>
            </a:r>
          </a:p>
          <a:p>
            <a:pPr lvl="2" eaLnBrk="1" hangingPunct="1">
              <a:spcBef>
                <a:spcPct val="0"/>
              </a:spcBef>
              <a:buClr>
                <a:srgbClr val="C1D537"/>
              </a:buClr>
              <a:defRPr/>
            </a:pPr>
            <a:endParaRPr lang="en-GB" sz="1600" b="1" noProof="0" dirty="0" smtClean="0">
              <a:ea typeface="ＭＳ Ｐゴシック"/>
            </a:endParaRPr>
          </a:p>
          <a:p>
            <a:pPr lvl="2" eaLnBrk="1" hangingPunct="1">
              <a:spcBef>
                <a:spcPct val="0"/>
              </a:spcBef>
              <a:buClr>
                <a:srgbClr val="C1D537"/>
              </a:buClr>
              <a:defRPr/>
            </a:pPr>
            <a:endParaRPr lang="en-GB" sz="1600" b="1" dirty="0" smtClean="0">
              <a:ea typeface="ＭＳ Ｐゴシック"/>
            </a:endParaRPr>
          </a:p>
          <a:p>
            <a:pPr lvl="2" eaLnBrk="1" hangingPunct="1">
              <a:spcBef>
                <a:spcPct val="0"/>
              </a:spcBef>
              <a:buClr>
                <a:srgbClr val="C1D537"/>
              </a:buClr>
              <a:defRPr/>
            </a:pPr>
            <a:endParaRPr lang="en-GB" sz="1600" b="1" noProof="0" dirty="0" smtClean="0">
              <a:ea typeface="ＭＳ Ｐゴシック"/>
            </a:endParaRPr>
          </a:p>
          <a:p>
            <a:pPr lvl="2" eaLnBrk="1" hangingPunct="1">
              <a:spcBef>
                <a:spcPct val="0"/>
              </a:spcBef>
              <a:buClr>
                <a:srgbClr val="C1D537"/>
              </a:buClr>
              <a:defRPr/>
            </a:pPr>
            <a:r>
              <a:rPr lang="en-GB" sz="1600" b="1" dirty="0" smtClean="0">
                <a:ea typeface="ＭＳ Ｐゴシック"/>
              </a:rPr>
              <a:t>Nov 2014</a:t>
            </a:r>
          </a:p>
          <a:p>
            <a:pPr lvl="2" eaLnBrk="1" hangingPunct="1">
              <a:spcBef>
                <a:spcPct val="0"/>
              </a:spcBef>
              <a:buClr>
                <a:srgbClr val="C1D537"/>
              </a:buClr>
              <a:defRPr/>
            </a:pPr>
            <a:endParaRPr lang="en-GB" sz="1600" b="1" dirty="0" smtClean="0">
              <a:ea typeface="ＭＳ Ｐゴシック"/>
            </a:endParaRPr>
          </a:p>
          <a:p>
            <a:pPr lvl="2" eaLnBrk="1" hangingPunct="1">
              <a:spcBef>
                <a:spcPct val="0"/>
              </a:spcBef>
              <a:buClr>
                <a:srgbClr val="C1D537"/>
              </a:buClr>
              <a:defRPr/>
            </a:pPr>
            <a:endParaRPr lang="en-GB" sz="1600" b="1" dirty="0" smtClean="0">
              <a:ea typeface="ＭＳ Ｐゴシック"/>
            </a:endParaRPr>
          </a:p>
          <a:p>
            <a:pPr lvl="2" eaLnBrk="1" hangingPunct="1">
              <a:spcBef>
                <a:spcPct val="0"/>
              </a:spcBef>
              <a:buClr>
                <a:srgbClr val="C1D537"/>
              </a:buClr>
              <a:defRPr/>
            </a:pPr>
            <a:endParaRPr lang="en-GB" sz="1600" b="1" dirty="0" smtClean="0">
              <a:ea typeface="ＭＳ Ｐゴシック"/>
            </a:endParaRPr>
          </a:p>
          <a:p>
            <a:pPr lvl="2" eaLnBrk="1" hangingPunct="1">
              <a:spcBef>
                <a:spcPct val="0"/>
              </a:spcBef>
              <a:buClr>
                <a:srgbClr val="C1D537"/>
              </a:buClr>
              <a:defRPr/>
            </a:pPr>
            <a:r>
              <a:rPr lang="en-GB" sz="1600" b="1" dirty="0" smtClean="0">
                <a:solidFill>
                  <a:srgbClr val="FF0000"/>
                </a:solidFill>
                <a:ea typeface="ＭＳ Ｐゴシック"/>
              </a:rPr>
              <a:t>May 2015–May 2016</a:t>
            </a:r>
          </a:p>
        </p:txBody>
      </p:sp>
    </p:spTree>
    <p:extLst>
      <p:ext uri="{BB962C8B-B14F-4D97-AF65-F5344CB8AC3E}">
        <p14:creationId xmlns:p14="http://schemas.microsoft.com/office/powerpoint/2010/main" val="1252794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4338" name="Cím 1"/>
          <p:cNvSpPr>
            <a:spLocks noGrp="1"/>
          </p:cNvSpPr>
          <p:nvPr>
            <p:ph type="ctrTitle"/>
          </p:nvPr>
        </p:nvSpPr>
        <p:spPr>
          <a:xfrm>
            <a:off x="1115616" y="333375"/>
            <a:ext cx="7777559" cy="791369"/>
          </a:xfrm>
        </p:spPr>
        <p:txBody>
          <a:bodyPr/>
          <a:lstStyle/>
          <a:p>
            <a:r>
              <a:rPr lang="hu-HU" altLang="hu-HU" sz="2200" b="1" kern="0" dirty="0" smtClean="0">
                <a:solidFill>
                  <a:srgbClr val="0C4A7B"/>
                </a:solidFill>
                <a:latin typeface="Arial" charset="0"/>
                <a:ea typeface="+mn-ea"/>
                <a:cs typeface="Arial" charset="0"/>
              </a:rPr>
              <a:t>(EU) 2015/703 - </a:t>
            </a:r>
            <a:r>
              <a:rPr lang="en-GB" altLang="hu-HU" sz="2200" b="1" kern="0" dirty="0" smtClean="0">
                <a:solidFill>
                  <a:srgbClr val="0C4A7B"/>
                </a:solidFill>
                <a:latin typeface="Arial" charset="0"/>
                <a:ea typeface="+mn-ea"/>
                <a:cs typeface="Arial" charset="0"/>
              </a:rPr>
              <a:t>Interoperability Network Code (INT NC)</a:t>
            </a:r>
            <a:endParaRPr lang="en-GB" sz="2200" dirty="0"/>
          </a:p>
        </p:txBody>
      </p:sp>
      <p:sp>
        <p:nvSpPr>
          <p:cNvPr id="3" name="Alcím 2"/>
          <p:cNvSpPr>
            <a:spLocks noGrp="1"/>
          </p:cNvSpPr>
          <p:nvPr>
            <p:ph type="subTitle" idx="1"/>
          </p:nvPr>
        </p:nvSpPr>
        <p:spPr>
          <a:xfrm>
            <a:off x="1149698" y="1052736"/>
            <a:ext cx="7684392" cy="5184576"/>
          </a:xfrm>
        </p:spPr>
        <p:txBody>
          <a:bodyPr rtlCol="0">
            <a:noAutofit/>
          </a:bodyPr>
          <a:lstStyle/>
          <a:p>
            <a:pPr algn="just" defTabSz="757238">
              <a:lnSpc>
                <a:spcPct val="119000"/>
              </a:lnSpc>
              <a:spcBef>
                <a:spcPct val="0"/>
              </a:spcBef>
              <a:buClr>
                <a:schemeClr val="tx2">
                  <a:lumMod val="75000"/>
                </a:schemeClr>
              </a:buClr>
            </a:pPr>
            <a:r>
              <a:rPr lang="en-GB" sz="1400" b="1" kern="0" dirty="0" smtClean="0">
                <a:solidFill>
                  <a:srgbClr val="0C4A7B"/>
                </a:solidFill>
                <a:latin typeface="Arial" charset="0"/>
                <a:cs typeface="Arial" charset="0"/>
              </a:rPr>
              <a:t>Article 3 General provisions</a:t>
            </a:r>
          </a:p>
          <a:p>
            <a:pPr algn="just" defTabSz="757238">
              <a:lnSpc>
                <a:spcPct val="119000"/>
              </a:lnSpc>
              <a:spcBef>
                <a:spcPct val="0"/>
              </a:spcBef>
              <a:buClr>
                <a:schemeClr val="tx2">
                  <a:lumMod val="75000"/>
                </a:schemeClr>
              </a:buClr>
            </a:pPr>
            <a:endParaRPr lang="en-GB" sz="1400" kern="0" dirty="0" smtClean="0">
              <a:solidFill>
                <a:srgbClr val="0C4A7B"/>
              </a:solidFill>
              <a:latin typeface="Arial" charset="0"/>
              <a:cs typeface="Arial" charset="0"/>
            </a:endParaRPr>
          </a:p>
          <a:p>
            <a:pPr algn="just" defTabSz="757238">
              <a:lnSpc>
                <a:spcPct val="119000"/>
              </a:lnSpc>
              <a:spcBef>
                <a:spcPct val="0"/>
              </a:spcBef>
              <a:buClr>
                <a:schemeClr val="tx2">
                  <a:lumMod val="75000"/>
                </a:schemeClr>
              </a:buClr>
            </a:pPr>
            <a:r>
              <a:rPr lang="en-GB" sz="1400" kern="0" dirty="0" smtClean="0">
                <a:solidFill>
                  <a:srgbClr val="0C4A7B"/>
                </a:solidFill>
                <a:latin typeface="Arial" charset="0"/>
                <a:cs typeface="Arial" charset="0"/>
              </a:rPr>
              <a:t>Adjacent transmission system operators shall ensure that at least the following terms and conditions detailed in Articles 6 to 12 are covered by an interconnection agreement in respect of each interconnection point:</a:t>
            </a:r>
          </a:p>
          <a:p>
            <a:pPr algn="just" defTabSz="757238">
              <a:lnSpc>
                <a:spcPct val="119000"/>
              </a:lnSpc>
              <a:spcBef>
                <a:spcPct val="0"/>
              </a:spcBef>
              <a:buClr>
                <a:schemeClr val="tx2">
                  <a:lumMod val="75000"/>
                </a:schemeClr>
              </a:buClr>
            </a:pPr>
            <a:endParaRPr lang="en-GB" sz="1400" kern="0" dirty="0" smtClean="0">
              <a:solidFill>
                <a:schemeClr val="accent1">
                  <a:lumMod val="75000"/>
                </a:schemeClr>
              </a:solidFill>
              <a:latin typeface="Arial" charset="0"/>
              <a:cs typeface="Arial" charset="0"/>
            </a:endParaRPr>
          </a:p>
          <a:p>
            <a:pPr marL="342900" lvl="0" indent="-342900" defTabSz="757238">
              <a:lnSpc>
                <a:spcPct val="119000"/>
              </a:lnSpc>
              <a:spcBef>
                <a:spcPct val="0"/>
              </a:spcBef>
              <a:buClr>
                <a:srgbClr val="002060"/>
              </a:buClr>
              <a:buFont typeface="+mj-lt"/>
              <a:buAutoNum type="alphaLcParenR"/>
            </a:pPr>
            <a:r>
              <a:rPr lang="en-GB" sz="1400" kern="0" dirty="0" smtClean="0">
                <a:solidFill>
                  <a:schemeClr val="accent1">
                    <a:lumMod val="75000"/>
                  </a:schemeClr>
                </a:solidFill>
                <a:latin typeface="Arial" charset="0"/>
                <a:cs typeface="Arial" charset="0"/>
              </a:rPr>
              <a:t>rules for flow control; </a:t>
            </a:r>
          </a:p>
          <a:p>
            <a:pPr marL="342900" lvl="0" indent="-342900" defTabSz="757238">
              <a:lnSpc>
                <a:spcPct val="119000"/>
              </a:lnSpc>
              <a:spcBef>
                <a:spcPct val="0"/>
              </a:spcBef>
              <a:buClr>
                <a:srgbClr val="002060"/>
              </a:buClr>
              <a:buFont typeface="+mj-lt"/>
              <a:buAutoNum type="alphaLcParenR"/>
            </a:pPr>
            <a:r>
              <a:rPr lang="en-GB" sz="1400" kern="0" dirty="0" smtClean="0">
                <a:solidFill>
                  <a:schemeClr val="accent1">
                    <a:lumMod val="75000"/>
                  </a:schemeClr>
                </a:solidFill>
                <a:latin typeface="Arial" charset="0"/>
                <a:cs typeface="Arial" charset="0"/>
              </a:rPr>
              <a:t>measurement principles for gas quantities and quality; </a:t>
            </a:r>
          </a:p>
          <a:p>
            <a:pPr marL="342900" lvl="0" indent="-342900" defTabSz="757238">
              <a:lnSpc>
                <a:spcPct val="119000"/>
              </a:lnSpc>
              <a:spcBef>
                <a:spcPct val="0"/>
              </a:spcBef>
              <a:buClr>
                <a:srgbClr val="002060"/>
              </a:buClr>
              <a:buFont typeface="+mj-lt"/>
              <a:buAutoNum type="alphaLcParenR"/>
            </a:pPr>
            <a:r>
              <a:rPr lang="en-GB" sz="1400" kern="0" dirty="0" smtClean="0">
                <a:solidFill>
                  <a:schemeClr val="accent1">
                    <a:lumMod val="75000"/>
                  </a:schemeClr>
                </a:solidFill>
                <a:latin typeface="Arial" charset="0"/>
                <a:cs typeface="Arial" charset="0"/>
              </a:rPr>
              <a:t>rules for the matching process; </a:t>
            </a:r>
          </a:p>
          <a:p>
            <a:pPr marL="342900" lvl="0" indent="-342900" defTabSz="757238">
              <a:lnSpc>
                <a:spcPct val="119000"/>
              </a:lnSpc>
              <a:spcBef>
                <a:spcPct val="0"/>
              </a:spcBef>
              <a:buClr>
                <a:srgbClr val="002060"/>
              </a:buClr>
              <a:buFont typeface="+mj-lt"/>
              <a:buAutoNum type="alphaLcParenR"/>
            </a:pPr>
            <a:r>
              <a:rPr lang="en-GB" sz="1400" kern="0" dirty="0" smtClean="0">
                <a:solidFill>
                  <a:schemeClr val="accent1">
                    <a:lumMod val="75000"/>
                  </a:schemeClr>
                </a:solidFill>
                <a:latin typeface="Arial" charset="0"/>
                <a:cs typeface="Arial" charset="0"/>
              </a:rPr>
              <a:t>rules for the allocation of gas quantities; </a:t>
            </a:r>
          </a:p>
          <a:p>
            <a:pPr marL="342900" lvl="0" indent="-342900" defTabSz="757238">
              <a:lnSpc>
                <a:spcPct val="119000"/>
              </a:lnSpc>
              <a:spcBef>
                <a:spcPct val="0"/>
              </a:spcBef>
              <a:buClr>
                <a:srgbClr val="002060"/>
              </a:buClr>
              <a:buFont typeface="+mj-lt"/>
              <a:buAutoNum type="alphaLcParenR"/>
            </a:pPr>
            <a:r>
              <a:rPr lang="en-GB" sz="1400" kern="0" dirty="0" smtClean="0">
                <a:solidFill>
                  <a:schemeClr val="accent1">
                    <a:lumMod val="75000"/>
                  </a:schemeClr>
                </a:solidFill>
                <a:latin typeface="Arial" charset="0"/>
                <a:cs typeface="Arial" charset="0"/>
              </a:rPr>
              <a:t>communication procedures in case of exceptional events; </a:t>
            </a:r>
          </a:p>
          <a:p>
            <a:pPr marL="342900" lvl="0" indent="-342900" defTabSz="757238">
              <a:lnSpc>
                <a:spcPct val="119000"/>
              </a:lnSpc>
              <a:spcBef>
                <a:spcPct val="0"/>
              </a:spcBef>
              <a:buClr>
                <a:srgbClr val="002060"/>
              </a:buClr>
              <a:buFont typeface="+mj-lt"/>
              <a:buAutoNum type="alphaLcParenR"/>
            </a:pPr>
            <a:r>
              <a:rPr lang="en-GB" sz="1400" kern="0" dirty="0" smtClean="0">
                <a:solidFill>
                  <a:schemeClr val="accent1">
                    <a:lumMod val="75000"/>
                  </a:schemeClr>
                </a:solidFill>
                <a:latin typeface="Arial" charset="0"/>
                <a:cs typeface="Arial" charset="0"/>
              </a:rPr>
              <a:t>settlement of disputes arising from interconnection agreements; </a:t>
            </a:r>
          </a:p>
          <a:p>
            <a:pPr marL="342900" lvl="0" indent="-342900" defTabSz="757238">
              <a:lnSpc>
                <a:spcPct val="119000"/>
              </a:lnSpc>
              <a:spcBef>
                <a:spcPct val="0"/>
              </a:spcBef>
              <a:buClr>
                <a:srgbClr val="002060"/>
              </a:buClr>
              <a:buFont typeface="+mj-lt"/>
              <a:buAutoNum type="alphaLcParenR"/>
            </a:pPr>
            <a:r>
              <a:rPr lang="en-GB" sz="1400" kern="0" dirty="0" smtClean="0">
                <a:solidFill>
                  <a:schemeClr val="accent1">
                    <a:lumMod val="75000"/>
                  </a:schemeClr>
                </a:solidFill>
                <a:latin typeface="Arial" charset="0"/>
                <a:cs typeface="Arial" charset="0"/>
              </a:rPr>
              <a:t>amendment process for the interconnection agreement.</a:t>
            </a:r>
            <a:endParaRPr lang="en-GB" altLang="hu-HU" sz="1400" kern="0" dirty="0" smtClean="0">
              <a:solidFill>
                <a:schemeClr val="accent1">
                  <a:lumMod val="75000"/>
                </a:schemeClr>
              </a:solidFill>
              <a:latin typeface="Arial" charset="0"/>
              <a:cs typeface="Arial" charset="0"/>
            </a:endParaRPr>
          </a:p>
          <a:p>
            <a:pPr defTabSz="757238">
              <a:lnSpc>
                <a:spcPct val="119000"/>
              </a:lnSpc>
              <a:spcBef>
                <a:spcPct val="0"/>
              </a:spcBef>
              <a:buClr>
                <a:schemeClr val="tx2">
                  <a:lumMod val="75000"/>
                </a:schemeClr>
              </a:buClr>
            </a:pPr>
            <a:endParaRPr lang="hu-HU" altLang="hu-HU" sz="1600" kern="0" dirty="0">
              <a:solidFill>
                <a:schemeClr val="accent1">
                  <a:lumMod val="75000"/>
                </a:schemeClr>
              </a:solidFill>
              <a:latin typeface="Arial" charset="0"/>
              <a:cs typeface="Arial" charset="0"/>
            </a:endParaRPr>
          </a:p>
          <a:p>
            <a:pPr defTabSz="757238">
              <a:lnSpc>
                <a:spcPct val="119000"/>
              </a:lnSpc>
              <a:spcBef>
                <a:spcPct val="0"/>
              </a:spcBef>
              <a:buClr>
                <a:schemeClr val="tx2">
                  <a:lumMod val="75000"/>
                </a:schemeClr>
              </a:buClr>
            </a:pPr>
            <a:endParaRPr lang="en-GB" altLang="hu-HU" sz="1600" kern="0" dirty="0">
              <a:solidFill>
                <a:srgbClr val="0C4A7B"/>
              </a:solidFill>
              <a:latin typeface="Arial" charset="0"/>
              <a:cs typeface="Arial" charset="0"/>
            </a:endParaRPr>
          </a:p>
          <a:p>
            <a:pPr marL="285750" lvl="0" indent="-285750" defTabSz="757238">
              <a:lnSpc>
                <a:spcPct val="119000"/>
              </a:lnSpc>
              <a:spcBef>
                <a:spcPct val="0"/>
              </a:spcBef>
              <a:buClr>
                <a:srgbClr val="F59D3E"/>
              </a:buClr>
              <a:buFont typeface="Arial" panose="020B0604020202020204" pitchFamily="34" charset="0"/>
              <a:buChar char="•"/>
            </a:pPr>
            <a:endParaRPr lang="en-GB" sz="1600" kern="0" dirty="0">
              <a:solidFill>
                <a:srgbClr val="0C4A7B"/>
              </a:solidFill>
              <a:latin typeface="Arial" charset="0"/>
              <a:cs typeface="Arial" charset="0"/>
            </a:endParaRPr>
          </a:p>
          <a:p>
            <a:pPr marL="285750" lvl="0" indent="-285750" defTabSz="757238">
              <a:lnSpc>
                <a:spcPct val="119000"/>
              </a:lnSpc>
              <a:spcBef>
                <a:spcPct val="0"/>
              </a:spcBef>
              <a:buClr>
                <a:srgbClr val="F59D3E"/>
              </a:buClr>
              <a:buFont typeface="Arial" panose="020B0604020202020204" pitchFamily="34" charset="0"/>
              <a:buChar char="•"/>
            </a:pPr>
            <a:endParaRPr lang="en-GB" sz="1600" kern="0" dirty="0">
              <a:solidFill>
                <a:srgbClr val="0C4A7B"/>
              </a:solidFill>
              <a:latin typeface="Arial" charset="0"/>
              <a:cs typeface="Arial" charset="0"/>
            </a:endParaRPr>
          </a:p>
        </p:txBody>
      </p:sp>
      <p:cxnSp>
        <p:nvCxnSpPr>
          <p:cNvPr id="33" name="Straight Connector 34"/>
          <p:cNvCxnSpPr>
            <a:cxnSpLocks noChangeShapeType="1"/>
          </p:cNvCxnSpPr>
          <p:nvPr/>
        </p:nvCxnSpPr>
        <p:spPr bwMode="auto">
          <a:xfrm>
            <a:off x="1189038" y="942975"/>
            <a:ext cx="7605712" cy="0"/>
          </a:xfrm>
          <a:prstGeom prst="line">
            <a:avLst/>
          </a:prstGeom>
          <a:noFill/>
          <a:ln w="25400" algn="ctr">
            <a:solidFill>
              <a:srgbClr val="004B84"/>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084501282"/>
      </p:ext>
    </p:extLst>
  </p:cSld>
  <p:clrMapOvr>
    <a:masterClrMapping/>
  </p:clrMapOvr>
  <p:timing>
    <p:tnLst>
      <p:par>
        <p:cTn id="1" dur="indefinite" restart="never" nodeType="tmRoot"/>
      </p:par>
    </p:tnLst>
  </p:timing>
</p:sld>
</file>

<file path=ppt/theme/theme1.xml><?xml version="1.0" encoding="utf-8"?>
<a:theme xmlns:a="http://schemas.openxmlformats.org/drawingml/2006/main" name="MEKH visit 2808201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um" ma:contentTypeID="0x010100E98F6A0CE5208C468016DA26451A00BA" ma:contentTypeVersion="0" ma:contentTypeDescription="Új dokumentum létrehozása." ma:contentTypeScope="" ma:versionID="4fd1ba439671a0b4634b2bdc296177b7">
  <xsd:schema xmlns:xsd="http://www.w3.org/2001/XMLSchema" xmlns:xs="http://www.w3.org/2001/XMLSchema" xmlns:p="http://schemas.microsoft.com/office/2006/metadata/properties" targetNamespace="http://schemas.microsoft.com/office/2006/metadata/properties" ma:root="true" ma:fieldsID="7272c3706e31d85aa278778a1025862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4597D04-2147-400D-AB9E-327C743E953D}">
  <ds:schemaRefs>
    <ds:schemaRef ds:uri="http://purl.org/dc/dcmitype/"/>
    <ds:schemaRef ds:uri="http://schemas.microsoft.com/office/2006/metadata/properties"/>
    <ds:schemaRef ds:uri="http://schemas.microsoft.com/office/2006/documentManagement/types"/>
    <ds:schemaRef ds:uri="http://purl.org/dc/elements/1.1/"/>
    <ds:schemaRef ds:uri="http://schemas.microsoft.com/office/infopath/2007/PartnerControls"/>
    <ds:schemaRef ds:uri="http://purl.org/dc/terms/"/>
    <ds:schemaRef ds:uri="http://www.w3.org/XML/1998/namespace"/>
    <ds:schemaRef ds:uri="http://schemas.openxmlformats.org/package/2006/metadata/core-properties"/>
  </ds:schemaRefs>
</ds:datastoreItem>
</file>

<file path=customXml/itemProps2.xml><?xml version="1.0" encoding="utf-8"?>
<ds:datastoreItem xmlns:ds="http://schemas.openxmlformats.org/officeDocument/2006/customXml" ds:itemID="{C8B84A32-2F03-4B56-83FA-75B055859FB5}">
  <ds:schemaRefs>
    <ds:schemaRef ds:uri="http://schemas.microsoft.com/sharepoint/v3/contenttype/forms"/>
  </ds:schemaRefs>
</ds:datastoreItem>
</file>

<file path=customXml/itemProps3.xml><?xml version="1.0" encoding="utf-8"?>
<ds:datastoreItem xmlns:ds="http://schemas.openxmlformats.org/officeDocument/2006/customXml" ds:itemID="{D259A44D-4248-4AC3-831F-65D0A0220B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MEKH visit 28082013</Template>
  <TotalTime>3757</TotalTime>
  <Words>2358</Words>
  <Application>Microsoft Office PowerPoint</Application>
  <PresentationFormat>On-screen Show (4:3)</PresentationFormat>
  <Paragraphs>323</Paragraphs>
  <Slides>20</Slides>
  <Notes>11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MEKH visit 28082013</vt:lpstr>
      <vt:lpstr>PowerPoint Presentation</vt:lpstr>
      <vt:lpstr>An ascending path with 70 years’ experience</vt:lpstr>
      <vt:lpstr>Before new Interconnection Agreement</vt:lpstr>
      <vt:lpstr>Natural gas transmission between Ukraine and Hungary</vt:lpstr>
      <vt:lpstr>After new Interconnection Agreement</vt:lpstr>
      <vt:lpstr>Requirements of CAM NC</vt:lpstr>
      <vt:lpstr>Why do we need an INT NC?</vt:lpstr>
      <vt:lpstr>Process of Implementation INT NC</vt:lpstr>
      <vt:lpstr>(EU) 2015/703 - Interoperability Network Code (INT NC)</vt:lpstr>
      <vt:lpstr>(EU) 2015/703 - Interoperability Network Code (INT NC)</vt:lpstr>
      <vt:lpstr>INT NC  -   ENTSOG template - FGSZ-UKRTR IA</vt:lpstr>
      <vt:lpstr>INT NC  -   ENTSOG template - FGSZ-UKRTR IA</vt:lpstr>
      <vt:lpstr>INT NC  -   ENTSOG template - FGSZ-UKRTR IA</vt:lpstr>
      <vt:lpstr>INT NC  -   ENTSOG template - FGSZ-UKRTR IA</vt:lpstr>
      <vt:lpstr>INT NC  -   ENTSOG template - FGSZ-UKRTR IA</vt:lpstr>
      <vt:lpstr>INT NC  -   ENTSOG template - FGSZ-UKRTR IA</vt:lpstr>
      <vt:lpstr>INT NC  -   ENTSOG template - FGSZ-UKRTR IA</vt:lpstr>
      <vt:lpstr>PowerPoint Presentation</vt:lpstr>
      <vt:lpstr>PowerPoint Presentation</vt:lpstr>
      <vt:lpstr>PowerPoint Presentation</vt:lpstr>
    </vt:vector>
  </TitlesOfParts>
  <Company>FGSZ Zrt.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of FGSZ  János Fehér Chief Executive Officer</dc:title>
  <dc:creator>Gentischer Zsófia</dc:creator>
  <cp:lastModifiedBy>Hendrik Pollex</cp:lastModifiedBy>
  <cp:revision>183</cp:revision>
  <dcterms:created xsi:type="dcterms:W3CDTF">2013-09-02T11:15:20Z</dcterms:created>
  <dcterms:modified xsi:type="dcterms:W3CDTF">2015-06-16T18:30:11Z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0x010100E98F6A0CE5208C468016DA26451A00BA</vt:lpwstr>
  </property>
</Properties>
</file>