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7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8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9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0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1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2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3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14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theme/theme15.xml" ContentType="application/vnd.openxmlformats-officedocument.theme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700" r:id="rId5"/>
    <p:sldMasterId id="2147483707" r:id="rId6"/>
    <p:sldMasterId id="2147483715" r:id="rId7"/>
    <p:sldMasterId id="2147483722" r:id="rId8"/>
    <p:sldMasterId id="2147483735" r:id="rId9"/>
    <p:sldMasterId id="2147483746" r:id="rId10"/>
    <p:sldMasterId id="2147483758" r:id="rId11"/>
    <p:sldMasterId id="2147483771" r:id="rId12"/>
    <p:sldMasterId id="2147483784" r:id="rId13"/>
    <p:sldMasterId id="2147483791" r:id="rId14"/>
    <p:sldMasterId id="2147483803" r:id="rId15"/>
    <p:sldMasterId id="2147483816" r:id="rId16"/>
    <p:sldMasterId id="2147483853" r:id="rId17"/>
    <p:sldMasterId id="2147483866" r:id="rId18"/>
    <p:sldMasterId id="2147483879" r:id="rId19"/>
  </p:sldMasterIdLst>
  <p:notesMasterIdLst>
    <p:notesMasterId r:id="rId45"/>
  </p:notesMasterIdLst>
  <p:handoutMasterIdLst>
    <p:handoutMasterId r:id="rId46"/>
  </p:handoutMasterIdLst>
  <p:sldIdLst>
    <p:sldId id="559" r:id="rId20"/>
    <p:sldId id="710" r:id="rId21"/>
    <p:sldId id="694" r:id="rId22"/>
    <p:sldId id="695" r:id="rId23"/>
    <p:sldId id="712" r:id="rId24"/>
    <p:sldId id="688" r:id="rId25"/>
    <p:sldId id="689" r:id="rId26"/>
    <p:sldId id="690" r:id="rId27"/>
    <p:sldId id="691" r:id="rId28"/>
    <p:sldId id="692" r:id="rId29"/>
    <p:sldId id="713" r:id="rId30"/>
    <p:sldId id="714" r:id="rId31"/>
    <p:sldId id="719" r:id="rId32"/>
    <p:sldId id="715" r:id="rId33"/>
    <p:sldId id="716" r:id="rId34"/>
    <p:sldId id="699" r:id="rId35"/>
    <p:sldId id="700" r:id="rId36"/>
    <p:sldId id="701" r:id="rId37"/>
    <p:sldId id="702" r:id="rId38"/>
    <p:sldId id="703" r:id="rId39"/>
    <p:sldId id="704" r:id="rId40"/>
    <p:sldId id="705" r:id="rId41"/>
    <p:sldId id="706" r:id="rId42"/>
    <p:sldId id="707" r:id="rId43"/>
    <p:sldId id="720" r:id="rId44"/>
  </p:sldIdLst>
  <p:sldSz cx="9144000" cy="6858000" type="screen4x3"/>
  <p:notesSz cx="7010400" cy="9296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1C7E1"/>
    <a:srgbClr val="1F4484"/>
    <a:srgbClr val="829824"/>
    <a:srgbClr val="BFBFBF"/>
    <a:srgbClr val="3E6CA4"/>
    <a:srgbClr val="6B95C7"/>
    <a:srgbClr val="000579"/>
    <a:srgbClr val="E11022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5207" autoAdjust="0"/>
  </p:normalViewPr>
  <p:slideViewPr>
    <p:cSldViewPr>
      <p:cViewPr>
        <p:scale>
          <a:sx n="111" d="100"/>
          <a:sy n="111" d="100"/>
        </p:scale>
        <p:origin x="-72" y="1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4478"/>
    </p:cViewPr>
  </p:sorterViewPr>
  <p:notesViewPr>
    <p:cSldViewPr>
      <p:cViewPr varScale="1">
        <p:scale>
          <a:sx n="66" d="100"/>
          <a:sy n="66" d="100"/>
        </p:scale>
        <p:origin x="3106" y="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7.xml"/><Relationship Id="rId39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slide" Target="slides/slide23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46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slide" Target="slides/slide21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slide" Target="slides/slide12.xml"/><Relationship Id="rId44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slide" Target="slides/slide24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8CFCF4F-E7B9-4B8E-ADF6-9028043023D1}" type="datetime1">
              <a:rPr lang="fr-FR"/>
              <a:pPr>
                <a:defRPr/>
              </a:pPr>
              <a:t>24/06/2015</a:t>
            </a:fld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79509CD-62CF-4D94-928B-D790620A6EA5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3511692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5DB1AA2-2630-437E-B348-6E2E9750D163}" type="datetime1">
              <a:rPr lang="fr-FR"/>
              <a:pPr>
                <a:defRPr/>
              </a:pPr>
              <a:t>24/06/2015</a:t>
            </a:fld>
            <a:endParaRPr lang="fr-BE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BE" noProof="0" dirty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BE" noProof="0" smtClean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5D7753-1580-4264-89D1-13C02C8B185B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423476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0600" y="708025"/>
            <a:ext cx="4648200" cy="34861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275825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endParaRPr lang="en-US" sz="1600" dirty="0" smtClean="0">
              <a:ea typeface="ＭＳ Ｐゴシック" pitchFamily="34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0B3EAE-B490-498B-95E4-176678F324A0}" type="slidenum">
              <a:rPr lang="fr-BE" smtClean="0">
                <a:solidFill>
                  <a:prstClr val="black"/>
                </a:solidFill>
              </a:rPr>
              <a:pPr eaLnBrk="1" hangingPunct="1"/>
              <a:t>10</a:t>
            </a:fld>
            <a:endParaRPr lang="fr-BE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3179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endParaRPr lang="en-US" sz="1600" dirty="0">
              <a:ea typeface="ＭＳ Ｐゴシック" pitchFamily="34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0B3EAE-B490-498B-95E4-176678F324A0}" type="slidenum">
              <a:rPr lang="fr-BE" smtClean="0">
                <a:solidFill>
                  <a:prstClr val="black"/>
                </a:solidFill>
              </a:rPr>
              <a:pPr eaLnBrk="1" hangingPunct="1"/>
              <a:t>11</a:t>
            </a:fld>
            <a:endParaRPr lang="fr-BE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4311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81100" y="609600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endParaRPr lang="en-US" sz="1600" dirty="0" smtClean="0">
              <a:ea typeface="ＭＳ Ｐゴシック" pitchFamily="34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0B3EAE-B490-498B-95E4-176678F324A0}" type="slidenum">
              <a:rPr lang="fr-BE" smtClean="0">
                <a:solidFill>
                  <a:prstClr val="black"/>
                </a:solidFill>
              </a:rPr>
              <a:pPr eaLnBrk="1" hangingPunct="1"/>
              <a:t>12</a:t>
            </a:fld>
            <a:endParaRPr lang="fr-BE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1556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endParaRPr lang="en-US" sz="1600" dirty="0" smtClean="0">
              <a:ea typeface="ＭＳ Ｐゴシック" pitchFamily="34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0B3EAE-B490-498B-95E4-176678F324A0}" type="slidenum">
              <a:rPr lang="fr-BE" smtClean="0">
                <a:solidFill>
                  <a:prstClr val="black"/>
                </a:solidFill>
              </a:rPr>
              <a:pPr eaLnBrk="1" hangingPunct="1"/>
              <a:t>13</a:t>
            </a:fld>
            <a:endParaRPr lang="fr-BE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7981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endParaRPr lang="en-US" sz="1600" dirty="0" smtClean="0">
              <a:ea typeface="ＭＳ Ｐゴシック" pitchFamily="34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0B3EAE-B490-498B-95E4-176678F324A0}" type="slidenum">
              <a:rPr lang="fr-BE" smtClean="0">
                <a:solidFill>
                  <a:prstClr val="black"/>
                </a:solidFill>
              </a:rPr>
              <a:pPr eaLnBrk="1" hangingPunct="1"/>
              <a:t>14</a:t>
            </a:fld>
            <a:endParaRPr lang="fr-BE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1142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endParaRPr lang="en-US" sz="1600" dirty="0" smtClean="0">
              <a:ea typeface="ＭＳ Ｐゴシック" pitchFamily="34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0B3EAE-B490-498B-95E4-176678F324A0}" type="slidenum">
              <a:rPr lang="fr-BE" smtClean="0">
                <a:solidFill>
                  <a:prstClr val="black"/>
                </a:solidFill>
              </a:rPr>
              <a:pPr eaLnBrk="1" hangingPunct="1"/>
              <a:t>15</a:t>
            </a:fld>
            <a:endParaRPr lang="fr-BE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104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16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8979194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17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1052529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18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66603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19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65318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66800" y="698500"/>
            <a:ext cx="46482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endParaRPr lang="en-US" sz="1600" dirty="0" smtClean="0">
              <a:ea typeface="ＭＳ Ｐゴシック" pitchFamily="34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0B3EAE-B490-498B-95E4-176678F324A0}" type="slidenum">
              <a:rPr lang="fr-BE" smtClean="0">
                <a:solidFill>
                  <a:prstClr val="black"/>
                </a:solidFill>
              </a:rPr>
              <a:pPr eaLnBrk="1" hangingPunct="1"/>
              <a:t>2</a:t>
            </a:fld>
            <a:endParaRPr lang="fr-BE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6569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20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6570793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21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918949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533400"/>
            <a:ext cx="4648200" cy="34861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22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715352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23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134219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24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062263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25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994877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3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619855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15D7753-1580-4264-89D1-13C02C8B185B}" type="slidenum">
              <a:rPr lang="fr-BE" smtClean="0"/>
              <a:pPr>
                <a:defRPr/>
              </a:pPr>
              <a:t>4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84409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20000"/>
          </a:bodyPr>
          <a:lstStyle/>
          <a:p>
            <a:pPr algn="just"/>
            <a:endParaRPr lang="en-US" sz="1600" dirty="0" smtClean="0">
              <a:ea typeface="ＭＳ Ｐゴシック" pitchFamily="34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0B3EAE-B490-498B-95E4-176678F324A0}" type="slidenum">
              <a:rPr lang="fr-BE" smtClean="0">
                <a:solidFill>
                  <a:prstClr val="black"/>
                </a:solidFill>
              </a:rPr>
              <a:pPr eaLnBrk="1" hangingPunct="1"/>
              <a:t>5</a:t>
            </a:fld>
            <a:endParaRPr lang="fr-BE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193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endParaRPr lang="en-US" sz="1600" dirty="0" smtClean="0">
              <a:ea typeface="ＭＳ Ｐゴシック" pitchFamily="34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0B3EAE-B490-498B-95E4-176678F324A0}" type="slidenum">
              <a:rPr lang="fr-BE" smtClean="0">
                <a:solidFill>
                  <a:prstClr val="black"/>
                </a:solidFill>
              </a:rPr>
              <a:pPr eaLnBrk="1" hangingPunct="1"/>
              <a:t>6</a:t>
            </a:fld>
            <a:endParaRPr lang="fr-BE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258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endParaRPr lang="en-US" sz="1600" dirty="0" smtClean="0">
              <a:ea typeface="ＭＳ Ｐゴシック" pitchFamily="34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0B3EAE-B490-498B-95E4-176678F324A0}" type="slidenum">
              <a:rPr lang="fr-BE" smtClean="0">
                <a:solidFill>
                  <a:prstClr val="black"/>
                </a:solidFill>
              </a:rPr>
              <a:pPr eaLnBrk="1" hangingPunct="1"/>
              <a:t>7</a:t>
            </a:fld>
            <a:endParaRPr lang="fr-BE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734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endParaRPr lang="en-US" sz="1600" dirty="0" smtClean="0">
              <a:ea typeface="ＭＳ Ｐゴシック" pitchFamily="34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0B3EAE-B490-498B-95E4-176678F324A0}" type="slidenum">
              <a:rPr lang="fr-BE" smtClean="0">
                <a:solidFill>
                  <a:prstClr val="black"/>
                </a:solidFill>
              </a:rPr>
              <a:pPr eaLnBrk="1" hangingPunct="1"/>
              <a:t>8</a:t>
            </a:fld>
            <a:endParaRPr lang="fr-BE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006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/>
            <a:endParaRPr lang="en-US" sz="1600" dirty="0" smtClean="0">
              <a:ea typeface="ＭＳ Ｐゴシック" pitchFamily="34" charset="-128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80B3EAE-B490-498B-95E4-176678F324A0}" type="slidenum">
              <a:rPr lang="fr-BE" smtClean="0">
                <a:solidFill>
                  <a:prstClr val="black"/>
                </a:solidFill>
              </a:rPr>
              <a:pPr eaLnBrk="1" hangingPunct="1"/>
              <a:t>9</a:t>
            </a:fld>
            <a:endParaRPr lang="fr-BE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387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5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259632" y="3789363"/>
            <a:ext cx="6768752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ENTSOG -- European Network of Transmission System Operators for Gas</a:t>
            </a:r>
            <a:b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</a:br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Avenue de Cortenbergh 100, B-1000 Brussels</a:t>
            </a:r>
            <a:endParaRPr lang="en-GB" sz="1200" b="0" kern="1200" baseline="0" dirty="0">
              <a:solidFill>
                <a:srgbClr val="000000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EML:</a:t>
            </a:r>
          </a:p>
          <a:p>
            <a:pPr algn="l"/>
            <a:r>
              <a:rPr lang="de-DE" sz="1200" b="0" kern="1200" baseline="0" dirty="0" smtClean="0">
                <a:solidFill>
                  <a:srgbClr val="000000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WWW: </a:t>
            </a:r>
            <a:r>
              <a:rPr lang="de-DE" sz="1200" b="0" u="sng" kern="1200" baseline="0" dirty="0" smtClean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rPr>
              <a:t>www.entsog.eu</a:t>
            </a:r>
            <a:endParaRPr lang="en-GB" sz="1200" b="0" u="sng" kern="1200" baseline="0" dirty="0">
              <a:solidFill>
                <a:schemeClr val="tx1"/>
              </a:solidFill>
              <a:latin typeface="Calibri" pitchFamily="34" charset="0"/>
              <a:ea typeface="ＭＳ Ｐゴシック" charset="-128"/>
              <a:cs typeface="Arial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38665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288" y="549275"/>
          <a:ext cx="8064500" cy="5289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138"/>
                <a:gridCol w="494006"/>
                <a:gridCol w="494006"/>
                <a:gridCol w="494006"/>
                <a:gridCol w="1178496"/>
                <a:gridCol w="1178496"/>
                <a:gridCol w="1993352"/>
              </a:tblGrid>
              <a:tr h="365649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9" marB="4566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9" marB="4566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9" marB="4566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9" marB="4566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9" marB="4566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9" marB="4566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9" marB="4566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12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B240E39-CA16-4F4C-94D1-F6C85700847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383176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55AEC5F0-1EF3-4790-B91B-7A20AACC64F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5733879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B42FB9E-BD6A-43DE-B533-C8F88A9DE39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263815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34FF60B1-0D2B-4685-8F31-EC6C33BF552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838158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C0D63005-8D11-4B49-8BC0-CA24CD4E6A4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664626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A7736C2-296A-4B76-AD3A-11ED95608B7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572325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64E1C9B-0759-42B5-A2DE-9371E515A2B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65013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E6291AA-2F62-44D3-B19B-2C72F3F5003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08948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 noProof="0" dirty="0" smtClean="0"/>
              <a:t>Click icon to add table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FAD825A4-1B13-474B-A6E2-C9ADD79FBC9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344601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1"/>
          <p:cNvSpPr txBox="1">
            <a:spLocks/>
          </p:cNvSpPr>
          <p:nvPr userDrawn="1"/>
        </p:nvSpPr>
        <p:spPr>
          <a:xfrm>
            <a:off x="468313" y="2349500"/>
            <a:ext cx="828040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 userDrawn="1"/>
        </p:nvSpPr>
        <p:spPr>
          <a:xfrm>
            <a:off x="2268538" y="4581525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Cortenbergh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8538" y="5192713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>
              <a:defRPr/>
            </a:pPr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929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2000" y="2530479"/>
            <a:ext cx="7930800" cy="85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 i="0" baseline="0">
                <a:solidFill>
                  <a:srgbClr val="2A3F82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149200" y="5263200"/>
            <a:ext cx="4856400" cy="831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100" b="1" baseline="0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5312314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91768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 DR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8" name="PowerPlusWaterMarkObject357831064"/>
          <p:cNvSpPr>
            <a:spLocks noChangeArrowheads="1" noChangeShapeType="1" noTextEdit="1"/>
          </p:cNvSpPr>
          <p:nvPr userDrawn="1"/>
        </p:nvSpPr>
        <p:spPr bwMode="auto">
          <a:xfrm rot="18900000">
            <a:off x="2492521" y="2133515"/>
            <a:ext cx="4365548" cy="224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00" dirty="0" smtClean="0">
                <a:solidFill>
                  <a:srgbClr val="C0C0C0">
                    <a:alpha val="50000"/>
                  </a:srgbClr>
                </a:solidFill>
              </a:rPr>
              <a:t>DRAFT</a:t>
            </a:r>
            <a:endParaRPr lang="en-US" sz="100" dirty="0">
              <a:solidFill>
                <a:srgbClr val="C0C0C0">
                  <a:alpha val="50000"/>
                </a:srgbClr>
              </a:solidFill>
            </a:endParaRP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26863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48533118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969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507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DR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PowerPlusWaterMarkObject357831064"/>
          <p:cNvSpPr>
            <a:spLocks noChangeArrowheads="1" noChangeShapeType="1" noTextEdit="1"/>
          </p:cNvSpPr>
          <p:nvPr userDrawn="1"/>
        </p:nvSpPr>
        <p:spPr bwMode="auto">
          <a:xfrm rot="18900000">
            <a:off x="2492521" y="2133515"/>
            <a:ext cx="4365548" cy="224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00" dirty="0" smtClean="0">
                <a:solidFill>
                  <a:srgbClr val="C0C0C0">
                    <a:alpha val="50000"/>
                  </a:srgbClr>
                </a:solidFill>
              </a:rPr>
              <a:t>DRAFT</a:t>
            </a:r>
            <a:endParaRPr lang="en-US" sz="100" dirty="0">
              <a:solidFill>
                <a:srgbClr val="C0C0C0">
                  <a:alpha val="50000"/>
                </a:srgbClr>
              </a:solidFill>
            </a:endParaRPr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422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186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R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PowerPlusWaterMarkObject357831064"/>
          <p:cNvSpPr>
            <a:spLocks noChangeArrowheads="1" noChangeShapeType="1" noTextEdit="1"/>
          </p:cNvSpPr>
          <p:nvPr userDrawn="1"/>
        </p:nvSpPr>
        <p:spPr bwMode="auto">
          <a:xfrm rot="18900000">
            <a:off x="2492521" y="2133515"/>
            <a:ext cx="4365548" cy="224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00" dirty="0" smtClean="0">
                <a:solidFill>
                  <a:srgbClr val="C0C0C0">
                    <a:alpha val="50000"/>
                  </a:srgbClr>
                </a:solidFill>
              </a:rPr>
              <a:t>DRAFT</a:t>
            </a:r>
            <a:endParaRPr lang="en-US" sz="100" dirty="0">
              <a:solidFill>
                <a:srgbClr val="C0C0C0">
                  <a:alpha val="50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140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 + Alt + 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kern="1200" spc="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577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630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 DR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9" name="PowerPlusWaterMarkObject357831064"/>
          <p:cNvSpPr>
            <a:spLocks noChangeArrowheads="1" noChangeShapeType="1" noTextEdit="1"/>
          </p:cNvSpPr>
          <p:nvPr userDrawn="1"/>
        </p:nvSpPr>
        <p:spPr bwMode="auto">
          <a:xfrm rot="18900000">
            <a:off x="2492521" y="2133515"/>
            <a:ext cx="4365548" cy="224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00" dirty="0" smtClean="0">
                <a:solidFill>
                  <a:srgbClr val="C0C0C0">
                    <a:alpha val="50000"/>
                  </a:srgbClr>
                </a:solidFill>
              </a:rPr>
              <a:t>DRAFT</a:t>
            </a:r>
            <a:endParaRPr lang="en-US" sz="100" dirty="0">
              <a:solidFill>
                <a:srgbClr val="C0C0C0">
                  <a:alpha val="50000"/>
                </a:srgb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079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6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/>
          </p:nvPr>
        </p:nvSpPr>
        <p:spPr>
          <a:xfrm>
            <a:off x="457199" y="90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buNone/>
              <a:defRPr lang="fr-BE" sz="2200" kern="600" baseline="0" smtClean="0">
                <a:solidFill>
                  <a:schemeClr val="tx1"/>
                </a:solidFill>
                <a:ea typeface="ＭＳ Ｐゴシック"/>
              </a:defRPr>
            </a:lvl1pPr>
            <a:lvl2pPr>
              <a:buNone/>
              <a:defRPr lang="fr-BE" sz="1600" kern="600" baseline="0" smtClean="0">
                <a:solidFill>
                  <a:schemeClr val="tx1"/>
                </a:solidFill>
                <a:ea typeface="ＭＳ Ｐゴシック"/>
              </a:defRPr>
            </a:lvl2pPr>
            <a:lvl3pPr>
              <a:buFont typeface="Courier New" pitchFamily="49" charset="0"/>
              <a:buNone/>
              <a:defRPr lang="fr-BE" sz="1600" kern="600" baseline="0" dirty="0" smtClean="0">
                <a:solidFill>
                  <a:schemeClr val="tx1"/>
                </a:solidFill>
                <a:ea typeface="ＭＳ Ｐゴシック"/>
              </a:defRPr>
            </a:lvl3pPr>
            <a:lvl4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 smtClean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DC39464B-35C0-4E9F-B0EA-B6456D9BC8F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943550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spcBef>
                <a:spcPts val="300"/>
              </a:spcBef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noProof="0" dirty="0" smtClean="0"/>
              <a:t>Diff. bullet levels with: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Shift+Alt+rightArrow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384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spcAft>
                <a:spcPts val="300"/>
              </a:spcAft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272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 DR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60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30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30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30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3" name="PowerPlusWaterMarkObject357831064"/>
          <p:cNvSpPr>
            <a:spLocks noChangeArrowheads="1" noChangeShapeType="1" noTextEdit="1"/>
          </p:cNvSpPr>
          <p:nvPr userDrawn="1"/>
        </p:nvSpPr>
        <p:spPr bwMode="auto">
          <a:xfrm rot="18900000">
            <a:off x="2492521" y="2133515"/>
            <a:ext cx="4365548" cy="224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00" dirty="0" smtClean="0">
                <a:solidFill>
                  <a:srgbClr val="C0C0C0">
                    <a:alpha val="50000"/>
                  </a:srgbClr>
                </a:solidFill>
              </a:rPr>
              <a:t>DRAFT</a:t>
            </a:r>
            <a:endParaRPr lang="en-US" sz="100" dirty="0">
              <a:solidFill>
                <a:srgbClr val="C0C0C0">
                  <a:alpha val="50000"/>
                </a:srgb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243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24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DR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8" name="PowerPlusWaterMarkObject357831064"/>
          <p:cNvSpPr>
            <a:spLocks noChangeArrowheads="1" noChangeShapeType="1" noTextEdit="1"/>
          </p:cNvSpPr>
          <p:nvPr userDrawn="1"/>
        </p:nvSpPr>
        <p:spPr bwMode="auto">
          <a:xfrm rot="18900000">
            <a:off x="2492521" y="2133515"/>
            <a:ext cx="4365548" cy="224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00" dirty="0" smtClean="0">
                <a:solidFill>
                  <a:srgbClr val="C0C0C0">
                    <a:alpha val="50000"/>
                  </a:srgbClr>
                </a:solidFill>
              </a:rPr>
              <a:t>DRAFT</a:t>
            </a:r>
            <a:endParaRPr lang="en-US" sz="100" dirty="0">
              <a:solidFill>
                <a:srgbClr val="C0C0C0">
                  <a:alpha val="5000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231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Click icon to add table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441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DRA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Click icon to add table</a:t>
            </a:r>
            <a:endParaRPr lang="en-GB" dirty="0"/>
          </a:p>
        </p:txBody>
      </p:sp>
      <p:sp>
        <p:nvSpPr>
          <p:cNvPr id="8" name="PowerPlusWaterMarkObject357831064"/>
          <p:cNvSpPr>
            <a:spLocks noChangeArrowheads="1" noChangeShapeType="1" noTextEdit="1"/>
          </p:cNvSpPr>
          <p:nvPr userDrawn="1"/>
        </p:nvSpPr>
        <p:spPr bwMode="auto">
          <a:xfrm rot="18900000">
            <a:off x="2492521" y="2133515"/>
            <a:ext cx="4365548" cy="22403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00" dirty="0" smtClean="0">
                <a:solidFill>
                  <a:srgbClr val="C0C0C0">
                    <a:alpha val="50000"/>
                  </a:srgbClr>
                </a:solidFill>
              </a:rPr>
              <a:t>DRAFT</a:t>
            </a:r>
            <a:endParaRPr lang="en-US" sz="100" dirty="0">
              <a:solidFill>
                <a:srgbClr val="C0C0C0">
                  <a:alpha val="50000"/>
                </a:srgb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63555"/>
            <a:ext cx="956903" cy="616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727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Cortenbergh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/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609521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395" y="2130933"/>
            <a:ext cx="7771211" cy="146914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91" y="3886700"/>
            <a:ext cx="6401219" cy="1752767"/>
          </a:xfrm>
        </p:spPr>
        <p:txBody>
          <a:bodyPr/>
          <a:lstStyle>
            <a:lvl1pPr marL="0" indent="0" algn="ctr">
              <a:buNone/>
              <a:defRPr/>
            </a:lvl1pPr>
            <a:lvl2pPr marL="414772" indent="0" algn="ctr">
              <a:buNone/>
              <a:defRPr/>
            </a:lvl2pPr>
            <a:lvl3pPr marL="829544" indent="0" algn="ctr">
              <a:buNone/>
              <a:defRPr/>
            </a:lvl3pPr>
            <a:lvl4pPr marL="1244316" indent="0" algn="ctr">
              <a:buNone/>
              <a:defRPr/>
            </a:lvl4pPr>
            <a:lvl5pPr marL="1659087" indent="0" algn="ctr">
              <a:buNone/>
              <a:defRPr/>
            </a:lvl5pPr>
            <a:lvl6pPr marL="2073859" indent="0" algn="ctr">
              <a:buNone/>
              <a:defRPr/>
            </a:lvl6pPr>
            <a:lvl7pPr marL="2488631" indent="0" algn="ctr">
              <a:buNone/>
              <a:defRPr/>
            </a:lvl7pPr>
            <a:lvl8pPr marL="2903403" indent="0" algn="ctr">
              <a:buNone/>
              <a:defRPr/>
            </a:lvl8pPr>
            <a:lvl9pPr marL="331817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8556511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32181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7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90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GB" noProof="0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38E9337-5BF9-4F70-A280-C5D9EFA7A9B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407849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741" y="4407428"/>
            <a:ext cx="7772609" cy="136109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741" y="2906772"/>
            <a:ext cx="7772609" cy="1500656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72" indent="0">
              <a:buNone/>
              <a:defRPr sz="1600"/>
            </a:lvl2pPr>
            <a:lvl3pPr marL="829544" indent="0">
              <a:buNone/>
              <a:defRPr sz="1500"/>
            </a:lvl3pPr>
            <a:lvl4pPr marL="1244316" indent="0">
              <a:buNone/>
              <a:defRPr sz="1300"/>
            </a:lvl4pPr>
            <a:lvl5pPr marL="1659087" indent="0">
              <a:buNone/>
              <a:defRPr sz="1300"/>
            </a:lvl5pPr>
            <a:lvl6pPr marL="2073859" indent="0">
              <a:buNone/>
              <a:defRPr sz="1300"/>
            </a:lvl6pPr>
            <a:lvl7pPr marL="2488631" indent="0">
              <a:buNone/>
              <a:defRPr sz="1300"/>
            </a:lvl7pPr>
            <a:lvl8pPr marL="2903403" indent="0">
              <a:buNone/>
              <a:defRPr sz="1300"/>
            </a:lvl8pPr>
            <a:lvl9pPr marL="3318175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7202079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019" y="1659727"/>
            <a:ext cx="4244180" cy="456049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402" y="1659727"/>
            <a:ext cx="4245579" cy="456049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2751732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31" y="274621"/>
            <a:ext cx="8229739" cy="1143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31" y="1535172"/>
            <a:ext cx="4040079" cy="6392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72" indent="0">
              <a:buNone/>
              <a:defRPr sz="1800" b="1"/>
            </a:lvl2pPr>
            <a:lvl3pPr marL="829544" indent="0">
              <a:buNone/>
              <a:defRPr sz="1600" b="1"/>
            </a:lvl3pPr>
            <a:lvl4pPr marL="1244316" indent="0">
              <a:buNone/>
              <a:defRPr sz="1500" b="1"/>
            </a:lvl4pPr>
            <a:lvl5pPr marL="1659087" indent="0">
              <a:buNone/>
              <a:defRPr sz="1500" b="1"/>
            </a:lvl5pPr>
            <a:lvl6pPr marL="2073859" indent="0">
              <a:buNone/>
              <a:defRPr sz="1500" b="1"/>
            </a:lvl6pPr>
            <a:lvl7pPr marL="2488631" indent="0">
              <a:buNone/>
              <a:defRPr sz="1500" b="1"/>
            </a:lvl7pPr>
            <a:lvl8pPr marL="2903403" indent="0">
              <a:buNone/>
              <a:defRPr sz="1500" b="1"/>
            </a:lvl8pPr>
            <a:lvl9pPr marL="3318175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31" y="2174452"/>
            <a:ext cx="4040079" cy="395122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393" y="1535172"/>
            <a:ext cx="4041477" cy="639280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72" indent="0">
              <a:buNone/>
              <a:defRPr sz="1800" b="1"/>
            </a:lvl2pPr>
            <a:lvl3pPr marL="829544" indent="0">
              <a:buNone/>
              <a:defRPr sz="1600" b="1"/>
            </a:lvl3pPr>
            <a:lvl4pPr marL="1244316" indent="0">
              <a:buNone/>
              <a:defRPr sz="1500" b="1"/>
            </a:lvl4pPr>
            <a:lvl5pPr marL="1659087" indent="0">
              <a:buNone/>
              <a:defRPr sz="1500" b="1"/>
            </a:lvl5pPr>
            <a:lvl6pPr marL="2073859" indent="0">
              <a:buNone/>
              <a:defRPr sz="1500" b="1"/>
            </a:lvl6pPr>
            <a:lvl7pPr marL="2488631" indent="0">
              <a:buNone/>
              <a:defRPr sz="1500" b="1"/>
            </a:lvl7pPr>
            <a:lvl8pPr marL="2903403" indent="0">
              <a:buNone/>
              <a:defRPr sz="1500" b="1"/>
            </a:lvl8pPr>
            <a:lvl9pPr marL="3318175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393" y="2174452"/>
            <a:ext cx="4041477" cy="3951228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8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7119646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170848114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46088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31" y="273120"/>
            <a:ext cx="3008391" cy="116150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562" y="273120"/>
            <a:ext cx="5112308" cy="5852560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31" y="1434628"/>
            <a:ext cx="3008391" cy="4691052"/>
          </a:xfrm>
        </p:spPr>
        <p:txBody>
          <a:bodyPr/>
          <a:lstStyle>
            <a:lvl1pPr marL="0" indent="0">
              <a:buNone/>
              <a:defRPr sz="1300"/>
            </a:lvl1pPr>
            <a:lvl2pPr marL="414772" indent="0">
              <a:buNone/>
              <a:defRPr sz="1100"/>
            </a:lvl2pPr>
            <a:lvl3pPr marL="829544" indent="0">
              <a:buNone/>
              <a:defRPr sz="900"/>
            </a:lvl3pPr>
            <a:lvl4pPr marL="1244316" indent="0">
              <a:buNone/>
              <a:defRPr sz="800"/>
            </a:lvl4pPr>
            <a:lvl5pPr marL="1659087" indent="0">
              <a:buNone/>
              <a:defRPr sz="800"/>
            </a:lvl5pPr>
            <a:lvl6pPr marL="2073859" indent="0">
              <a:buNone/>
              <a:defRPr sz="800"/>
            </a:lvl6pPr>
            <a:lvl7pPr marL="2488631" indent="0">
              <a:buNone/>
              <a:defRPr sz="800"/>
            </a:lvl7pPr>
            <a:lvl8pPr marL="2903403" indent="0">
              <a:buNone/>
              <a:defRPr sz="800"/>
            </a:lvl8pPr>
            <a:lvl9pPr marL="331817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871995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74" y="4800601"/>
            <a:ext cx="5486959" cy="56724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74" y="612268"/>
            <a:ext cx="5486959" cy="4114800"/>
          </a:xfrm>
        </p:spPr>
        <p:txBody>
          <a:bodyPr/>
          <a:lstStyle>
            <a:lvl1pPr marL="0" indent="0">
              <a:buNone/>
              <a:defRPr sz="2900"/>
            </a:lvl1pPr>
            <a:lvl2pPr marL="414772" indent="0">
              <a:buNone/>
              <a:defRPr sz="2500"/>
            </a:lvl2pPr>
            <a:lvl3pPr marL="829544" indent="0">
              <a:buNone/>
              <a:defRPr sz="2200"/>
            </a:lvl3pPr>
            <a:lvl4pPr marL="1244316" indent="0">
              <a:buNone/>
              <a:defRPr sz="1800"/>
            </a:lvl4pPr>
            <a:lvl5pPr marL="1659087" indent="0">
              <a:buNone/>
              <a:defRPr sz="1800"/>
            </a:lvl5pPr>
            <a:lvl6pPr marL="2073859" indent="0">
              <a:buNone/>
              <a:defRPr sz="1800"/>
            </a:lvl6pPr>
            <a:lvl7pPr marL="2488631" indent="0">
              <a:buNone/>
              <a:defRPr sz="1800"/>
            </a:lvl7pPr>
            <a:lvl8pPr marL="2903403" indent="0">
              <a:buNone/>
              <a:defRPr sz="1800"/>
            </a:lvl8pPr>
            <a:lvl9pPr marL="3318175" indent="0">
              <a:buNone/>
              <a:defRPr sz="1800"/>
            </a:lvl9pPr>
          </a:lstStyle>
          <a:p>
            <a:pPr lvl="0"/>
            <a:endParaRPr lang="hr-H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74" y="5367849"/>
            <a:ext cx="5486959" cy="804352"/>
          </a:xfrm>
        </p:spPr>
        <p:txBody>
          <a:bodyPr/>
          <a:lstStyle>
            <a:lvl1pPr marL="0" indent="0">
              <a:buNone/>
              <a:defRPr sz="1300"/>
            </a:lvl1pPr>
            <a:lvl2pPr marL="414772" indent="0">
              <a:buNone/>
              <a:defRPr sz="1100"/>
            </a:lvl2pPr>
            <a:lvl3pPr marL="829544" indent="0">
              <a:buNone/>
              <a:defRPr sz="900"/>
            </a:lvl3pPr>
            <a:lvl4pPr marL="1244316" indent="0">
              <a:buNone/>
              <a:defRPr sz="800"/>
            </a:lvl4pPr>
            <a:lvl5pPr marL="1659087" indent="0">
              <a:buNone/>
              <a:defRPr sz="800"/>
            </a:lvl5pPr>
            <a:lvl6pPr marL="2073859" indent="0">
              <a:buNone/>
              <a:defRPr sz="800"/>
            </a:lvl6pPr>
            <a:lvl7pPr marL="2488631" indent="0">
              <a:buNone/>
              <a:defRPr sz="800"/>
            </a:lvl7pPr>
            <a:lvl8pPr marL="2903403" indent="0">
              <a:buNone/>
              <a:defRPr sz="800"/>
            </a:lvl8pPr>
            <a:lvl9pPr marL="331817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5205600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2044814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8341" y="910899"/>
            <a:ext cx="2155641" cy="53093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019" y="910899"/>
            <a:ext cx="6334118" cy="53093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2081021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259632" y="3789363"/>
            <a:ext cx="6768752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15352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5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D878051-B3DF-4E31-AE11-6786C3FF088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3171108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2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75213409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64758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728111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03655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46601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1485259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3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endParaRPr lang="en-GB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noProof="0" dirty="0" smtClean="0"/>
              <a:t>Diff. bullet levels with: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Shift+Alt+rightArrow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767991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20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888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470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Cortenbergh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/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074365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8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000" kern="600" baseline="0">
                <a:latin typeface="Calibri" pitchFamily="34" charset="0"/>
              </a:defRPr>
            </a:lvl1pPr>
            <a:lvl2pPr>
              <a:defRPr sz="1800" kern="600" baseline="0">
                <a:latin typeface="Calibri" pitchFamily="34" charset="0"/>
              </a:defRPr>
            </a:lvl2pPr>
            <a:lvl3pPr>
              <a:defRPr sz="1800" kern="600" baseline="0">
                <a:latin typeface="Calibri" pitchFamily="34" charset="0"/>
              </a:defRPr>
            </a:lvl3pPr>
            <a:lvl4pPr>
              <a:defRPr sz="1800" kern="600" baseline="0">
                <a:latin typeface="Calibri" pitchFamily="34" charset="0"/>
              </a:defRPr>
            </a:lvl4pPr>
            <a:lvl5pPr>
              <a:defRPr sz="1800" kern="600"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4716464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GB" noProof="0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6C2B3A9-CAC5-4133-AEB2-8D99700EE2B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793358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DDAB7E5-12BA-453F-99EF-2A44DD6BE419}" type="slidenum">
              <a:rPr lang="nl-BE" altLang="en-US"/>
              <a:pPr/>
              <a:t>‹#›</a:t>
            </a:fld>
            <a:endParaRPr lang="nl-BE" altLang="en-US"/>
          </a:p>
        </p:txBody>
      </p:sp>
    </p:spTree>
    <p:extLst>
      <p:ext uri="{BB962C8B-B14F-4D97-AF65-F5344CB8AC3E}">
        <p14:creationId xmlns:p14="http://schemas.microsoft.com/office/powerpoint/2010/main" val="409796041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454659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5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D878051-B3DF-4E31-AE11-6786C3FF088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7649157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1259632" y="3789363"/>
            <a:ext cx="6768752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3255756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288" y="549275"/>
          <a:ext cx="8064500" cy="52899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138"/>
                <a:gridCol w="494006"/>
                <a:gridCol w="494006"/>
                <a:gridCol w="494006"/>
                <a:gridCol w="1178496"/>
                <a:gridCol w="1178496"/>
                <a:gridCol w="1993352"/>
              </a:tblGrid>
              <a:tr h="365700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28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AC040D54-6148-49C4-9577-387EEADD33A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546537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2772A74-F402-489D-9829-E5B044FDDC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806308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C63AEE6-4AB8-4F6E-AE96-12C36476125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08826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7B85900-A6FA-4DC6-AC44-ECA00F1A483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4248282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764451C-E502-47C6-AF08-30BCEB78243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2097737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9F7778B-D174-434A-ACB9-AE57E88D1EF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1771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10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US" noProof="0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4716000" y="900000"/>
            <a:ext cx="4032000" cy="1772936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716000" y="2780928"/>
            <a:ext cx="4032000" cy="223224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i="1" kern="600" baseline="0"/>
            </a:lvl1pPr>
            <a:lvl2pPr marL="742950" indent="-285750">
              <a:buClr>
                <a:srgbClr val="B4D13B"/>
              </a:buClr>
              <a:buFont typeface="Calibri" pitchFamily="34" charset="0"/>
              <a:buChar char="&gt;"/>
              <a:defRPr sz="1800" kern="600" baseline="0"/>
            </a:lvl2pPr>
            <a:lvl3pPr marL="1143000" indent="-228600">
              <a:buClr>
                <a:srgbClr val="B4D13B"/>
              </a:buClr>
              <a:buFont typeface="Wingdings" pitchFamily="2" charset="2"/>
              <a:buChar char="§"/>
              <a:defRPr sz="1600" kern="600" baseline="0"/>
            </a:lvl3pPr>
            <a:lvl4pPr marL="1600200" indent="-228600">
              <a:buClr>
                <a:srgbClr val="B4D13B"/>
              </a:buClr>
              <a:buFont typeface="Courier New" pitchFamily="49" charset="0"/>
              <a:buChar char="o"/>
              <a:defRPr sz="1600" kern="600" baseline="0"/>
            </a:lvl4pPr>
            <a:lvl5pPr marL="1828800" indent="0">
              <a:buFontTx/>
              <a:buNone/>
              <a:defRPr lang="en-US" sz="1600" kern="600" baseline="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712AC889-11F2-495A-B7D7-1AF50FFA3BB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1958839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1170328-E11F-4CD8-A65E-F82992350C2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972785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 noProof="0" dirty="0" smtClean="0"/>
              <a:t>Click icon to add table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2FB3A54-D9AA-4E30-87E9-A4567D38106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0177300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1"/>
          <p:cNvSpPr txBox="1">
            <a:spLocks/>
          </p:cNvSpPr>
          <p:nvPr userDrawn="1"/>
        </p:nvSpPr>
        <p:spPr>
          <a:xfrm>
            <a:off x="468313" y="2349500"/>
            <a:ext cx="828040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 userDrawn="1"/>
        </p:nvSpPr>
        <p:spPr>
          <a:xfrm>
            <a:off x="2268538" y="4581525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Cortenbergh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8538" y="5192713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>
              <a:defRPr/>
            </a:pPr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30385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2000" y="2530479"/>
            <a:ext cx="7930800" cy="85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 i="0" baseline="0">
                <a:solidFill>
                  <a:srgbClr val="2A3F82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149200" y="5263200"/>
            <a:ext cx="4856400" cy="831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100" b="1" baseline="0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4124619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6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/>
          </p:nvPr>
        </p:nvSpPr>
        <p:spPr>
          <a:xfrm>
            <a:off x="457199" y="90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buNone/>
              <a:defRPr lang="fr-BE" sz="2200" kern="600" baseline="0" smtClean="0">
                <a:solidFill>
                  <a:schemeClr val="tx1"/>
                </a:solidFill>
                <a:ea typeface="ＭＳ Ｐゴシック"/>
              </a:defRPr>
            </a:lvl1pPr>
            <a:lvl2pPr>
              <a:buNone/>
              <a:defRPr lang="fr-BE" sz="1600" kern="600" baseline="0" smtClean="0">
                <a:solidFill>
                  <a:schemeClr val="tx1"/>
                </a:solidFill>
                <a:ea typeface="ＭＳ Ｐゴシック"/>
              </a:defRPr>
            </a:lvl2pPr>
            <a:lvl3pPr>
              <a:buFont typeface="Courier New" pitchFamily="49" charset="0"/>
              <a:buNone/>
              <a:defRPr lang="fr-BE" sz="1600" kern="600" baseline="0" dirty="0" smtClean="0">
                <a:solidFill>
                  <a:schemeClr val="tx1"/>
                </a:solidFill>
                <a:ea typeface="ＭＳ Ｐゴシック"/>
              </a:defRPr>
            </a:lvl3pPr>
            <a:lvl4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 smtClean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DC39464B-35C0-4E9F-B0EA-B6456D9BC8F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95637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7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90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GB" noProof="0" dirty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38E9337-5BF9-4F70-A280-C5D9EFA7A9B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130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12130545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5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D878051-B3DF-4E31-AE11-6786C3FF088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31397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8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000" kern="600" baseline="0">
                <a:latin typeface="Calibri" pitchFamily="34" charset="0"/>
              </a:defRPr>
            </a:lvl1pPr>
            <a:lvl2pPr>
              <a:defRPr sz="1800" kern="600" baseline="0">
                <a:latin typeface="Calibri" pitchFamily="34" charset="0"/>
              </a:defRPr>
            </a:lvl2pPr>
            <a:lvl3pPr>
              <a:defRPr sz="1800" kern="600" baseline="0">
                <a:latin typeface="Calibri" pitchFamily="34" charset="0"/>
              </a:defRPr>
            </a:lvl3pPr>
            <a:lvl4pPr>
              <a:defRPr sz="1800" kern="600" baseline="0">
                <a:latin typeface="Calibri" pitchFamily="34" charset="0"/>
              </a:defRPr>
            </a:lvl4pPr>
            <a:lvl5pPr>
              <a:defRPr sz="1800" kern="600"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4716464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GB" noProof="0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6C2B3A9-CAC5-4133-AEB2-8D99700EE2B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9507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2"/>
          <p:cNvGrpSpPr>
            <a:grpSpLocks/>
          </p:cNvGrpSpPr>
          <p:nvPr userDrawn="1"/>
        </p:nvGrpSpPr>
        <p:grpSpPr bwMode="auto">
          <a:xfrm>
            <a:off x="3856038" y="6149975"/>
            <a:ext cx="1073150" cy="571500"/>
            <a:chOff x="3856032" y="6149994"/>
            <a:chExt cx="1073158" cy="571500"/>
          </a:xfrm>
        </p:grpSpPr>
        <p:pic>
          <p:nvPicPr>
            <p:cNvPr id="10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 userDrawn="1"/>
          </p:nvSpPr>
          <p:spPr>
            <a:xfrm>
              <a:off x="4071934" y="6559569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US" noProof="0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4716000" y="900000"/>
            <a:ext cx="4032000" cy="1772936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US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716000" y="2780928"/>
            <a:ext cx="4032000" cy="223224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i="1" kern="600" baseline="0"/>
            </a:lvl1pPr>
            <a:lvl2pPr marL="742950" indent="-285750">
              <a:buClr>
                <a:srgbClr val="B4D13B"/>
              </a:buClr>
              <a:buFont typeface="Calibri" pitchFamily="34" charset="0"/>
              <a:buChar char="&gt;"/>
              <a:defRPr sz="1800" kern="600" baseline="0"/>
            </a:lvl2pPr>
            <a:lvl3pPr marL="1143000" indent="-228600">
              <a:buClr>
                <a:srgbClr val="B4D13B"/>
              </a:buClr>
              <a:buFont typeface="Wingdings" pitchFamily="2" charset="2"/>
              <a:buChar char="§"/>
              <a:defRPr sz="1600" kern="600" baseline="0"/>
            </a:lvl3pPr>
            <a:lvl4pPr marL="1600200" indent="-228600">
              <a:buClr>
                <a:srgbClr val="B4D13B"/>
              </a:buClr>
              <a:buFont typeface="Courier New" pitchFamily="49" charset="0"/>
              <a:buChar char="o"/>
              <a:defRPr sz="1600" kern="600" baseline="0"/>
            </a:lvl4pPr>
            <a:lvl5pPr marL="1828800" indent="0">
              <a:buFontTx/>
              <a:buNone/>
              <a:defRPr lang="en-US" sz="1600" kern="600" baseline="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12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712AC889-11F2-495A-B7D7-1AF50FFA3BB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1270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 descr="F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91217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530479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 b="1" i="0" baseline="0">
                <a:solidFill>
                  <a:srgbClr val="2A3F82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533920"/>
            <a:ext cx="6400800" cy="118109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100" baseline="0">
                <a:solidFill>
                  <a:srgbClr val="666666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580731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 descr="Fond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49250"/>
            <a:ext cx="5956300" cy="6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ENTSOG_LOGO_00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38" y="6149975"/>
            <a:ext cx="10001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071938" y="6559550"/>
            <a:ext cx="857250" cy="1428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17514"/>
            <a:ext cx="8229600" cy="8683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/>
          </p:nvPr>
        </p:nvSpPr>
        <p:spPr>
          <a:xfrm>
            <a:off x="500063" y="1500174"/>
            <a:ext cx="8143903" cy="4500595"/>
          </a:xfrm>
          <a:prstGeom prst="rect">
            <a:avLst/>
          </a:prstGeom>
        </p:spPr>
        <p:txBody>
          <a:bodyPr/>
          <a:lstStyle>
            <a:lvl1pPr>
              <a:buNone/>
              <a:defRPr lang="fr-BE" sz="2200" smtClean="0">
                <a:solidFill>
                  <a:schemeClr val="tx1"/>
                </a:solidFill>
                <a:ea typeface="ＭＳ Ｐゴシック"/>
              </a:defRPr>
            </a:lvl1pPr>
            <a:lvl2pPr>
              <a:buNone/>
              <a:defRPr lang="fr-BE" sz="2000" smtClean="0">
                <a:solidFill>
                  <a:schemeClr val="tx1"/>
                </a:solidFill>
                <a:ea typeface="ＭＳ Ｐゴシック"/>
              </a:defRPr>
            </a:lvl2pPr>
            <a:lvl3pPr>
              <a:buFont typeface="Courier New" pitchFamily="49" charset="0"/>
              <a:buNone/>
              <a:defRPr lang="fr-BE" dirty="0" smtClean="0">
                <a:solidFill>
                  <a:schemeClr val="tx1"/>
                </a:solidFill>
                <a:ea typeface="ＭＳ Ｐゴシック"/>
              </a:defRPr>
            </a:lvl3pPr>
            <a:lvl4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 smtClean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53EDD58-ACD4-4343-BAD9-C13422DE481E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8758162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1" descr="Fond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49250"/>
            <a:ext cx="5956300" cy="6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"/>
          <p:cNvGrpSpPr>
            <a:grpSpLocks/>
          </p:cNvGrpSpPr>
          <p:nvPr userDrawn="1"/>
        </p:nvGrpSpPr>
        <p:grpSpPr bwMode="auto">
          <a:xfrm>
            <a:off x="3929063" y="6091238"/>
            <a:ext cx="1000125" cy="758825"/>
            <a:chOff x="4143372" y="6072206"/>
            <a:chExt cx="1000132" cy="758272"/>
          </a:xfrm>
        </p:grpSpPr>
        <p:pic>
          <p:nvPicPr>
            <p:cNvPr id="7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3372" y="6072206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>
              <a:spLocks noChangeArrowheads="1"/>
            </p:cNvSpPr>
            <p:nvPr userDrawn="1"/>
          </p:nvSpPr>
          <p:spPr bwMode="auto">
            <a:xfrm>
              <a:off x="4364036" y="6460860"/>
              <a:ext cx="779468" cy="3696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u="sng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defRPr/>
              </a:pPr>
              <a:endParaRPr lang="en-US" sz="1800" u="none" dirty="0" smtClean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500034" y="1571612"/>
            <a:ext cx="8215370" cy="4214826"/>
          </a:xfrm>
          <a:prstGeom prst="rect">
            <a:avLst/>
          </a:prstGeom>
        </p:spPr>
        <p:txBody>
          <a:bodyPr/>
          <a:lstStyle/>
          <a:p>
            <a:pPr lvl="0"/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rgbClr val="2A3F82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8D11059-47C1-4A88-95FA-9A12E1E85E1B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7950911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" descr="Fond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49250"/>
            <a:ext cx="5956300" cy="6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4000500" y="6170613"/>
            <a:ext cx="1087438" cy="571500"/>
            <a:chOff x="4000496" y="6171190"/>
            <a:chExt cx="1087445" cy="571500"/>
          </a:xfrm>
        </p:grpSpPr>
        <p:pic>
          <p:nvPicPr>
            <p:cNvPr id="5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0496" y="6171190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 userDrawn="1"/>
          </p:nvSpPr>
          <p:spPr>
            <a:xfrm>
              <a:off x="4230685" y="6576002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rgbClr val="2A3F8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u="none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1CD8FE9-CD15-440F-BF43-C781A62EBDAA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184833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1" descr="Fond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349250"/>
            <a:ext cx="5956300" cy="6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"/>
          <p:cNvGrpSpPr>
            <a:grpSpLocks/>
          </p:cNvGrpSpPr>
          <p:nvPr userDrawn="1"/>
        </p:nvGrpSpPr>
        <p:grpSpPr bwMode="auto">
          <a:xfrm>
            <a:off x="4143375" y="6170613"/>
            <a:ext cx="1071563" cy="571500"/>
            <a:chOff x="4143372" y="6171190"/>
            <a:chExt cx="1071570" cy="571500"/>
          </a:xfrm>
        </p:grpSpPr>
        <p:pic>
          <p:nvPicPr>
            <p:cNvPr id="8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3372" y="6171190"/>
              <a:ext cx="1000125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/>
            <p:cNvSpPr/>
            <p:nvPr userDrawn="1"/>
          </p:nvSpPr>
          <p:spPr>
            <a:xfrm>
              <a:off x="4357686" y="6576002"/>
              <a:ext cx="857256" cy="1428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00063" y="2071688"/>
            <a:ext cx="4000500" cy="3571875"/>
          </a:xfrm>
          <a:prstGeom prst="rect">
            <a:avLst/>
          </a:prstGeom>
        </p:spPr>
        <p:txBody>
          <a:bodyPr/>
          <a:lstStyle>
            <a:lvl1pPr>
              <a:defRPr sz="2000" baseline="0">
                <a:latin typeface="Calibri" pitchFamily="34" charset="0"/>
              </a:defRPr>
            </a:lvl1pPr>
            <a:lvl2pPr>
              <a:defRPr sz="1800" baseline="0">
                <a:latin typeface="Calibri" pitchFamily="34" charset="0"/>
              </a:defRPr>
            </a:lvl2pPr>
            <a:lvl3pPr>
              <a:defRPr sz="1800" baseline="0">
                <a:latin typeface="Calibri" pitchFamily="34" charset="0"/>
              </a:defRPr>
            </a:lvl3pPr>
            <a:lvl4pPr>
              <a:defRPr sz="1800" baseline="0">
                <a:latin typeface="Calibri" pitchFamily="34" charset="0"/>
              </a:defRPr>
            </a:lvl4pPr>
            <a:lvl5pPr>
              <a:defRPr sz="1800"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4714875" y="2071688"/>
            <a:ext cx="4143375" cy="3571875"/>
          </a:xfrm>
          <a:prstGeom prst="rect">
            <a:avLst/>
          </a:prstGeom>
        </p:spPr>
        <p:txBody>
          <a:bodyPr/>
          <a:lstStyle/>
          <a:p>
            <a:pPr lvl="0"/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 b="1" i="0" baseline="0">
                <a:solidFill>
                  <a:srgbClr val="2A3F82"/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54608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928688" y="1928813"/>
            <a:ext cx="2571750" cy="3929062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3857624" y="2000250"/>
            <a:ext cx="4500589" cy="1643064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857625" y="3857625"/>
            <a:ext cx="4572000" cy="2000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125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3723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288" y="549275"/>
          <a:ext cx="8064500" cy="5289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138"/>
                <a:gridCol w="494006"/>
                <a:gridCol w="494006"/>
                <a:gridCol w="494006"/>
                <a:gridCol w="1178496"/>
                <a:gridCol w="1178496"/>
                <a:gridCol w="1993352"/>
              </a:tblGrid>
              <a:tr h="365647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8" marB="456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8" marB="456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8" marB="456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8" marB="456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8" marB="456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8" marB="456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68" marB="45668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12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923C06D1-B537-4ECD-BA48-576DA270BBF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81160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5DA90EAF-5938-41C3-AE1A-37EF2D80C81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68240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B099C900-CEA8-4D5B-9755-1370FB842CC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3544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6BBC8C2-C47D-47D3-840B-57E5EFDB93D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377834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80237DC-D570-4C75-B6C7-95377E8B612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9156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FA7C343-05FF-48F1-93BD-B7B001B8502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94423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F384E1C5-2CF1-41FC-858E-B20A4D79D7B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47387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660ED3B2-F60E-4D41-8C66-81FF6E31111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78718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 noProof="0" dirty="0" smtClean="0"/>
              <a:t>Click icon to add table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BF78C75B-A9B1-4556-BA68-DCA0E78A9C2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75883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1"/>
          <p:cNvSpPr txBox="1">
            <a:spLocks/>
          </p:cNvSpPr>
          <p:nvPr userDrawn="1"/>
        </p:nvSpPr>
        <p:spPr>
          <a:xfrm>
            <a:off x="468313" y="2349500"/>
            <a:ext cx="828040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 userDrawn="1"/>
        </p:nvSpPr>
        <p:spPr>
          <a:xfrm>
            <a:off x="2268538" y="4581525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Cortenbergh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8538" y="5192713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>
              <a:defRPr/>
            </a:pPr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6229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9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/>
          </p:nvPr>
        </p:nvSpPr>
        <p:spPr>
          <a:xfrm>
            <a:off x="457199" y="90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buNone/>
              <a:defRPr lang="fr-BE" sz="2200" kern="600" baseline="0" smtClean="0">
                <a:solidFill>
                  <a:schemeClr val="tx1"/>
                </a:solidFill>
                <a:ea typeface="ＭＳ Ｐゴシック"/>
              </a:defRPr>
            </a:lvl1pPr>
            <a:lvl2pPr>
              <a:buNone/>
              <a:defRPr lang="fr-BE" sz="1600" kern="600" baseline="0" smtClean="0">
                <a:solidFill>
                  <a:schemeClr val="tx1"/>
                </a:solidFill>
                <a:ea typeface="ＭＳ Ｐゴシック"/>
              </a:defRPr>
            </a:lvl2pPr>
            <a:lvl3pPr>
              <a:buFont typeface="Courier New" pitchFamily="49" charset="0"/>
              <a:buNone/>
              <a:defRPr lang="fr-BE" sz="1600" kern="600" baseline="0" dirty="0" smtClean="0">
                <a:solidFill>
                  <a:schemeClr val="tx1"/>
                </a:solidFill>
                <a:ea typeface="ＭＳ Ｐゴシック"/>
              </a:defRPr>
            </a:lvl3pPr>
            <a:lvl4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BB88CC98-12E8-4381-AC66-FBAEC3A1D17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5741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1259632" y="3789363"/>
            <a:ext cx="6768752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47718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Table 6"/>
          <p:cNvGraphicFramePr>
            <a:graphicFrameLocks noGrp="1"/>
          </p:cNvGraphicFramePr>
          <p:nvPr/>
        </p:nvGraphicFramePr>
        <p:xfrm>
          <a:off x="395288" y="549275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5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6092825"/>
            <a:ext cx="95567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AFAC17A5-E7CC-4F28-B40A-701C2CF2E3F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47428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6092825"/>
            <a:ext cx="95567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26E3233-7EC3-4CCD-85E7-B0DFA8C46DC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699748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6092825"/>
            <a:ext cx="95567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486D5D03-EE01-457B-8185-97DE660D9F1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71325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6092825"/>
            <a:ext cx="95567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906B57D9-5900-41F7-AF38-EA476DC50C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110234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5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6092825"/>
            <a:ext cx="95567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157C517-E955-414A-9A60-0720CA305AD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85554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6092825"/>
            <a:ext cx="95567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08FF811-1783-4930-ACCF-2C213F45201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15301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6092825"/>
            <a:ext cx="95567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DC56CA75-B44F-438D-9BA8-0B139FA67E1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75549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4163" y="6092825"/>
            <a:ext cx="955675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 noProof="0" dirty="0" smtClean="0"/>
              <a:t>Click icon to add table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E8438FD0-14BD-41E5-902C-92C0D8FD46D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6519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 txBox="1">
            <a:spLocks/>
          </p:cNvSpPr>
          <p:nvPr userDrawn="1"/>
        </p:nvSpPr>
        <p:spPr>
          <a:xfrm>
            <a:off x="468313" y="2349500"/>
            <a:ext cx="828040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 userDrawn="1"/>
        </p:nvSpPr>
        <p:spPr>
          <a:xfrm>
            <a:off x="2268538" y="4581525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Cortenbergh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8538" y="5192713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>
              <a:defRPr/>
            </a:pPr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554087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1259632" y="3789363"/>
            <a:ext cx="6768752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85574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288" y="549275"/>
          <a:ext cx="8064500" cy="52899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138"/>
                <a:gridCol w="494006"/>
                <a:gridCol w="494006"/>
                <a:gridCol w="494006"/>
                <a:gridCol w="1178496"/>
                <a:gridCol w="1178496"/>
                <a:gridCol w="1993352"/>
              </a:tblGrid>
              <a:tr h="365700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701" marB="457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4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28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AC040D54-6148-49C4-9577-387EEADD33A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508342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2772A74-F402-489D-9829-E5B044FDDC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877244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C63AEE6-4AB8-4F6E-AE96-12C36476125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520368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7B85900-A6FA-4DC6-AC44-ECA00F1A483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574531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764451C-E502-47C6-AF08-30BCEB78243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07865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9F7778B-D174-434A-ACB9-AE57E88D1EF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68583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1170328-E11F-4CD8-A65E-F82992350C2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266338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6092825"/>
            <a:ext cx="11049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 noProof="0" dirty="0" smtClean="0"/>
              <a:t>Click icon to add table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02FB3A54-D9AA-4E30-87E9-A4567D38106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1313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1"/>
          <p:cNvSpPr txBox="1">
            <a:spLocks/>
          </p:cNvSpPr>
          <p:nvPr userDrawn="1"/>
        </p:nvSpPr>
        <p:spPr>
          <a:xfrm>
            <a:off x="468313" y="2349500"/>
            <a:ext cx="828040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 userDrawn="1"/>
        </p:nvSpPr>
        <p:spPr>
          <a:xfrm>
            <a:off x="2268538" y="4581525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Cortenbergh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8538" y="5192713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>
              <a:defRPr/>
            </a:pPr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6463848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989587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95288" y="549275"/>
          <a:ext cx="8064500" cy="52897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138"/>
                <a:gridCol w="494006"/>
                <a:gridCol w="494006"/>
                <a:gridCol w="494006"/>
                <a:gridCol w="1178496"/>
                <a:gridCol w="1178496"/>
                <a:gridCol w="1993352"/>
              </a:tblGrid>
              <a:tr h="365655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72" marB="4567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72" marB="4567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72" marB="4567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72" marB="4567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72" marB="4567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72" marB="4567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45672" marB="4567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33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14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FF599A6A-9E62-4BBE-8DEB-68A14AE65E0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121392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C2C04FCA-3D95-46CE-8587-CC662643D41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773814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C038349-1A7A-45EC-8B9B-3286847C611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76132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6652AF0-FED5-44F9-80E7-8681C3ABB85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819308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7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7AAE8F58-9B14-4F2B-91A9-B2B510CB122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699322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 smtClean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3B501D5-79D5-4375-8623-5A359FB709B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06884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C2E59A5F-FED0-4B6A-AAF5-2626411DC68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388653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 dirty="0" smtClean="0"/>
              <a:t>Click icon to add chart</a:t>
            </a:r>
            <a:endParaRPr lang="en-GB" noProof="0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9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8CF5F95C-A01C-4B24-A419-E3BEE07C407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6927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149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>
            <a:fillRect/>
          </a:stretch>
        </p:blipFill>
        <p:spPr bwMode="auto">
          <a:xfrm>
            <a:off x="4211638" y="6173788"/>
            <a:ext cx="1031875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pPr lvl="0"/>
            <a:r>
              <a:rPr lang="en-US" noProof="0" dirty="0" smtClean="0"/>
              <a:t>Click icon to add table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>
          <a:xfrm>
            <a:off x="8316913" y="6356350"/>
            <a:ext cx="369887" cy="27463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B02A541-1FDA-4373-B601-5BCE5B6A6B3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609746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988" y="865188"/>
            <a:ext cx="4762500" cy="491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1"/>
          <p:cNvSpPr txBox="1">
            <a:spLocks/>
          </p:cNvSpPr>
          <p:nvPr userDrawn="1"/>
        </p:nvSpPr>
        <p:spPr>
          <a:xfrm>
            <a:off x="468313" y="2349500"/>
            <a:ext cx="828040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 userDrawn="1"/>
        </p:nvSpPr>
        <p:spPr>
          <a:xfrm>
            <a:off x="2268538" y="4581525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Cortenbergh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8538" y="5192713"/>
            <a:ext cx="4679950" cy="53975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>
              <a:defRPr/>
            </a:pPr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330851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679347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77914195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579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266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2522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269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482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4404870" cy="497807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noProof="0" dirty="0" smtClean="0"/>
              <a:t>Diff. bullet levels with: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Shift+Alt+rightArrow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774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6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4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503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Click icon to add table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72"/>
          <a:stretch/>
        </p:blipFill>
        <p:spPr>
          <a:xfrm>
            <a:off x="4211960" y="6174407"/>
            <a:ext cx="1031938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652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Cortenbergh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/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669261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2000" y="2530479"/>
            <a:ext cx="7930800" cy="856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400" b="1" i="0" baseline="0">
                <a:solidFill>
                  <a:srgbClr val="2A3F82"/>
                </a:solidFill>
                <a:latin typeface="Calibri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149200" y="5263200"/>
            <a:ext cx="4856400" cy="831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100" b="1" baseline="0">
                <a:solidFill>
                  <a:schemeClr val="tx1"/>
                </a:solidFill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65349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1" hasCustomPrompt="1"/>
          </p:nvPr>
        </p:nvSpPr>
        <p:spPr>
          <a:xfrm>
            <a:off x="457199" y="90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buNone/>
              <a:defRPr lang="fr-BE" sz="2200" kern="600" baseline="0" smtClean="0">
                <a:solidFill>
                  <a:schemeClr val="tx1"/>
                </a:solidFill>
                <a:ea typeface="ＭＳ Ｐゴシック"/>
              </a:defRPr>
            </a:lvl1pPr>
            <a:lvl2pPr>
              <a:buNone/>
              <a:defRPr lang="fr-BE" sz="1600" kern="600" baseline="0" smtClean="0">
                <a:solidFill>
                  <a:schemeClr val="tx1"/>
                </a:solidFill>
                <a:ea typeface="ＭＳ Ｐゴシック"/>
              </a:defRPr>
            </a:lvl2pPr>
            <a:lvl3pPr>
              <a:buFont typeface="Courier New" pitchFamily="49" charset="0"/>
              <a:buNone/>
              <a:defRPr lang="fr-BE" sz="1600" kern="600" baseline="0" dirty="0" smtClean="0">
                <a:solidFill>
                  <a:schemeClr val="tx1"/>
                </a:solidFill>
                <a:ea typeface="ＭＳ Ｐゴシック"/>
              </a:defRPr>
            </a:lvl3pPr>
            <a:lvl4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800">
                <a:solidFill>
                  <a:srgbClr val="66666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r>
              <a:rPr lang="fr-BE" sz="2400" b="1" dirty="0" smtClean="0">
                <a:solidFill>
                  <a:schemeClr val="tx1"/>
                </a:solidFill>
                <a:latin typeface="+mj-lt"/>
                <a:ea typeface="ＭＳ Ｐゴシック"/>
              </a:rPr>
              <a:t>First </a:t>
            </a:r>
            <a:r>
              <a:rPr lang="fr-BE" sz="2400" b="1" dirty="0" err="1" smtClean="0">
                <a:solidFill>
                  <a:schemeClr val="tx1"/>
                </a:solidFill>
                <a:latin typeface="+mj-lt"/>
                <a:ea typeface="ＭＳ Ｐゴシック"/>
              </a:rPr>
              <a:t>Level</a:t>
            </a:r>
            <a:endParaRPr lang="fr-BE" sz="2400" b="1" dirty="0" smtClean="0">
              <a:solidFill>
                <a:schemeClr val="tx1"/>
              </a:solidFill>
              <a:latin typeface="+mj-lt"/>
              <a:ea typeface="ＭＳ Ｐゴシック"/>
            </a:endParaRPr>
          </a:p>
          <a:p>
            <a:pPr>
              <a:spcBef>
                <a:spcPts val="1200"/>
              </a:spcBef>
              <a:buSzPct val="100000"/>
              <a:buFont typeface="Calibri" pitchFamily="34" charset="0"/>
              <a:buChar char="•"/>
            </a:pPr>
            <a:r>
              <a:rPr lang="fr-BE" sz="2200" dirty="0" smtClean="0">
                <a:solidFill>
                  <a:schemeClr val="tx1"/>
                </a:solidFill>
                <a:latin typeface="+mj-lt"/>
                <a:ea typeface="ＭＳ Ｐゴシック"/>
              </a:rPr>
              <a:t>Second </a:t>
            </a:r>
            <a:r>
              <a:rPr lang="fr-BE" sz="2200" dirty="0" err="1" smtClean="0">
                <a:solidFill>
                  <a:schemeClr val="tx1"/>
                </a:solidFill>
                <a:latin typeface="+mj-lt"/>
                <a:ea typeface="ＭＳ Ｐゴシック"/>
              </a:rPr>
              <a:t>Level</a:t>
            </a:r>
            <a:endParaRPr lang="fr-BE" sz="2200" dirty="0" smtClean="0">
              <a:solidFill>
                <a:schemeClr val="tx1"/>
              </a:solidFill>
              <a:latin typeface="+mj-lt"/>
              <a:ea typeface="ＭＳ Ｐゴシック"/>
            </a:endParaRPr>
          </a:p>
          <a:p>
            <a:pPr lvl="1">
              <a:lnSpc>
                <a:spcPts val="3000"/>
              </a:lnSpc>
              <a:spcBef>
                <a:spcPts val="1200"/>
              </a:spcBef>
              <a:buSzPct val="80000"/>
              <a:buFont typeface="Courier New" pitchFamily="49" charset="0"/>
              <a:buChar char="o"/>
            </a:pPr>
            <a:r>
              <a:rPr lang="fr-BE" sz="2000" dirty="0" err="1" smtClean="0">
                <a:solidFill>
                  <a:schemeClr val="tx1"/>
                </a:solidFill>
                <a:latin typeface="+mj-lt"/>
                <a:ea typeface="ＭＳ Ｐゴシック"/>
              </a:rPr>
              <a:t>Third</a:t>
            </a:r>
            <a:r>
              <a:rPr lang="fr-BE" sz="2000" dirty="0" smtClean="0">
                <a:solidFill>
                  <a:schemeClr val="tx1"/>
                </a:solidFill>
                <a:latin typeface="+mj-lt"/>
                <a:ea typeface="ＭＳ Ｐゴシック"/>
              </a:rPr>
              <a:t> </a:t>
            </a:r>
            <a:r>
              <a:rPr lang="fr-BE" sz="2000" dirty="0" err="1" smtClean="0">
                <a:solidFill>
                  <a:schemeClr val="tx1"/>
                </a:solidFill>
                <a:latin typeface="+mj-lt"/>
                <a:ea typeface="ＭＳ Ｐゴシック"/>
              </a:rPr>
              <a:t>Level</a:t>
            </a:r>
            <a:endParaRPr lang="fr-BE" sz="2000" dirty="0" smtClean="0">
              <a:solidFill>
                <a:schemeClr val="tx1"/>
              </a:solidFill>
              <a:latin typeface="+mj-lt"/>
              <a:ea typeface="ＭＳ Ｐゴシック"/>
            </a:endParaRPr>
          </a:p>
          <a:p>
            <a:pPr lvl="2">
              <a:lnSpc>
                <a:spcPts val="2300"/>
              </a:lnSpc>
              <a:spcBef>
                <a:spcPts val="1200"/>
              </a:spcBef>
              <a:buFont typeface="Calibri" pitchFamily="34" charset="0"/>
              <a:buChar char="‐"/>
            </a:pPr>
            <a:r>
              <a:rPr lang="fr-BE" dirty="0" err="1" smtClean="0">
                <a:solidFill>
                  <a:schemeClr val="tx1"/>
                </a:solidFill>
                <a:latin typeface="+mj-lt"/>
                <a:ea typeface="ＭＳ Ｐゴシック"/>
              </a:rPr>
              <a:t>Fourth</a:t>
            </a:r>
            <a:r>
              <a:rPr lang="fr-BE" dirty="0" smtClean="0">
                <a:solidFill>
                  <a:schemeClr val="tx1"/>
                </a:solidFill>
                <a:latin typeface="+mj-lt"/>
                <a:ea typeface="ＭＳ Ｐゴシック"/>
              </a:rPr>
              <a:t> </a:t>
            </a:r>
            <a:r>
              <a:rPr lang="fr-BE" dirty="0" err="1" smtClean="0">
                <a:solidFill>
                  <a:schemeClr val="tx1"/>
                </a:solidFill>
                <a:latin typeface="+mj-lt"/>
                <a:ea typeface="ＭＳ Ｐゴシック"/>
              </a:rPr>
              <a:t>Level</a:t>
            </a:r>
            <a:endParaRPr lang="fr-BE" dirty="0" smtClean="0">
              <a:solidFill>
                <a:schemeClr val="tx1"/>
              </a:solidFill>
              <a:latin typeface="+mj-lt"/>
              <a:ea typeface="ＭＳ Ｐゴシック"/>
            </a:endParaRPr>
          </a:p>
        </p:txBody>
      </p:sp>
      <p:grpSp>
        <p:nvGrpSpPr>
          <p:cNvPr id="3" name="Group 2"/>
          <p:cNvGrpSpPr/>
          <p:nvPr userDrawn="1"/>
        </p:nvGrpSpPr>
        <p:grpSpPr>
          <a:xfrm>
            <a:off x="3856032" y="6149994"/>
            <a:ext cx="1073158" cy="571500"/>
            <a:chOff x="3856032" y="6149994"/>
            <a:chExt cx="1073158" cy="571500"/>
          </a:xfrm>
        </p:grpSpPr>
        <p:pic>
          <p:nvPicPr>
            <p:cNvPr id="10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 userDrawn="1"/>
          </p:nvSpPr>
          <p:spPr>
            <a:xfrm>
              <a:off x="4071934" y="6559572"/>
              <a:ext cx="857256" cy="1428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408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90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GB" noProof="0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3856032" y="6149994"/>
            <a:ext cx="1073158" cy="571500"/>
            <a:chOff x="3856032" y="6149994"/>
            <a:chExt cx="1073158" cy="571500"/>
          </a:xfrm>
        </p:grpSpPr>
        <p:pic>
          <p:nvPicPr>
            <p:cNvPr id="15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4071934" y="6559572"/>
              <a:ext cx="857256" cy="1428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162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3856032" y="6149994"/>
            <a:ext cx="1073158" cy="571500"/>
            <a:chOff x="3856032" y="6149994"/>
            <a:chExt cx="1073158" cy="571500"/>
          </a:xfrm>
        </p:grpSpPr>
        <p:pic>
          <p:nvPicPr>
            <p:cNvPr id="12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 userDrawn="1"/>
          </p:nvSpPr>
          <p:spPr>
            <a:xfrm>
              <a:off x="4071934" y="6559572"/>
              <a:ext cx="857256" cy="1428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399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7200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000" kern="600" baseline="0">
                <a:latin typeface="Calibri" pitchFamily="34" charset="0"/>
              </a:defRPr>
            </a:lvl1pPr>
            <a:lvl2pPr>
              <a:defRPr sz="1800" kern="600" baseline="0">
                <a:latin typeface="Calibri" pitchFamily="34" charset="0"/>
              </a:defRPr>
            </a:lvl2pPr>
            <a:lvl3pPr>
              <a:defRPr sz="1800" kern="600" baseline="0">
                <a:latin typeface="Calibri" pitchFamily="34" charset="0"/>
              </a:defRPr>
            </a:lvl3pPr>
            <a:lvl4pPr>
              <a:defRPr sz="1800" kern="600" baseline="0">
                <a:latin typeface="Calibri" pitchFamily="34" charset="0"/>
              </a:defRPr>
            </a:lvl4pPr>
            <a:lvl5pPr>
              <a:defRPr sz="1800" kern="600" baseline="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4716464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pPr lvl="0"/>
            <a:endParaRPr lang="en-GB" noProof="0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3856032" y="6149994"/>
            <a:ext cx="1073158" cy="571500"/>
            <a:chOff x="3856032" y="6149994"/>
            <a:chExt cx="1073158" cy="571500"/>
          </a:xfrm>
        </p:grpSpPr>
        <p:pic>
          <p:nvPicPr>
            <p:cNvPr id="14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ctangle 14"/>
            <p:cNvSpPr/>
            <p:nvPr userDrawn="1"/>
          </p:nvSpPr>
          <p:spPr>
            <a:xfrm>
              <a:off x="4071934" y="6559572"/>
              <a:ext cx="857256" cy="1428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9795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4" name="Chart Placeholder 3"/>
          <p:cNvSpPr>
            <a:spLocks noGrp="1"/>
          </p:cNvSpPr>
          <p:nvPr>
            <p:ph type="chart" sz="quarter" idx="10"/>
          </p:nvPr>
        </p:nvSpPr>
        <p:spPr>
          <a:xfrm>
            <a:off x="457200" y="900000"/>
            <a:ext cx="4032000" cy="4140000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endParaRPr lang="en-US" dirty="0"/>
          </a:p>
        </p:txBody>
      </p:sp>
      <p:sp>
        <p:nvSpPr>
          <p:cNvPr id="6" name="Table Placeholder 5"/>
          <p:cNvSpPr>
            <a:spLocks noGrp="1"/>
          </p:cNvSpPr>
          <p:nvPr>
            <p:ph type="tbl" sz="quarter" idx="11"/>
          </p:nvPr>
        </p:nvSpPr>
        <p:spPr>
          <a:xfrm>
            <a:off x="4716000" y="900000"/>
            <a:ext cx="4032000" cy="1772936"/>
          </a:xfrm>
          <a:prstGeom prst="rect">
            <a:avLst/>
          </a:prstGeom>
        </p:spPr>
        <p:txBody>
          <a:bodyPr/>
          <a:lstStyle>
            <a:lvl1pPr>
              <a:defRPr sz="2200" b="1" i="1" kern="600" baseline="0"/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4716000" y="2780928"/>
            <a:ext cx="4032000" cy="223224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200" b="1" i="1" kern="600" baseline="0"/>
            </a:lvl1pPr>
            <a:lvl2pPr marL="742950" indent="-285750">
              <a:buClr>
                <a:srgbClr val="B4D13B"/>
              </a:buClr>
              <a:buFont typeface="Calibri" pitchFamily="34" charset="0"/>
              <a:buChar char="&gt;"/>
              <a:defRPr sz="1800" kern="600" baseline="0"/>
            </a:lvl2pPr>
            <a:lvl3pPr marL="1143000" indent="-228600">
              <a:buClr>
                <a:srgbClr val="B4D13B"/>
              </a:buClr>
              <a:buFont typeface="Wingdings" pitchFamily="2" charset="2"/>
              <a:buChar char="§"/>
              <a:defRPr sz="1600" kern="600" baseline="0"/>
            </a:lvl3pPr>
            <a:lvl4pPr marL="1600200" indent="-228600">
              <a:buClr>
                <a:srgbClr val="B4D13B"/>
              </a:buClr>
              <a:buFont typeface="Courier New" pitchFamily="49" charset="0"/>
              <a:buChar char="o"/>
              <a:defRPr sz="1600" kern="600" baseline="0"/>
            </a:lvl4pPr>
            <a:lvl5pPr marL="1828800" indent="0">
              <a:buFontTx/>
              <a:buNone/>
              <a:defRPr lang="en-US" sz="1600" kern="600" baseline="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ＭＳ Ｐゴシック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3856032" y="6149994"/>
            <a:ext cx="1073158" cy="571500"/>
            <a:chOff x="3856032" y="6149994"/>
            <a:chExt cx="1073158" cy="571500"/>
          </a:xfrm>
        </p:grpSpPr>
        <p:pic>
          <p:nvPicPr>
            <p:cNvPr id="12" name="Picture 2" descr="ENTSOG_LOGO_001.png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6032" y="6149994"/>
              <a:ext cx="100012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 userDrawn="1"/>
          </p:nvSpPr>
          <p:spPr>
            <a:xfrm>
              <a:off x="4071934" y="6559572"/>
              <a:ext cx="857256" cy="1428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rgbClr val="2A3F82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0713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5" y="0"/>
            <a:ext cx="9098089" cy="6858000"/>
          </a:xfrm>
          <a:prstGeom prst="rect">
            <a:avLst/>
          </a:prstGeom>
        </p:spPr>
      </p:pic>
      <p:sp>
        <p:nvSpPr>
          <p:cNvPr id="6" name="Title 4"/>
          <p:cNvSpPr>
            <a:spLocks noGrp="1"/>
          </p:cNvSpPr>
          <p:nvPr>
            <p:ph type="ctrTitle" hasCustomPrompt="1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 sz="4400" noProof="0" smtClean="0">
                <a:solidFill>
                  <a:schemeClr val="tx1"/>
                </a:solidFill>
                <a:ea typeface="ＭＳ Ｐゴシック"/>
                <a:cs typeface="ＭＳ Ｐゴシック"/>
              </a:rPr>
              <a:t>Cover title</a:t>
            </a:r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smtClean="0"/>
              <a:t>Name: ENTSOG representative</a:t>
            </a:r>
            <a:br>
              <a:rPr lang="en-GB" noProof="0" smtClean="0"/>
            </a:br>
            <a:r>
              <a:rPr lang="en-GB" noProof="0" smtClean="0"/>
              <a:t>Position: Adviser/EGM/President</a:t>
            </a:r>
            <a:endParaRPr lang="en-GB" noProof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1259632" y="3789363"/>
            <a:ext cx="6768752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Cover subtitle</a:t>
            </a:r>
            <a:endParaRPr lang="en-GB" noProof="0" dirty="0"/>
          </a:p>
        </p:txBody>
      </p:sp>
      <p:sp>
        <p:nvSpPr>
          <p:cNvPr id="9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GB" noProof="0" smtClean="0"/>
              <a:t>&lt;Place&gt; -- DD Month YYYY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509474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 noProof="0" smtClean="0"/>
              <a:pPr>
                <a:defRPr/>
              </a:pPr>
              <a:t>‹#›</a:t>
            </a:fld>
            <a:endParaRPr lang="en-GB" noProof="0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Click icon to add table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09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6893403"/>
              </p:ext>
            </p:extLst>
          </p:nvPr>
        </p:nvGraphicFramePr>
        <p:xfrm>
          <a:off x="395536" y="548680"/>
          <a:ext cx="8064896" cy="5290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494030"/>
                <a:gridCol w="494030"/>
                <a:gridCol w="494030"/>
                <a:gridCol w="1178554"/>
                <a:gridCol w="1178554"/>
                <a:gridCol w="1993450"/>
              </a:tblGrid>
              <a:tr h="296752"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ENTSOG</a:t>
                      </a:r>
                      <a:r>
                        <a:rPr lang="en-GB" sz="1800" b="1" i="1" baseline="0" noProof="0" dirty="0" smtClean="0">
                          <a:solidFill>
                            <a:srgbClr val="1F4484"/>
                          </a:solidFill>
                        </a:rPr>
                        <a:t> </a:t>
                      </a:r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Colour chart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R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G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i="1" noProof="0" dirty="0" smtClean="0">
                          <a:solidFill>
                            <a:srgbClr val="1F4484"/>
                          </a:solidFill>
                        </a:rPr>
                        <a:t>B</a:t>
                      </a:r>
                      <a:endParaRPr lang="en-GB" sz="1800" b="1" i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CMYK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noProof="0" dirty="0" smtClean="0">
                          <a:solidFill>
                            <a:srgbClr val="1F4484"/>
                          </a:solidFill>
                        </a:rPr>
                        <a:t>used in (eg. NeMo)</a:t>
                      </a:r>
                      <a:endParaRPr lang="en-GB" sz="18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128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130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0/0/0/60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828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(NP)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25/20/20/0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Light Grey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217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14/10/11/0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Grey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234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231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noProof="0" dirty="0" smtClean="0">
                          <a:solidFill>
                            <a:srgbClr val="D9D9D9"/>
                          </a:solidFill>
                        </a:rPr>
                        <a:t>222</a:t>
                      </a:r>
                      <a:endParaRPr lang="en-GB" sz="1400" b="1" baseline="0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7/6/11/0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Dark Blue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31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68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99/84/18/6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48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(LNG)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75/23/0/0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39C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62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108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164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82/57/12/1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6C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Middle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107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149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0/34/4/0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5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 Blue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199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225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29/14/3/0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7E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Bluish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217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13/3/0/0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9E9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130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54/25/100/5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2982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(Libya)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66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55/0/100/0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C3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Middle Green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186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43/10/100/0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FBA2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(Algeria)</a:t>
                      </a:r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Green (ENTSOG)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193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213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55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29/1/96/0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1D53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Greenish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205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228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174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21/0/40/0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DE4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Light</a:t>
                      </a:r>
                      <a:r>
                        <a:rPr lang="de-DE" sz="1400" b="1" baseline="0" noProof="0" dirty="0" smtClean="0">
                          <a:solidFill>
                            <a:srgbClr val="1F4484"/>
                          </a:solidFill>
                        </a:rPr>
                        <a:t> Purple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141</a:t>
                      </a:r>
                      <a:endParaRPr lang="en-GB" sz="1400" b="1" kern="120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117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171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49/58/7/0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D75A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(UGS)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Pink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204</a:t>
                      </a:r>
                      <a:endParaRPr lang="en-GB" sz="1400" b="1" kern="1200" baseline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72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152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17/86/1/0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489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Red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232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38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baseline="0" noProof="0" dirty="0" smtClean="0">
                          <a:solidFill>
                            <a:srgbClr val="1F4484"/>
                          </a:solidFill>
                        </a:rPr>
                        <a:t>44</a:t>
                      </a:r>
                      <a:endParaRPr lang="en-GB" sz="1400" b="1" baseline="0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2/98/93/0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262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(Russia)</a:t>
                      </a:r>
                      <a:endParaRPr lang="en-GB" sz="1400" b="1" kern="1200" noProof="0" dirty="0" smtClean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Orange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235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122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59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4/64/87/0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B7A3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(Caspia)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671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Orange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249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180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41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1/32/94/0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B4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 smtClean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Dark Yellow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en-GB" sz="1400" b="1" kern="1200" baseline="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1F4484"/>
                          </a:solidFill>
                        </a:rPr>
                        <a:t>6/18/100/0</a:t>
                      </a:r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1F4484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CA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1F4484"/>
                          </a:solidFill>
                          <a:latin typeface="+mn-lt"/>
                          <a:ea typeface="+mn-ea"/>
                          <a:cs typeface="+mn-cs"/>
                        </a:rPr>
                        <a:t>Presentation, (Norway)</a:t>
                      </a:r>
                      <a:endParaRPr lang="en-GB" sz="1400" b="1" kern="1200" noProof="0" dirty="0">
                        <a:solidFill>
                          <a:srgbClr val="1F4484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248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234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5/1/90/0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EA3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38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Light Yellow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251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247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baseline="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194</a:t>
                      </a:r>
                      <a:endParaRPr lang="en-GB" sz="1400" b="1" kern="1200" baseline="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noProof="0" dirty="0" smtClean="0">
                          <a:solidFill>
                            <a:srgbClr val="D9D9D9"/>
                          </a:solidFill>
                        </a:rPr>
                        <a:t>2/0/30/0</a:t>
                      </a:r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noProof="0" dirty="0">
                        <a:solidFill>
                          <a:srgbClr val="D9D9D9"/>
                        </a:solidFill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C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kern="1200" noProof="0" dirty="0" smtClean="0">
                          <a:solidFill>
                            <a:srgbClr val="D9D9D9"/>
                          </a:solidFill>
                          <a:latin typeface="+mn-lt"/>
                          <a:ea typeface="+mn-ea"/>
                          <a:cs typeface="+mn-cs"/>
                        </a:rPr>
                        <a:t>Cap. map</a:t>
                      </a:r>
                      <a:endParaRPr lang="en-GB" sz="1400" b="1" kern="1200" noProof="0" dirty="0">
                        <a:solidFill>
                          <a:srgbClr val="D9D9D9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183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563248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4984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Chapter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680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Shift+Alt+right Arr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7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899195"/>
            <a:ext cx="8280920" cy="433000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 lang="en-GB" sz="2200" b="1" i="1" kern="100" noProof="0" smtClean="0">
                <a:solidFill>
                  <a:srgbClr val="000000"/>
                </a:solidFill>
                <a:latin typeface="+mn-lt"/>
                <a:sym typeface="Wingdings" pitchFamily="2" charset="2"/>
              </a:defRPr>
            </a:lvl1pPr>
            <a:lvl2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2pPr>
            <a:lvl3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3pPr>
            <a:lvl4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>
                <a:solidFill>
                  <a:srgbClr val="000000"/>
                </a:solidFill>
              </a:defRPr>
            </a:lvl4pPr>
            <a:lvl5pPr marL="857250" indent="-171450">
              <a:buClr>
                <a:schemeClr val="accent3"/>
              </a:buClr>
              <a:buFont typeface="Arial" pitchFamily="34" charset="0"/>
              <a:buChar char="-"/>
              <a:defRPr sz="1600">
                <a:solidFill>
                  <a:srgbClr val="000000"/>
                </a:solidFill>
              </a:defRPr>
            </a:lvl5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accent3"/>
              </a:buClr>
              <a:buSzTx/>
              <a:buFontTx/>
              <a:buNone/>
              <a:tabLst/>
              <a:defRPr/>
            </a:pPr>
            <a:r>
              <a:rPr lang="en-GB" b="1" i="1" kern="100" noProof="0" dirty="0" smtClean="0">
                <a:solidFill>
                  <a:srgbClr val="000000"/>
                </a:solidFill>
                <a:latin typeface="+mj-lt"/>
              </a:rPr>
              <a:t>Diff. bullet levels with: Shift + Alt + </a:t>
            </a:r>
            <a:r>
              <a:rPr lang="en-GB" b="1" i="1" kern="100" noProof="0" dirty="0" err="1" smtClean="0">
                <a:solidFill>
                  <a:srgbClr val="000000"/>
                </a:solidFill>
                <a:latin typeface="+mj-lt"/>
              </a:rPr>
              <a:t>rightArrow</a:t>
            </a:r>
            <a:endParaRPr lang="en-GB" noProof="0" dirty="0" smtClean="0"/>
          </a:p>
          <a:p>
            <a:pPr lvl="1"/>
            <a:r>
              <a:rPr lang="de-DE" noProof="0" dirty="0" smtClean="0"/>
              <a:t>Second level (Calibri, 18, black)</a:t>
            </a:r>
            <a:endParaRPr lang="en-GB" noProof="0" dirty="0" smtClean="0"/>
          </a:p>
          <a:p>
            <a:pPr lvl="2"/>
            <a:r>
              <a:rPr lang="en-GB" noProof="0" dirty="0" smtClean="0"/>
              <a:t>Third level (Calibri, 18, black)</a:t>
            </a:r>
          </a:p>
          <a:p>
            <a:pPr lvl="3"/>
            <a:r>
              <a:rPr lang="en-GB" noProof="0" dirty="0" smtClean="0"/>
              <a:t>Fourth level (Calibri, 16, black)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endParaRPr lang="en-GB" noProof="0" dirty="0" smtClean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ap="rnd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8946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505644" y="5373216"/>
            <a:ext cx="8168079" cy="374571"/>
          </a:xfrm>
          <a:prstGeom prst="roundRect">
            <a:avLst/>
          </a:prstGeom>
          <a:noFill/>
          <a:ln w="50800" cmpd="sng">
            <a:solidFill>
              <a:srgbClr val="B1C7E1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>
              <a:rot lat="0" lon="0" rev="6600000"/>
            </a:lightRig>
          </a:scene3d>
          <a:sp3d>
            <a:bevelT/>
          </a:sp3d>
        </p:spPr>
        <p:txBody>
          <a:bodyPr>
            <a:spAutoFit/>
          </a:bodyPr>
          <a:lstStyle>
            <a:lvl1pPr marL="0" indent="0" algn="ctr">
              <a:buFontTx/>
              <a:buNone/>
              <a:defRPr lang="en-GB" sz="1600" i="1" dirty="0">
                <a:solidFill>
                  <a:schemeClr val="tx1"/>
                </a:solidFill>
                <a:ea typeface="+mn-ea"/>
                <a:cs typeface="Arial" pitchFamily="34" charset="0"/>
              </a:defRPr>
            </a:lvl1pPr>
          </a:lstStyle>
          <a:p>
            <a:pPr lvl="0" algn="ctr">
              <a:spcBef>
                <a:spcPct val="0"/>
              </a:spcBef>
            </a:pP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&lt;…&gt; (Calibri, Italic, 16, black, </a:t>
            </a:r>
            <a:r>
              <a:rPr lang="en-GB" sz="1600" i="1" dirty="0" err="1" smtClean="0">
                <a:solidFill>
                  <a:srgbClr val="000000"/>
                </a:solidFill>
                <a:latin typeface="+mn-lt"/>
                <a:cs typeface="Arial" pitchFamily="34" charset="0"/>
              </a:rPr>
              <a:t>center</a:t>
            </a:r>
            <a:r>
              <a:rPr lang="en-GB" sz="1600" i="1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)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412776"/>
            <a:ext cx="8280920" cy="3816424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  <a:sym typeface="Wingdings" pitchFamily="2" charset="2"/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sz="1800" baseline="0">
                <a:solidFill>
                  <a:srgbClr val="000000"/>
                </a:solidFill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GB" noProof="0" dirty="0" smtClean="0"/>
              <a:t>Diff. bullet levels with “tabulator”</a:t>
            </a:r>
          </a:p>
          <a:p>
            <a:pPr lvl="1"/>
            <a:r>
              <a:rPr lang="en-GB" noProof="0" dirty="0" smtClean="0"/>
              <a:t>Third level (Calibri, 18, black)</a:t>
            </a:r>
          </a:p>
          <a:p>
            <a:pPr lvl="2"/>
            <a:r>
              <a:rPr lang="en-GB" noProof="0" dirty="0" smtClean="0"/>
              <a:t>Fourth level (Calibri, 16, black)</a:t>
            </a:r>
          </a:p>
          <a:p>
            <a:pPr lvl="3"/>
            <a:r>
              <a:rPr lang="en-GB" noProof="0" dirty="0" smtClean="0"/>
              <a:t>Fifth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58019" y="900073"/>
            <a:ext cx="8281169" cy="440695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</p:spTree>
    <p:extLst>
      <p:ext uri="{BB962C8B-B14F-4D97-AF65-F5344CB8AC3E}">
        <p14:creationId xmlns:p14="http://schemas.microsoft.com/office/powerpoint/2010/main" val="3638287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Chart: Tabul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932040" y="1700808"/>
            <a:ext cx="3816424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455162" y="1700807"/>
            <a:ext cx="4417762" cy="4205039"/>
          </a:xfrm>
          <a:prstGeom prst="rect">
            <a:avLst/>
          </a:prstGeom>
        </p:spPr>
        <p:txBody>
          <a:bodyPr/>
          <a:lstStyle>
            <a:lvl1pPr marL="171450" indent="-171450">
              <a:spcBef>
                <a:spcPts val="0"/>
              </a:spcBef>
              <a:buClr>
                <a:schemeClr val="accent3"/>
              </a:buClr>
              <a:buFont typeface="Calibri" pitchFamily="34" charset="0"/>
              <a:buChar char="&gt;"/>
              <a:defRPr sz="1800" baseline="0">
                <a:solidFill>
                  <a:srgbClr val="000000"/>
                </a:solidFill>
              </a:defRPr>
            </a:lvl1pPr>
            <a:lvl2pPr marL="400050" indent="-171450">
              <a:spcBef>
                <a:spcPts val="0"/>
              </a:spcBef>
              <a:buClr>
                <a:schemeClr val="accent3"/>
              </a:buClr>
              <a:buFont typeface="Wingdings" pitchFamily="2" charset="2"/>
              <a:buChar char="§"/>
              <a:defRPr lang="en-US" sz="1800" kern="1200" baseline="0" dirty="0" smtClean="0">
                <a:solidFill>
                  <a:srgbClr val="000000"/>
                </a:solidFill>
                <a:latin typeface="+mn-lt"/>
                <a:ea typeface="ＭＳ Ｐゴシック" pitchFamily="-111" charset="-128"/>
                <a:cs typeface="ＭＳ Ｐゴシック"/>
              </a:defRPr>
            </a:lvl2pPr>
            <a:lvl3pPr marL="628650" indent="-171450">
              <a:spcBef>
                <a:spcPts val="0"/>
              </a:spcBef>
              <a:buClr>
                <a:schemeClr val="accent3"/>
              </a:buClr>
              <a:buFont typeface="Courier New" pitchFamily="49" charset="0"/>
              <a:buChar char="o"/>
              <a:defRPr sz="1600" baseline="0">
                <a:solidFill>
                  <a:srgbClr val="000000"/>
                </a:solidFill>
              </a:defRPr>
            </a:lvl3pPr>
            <a:lvl4pPr marL="857250" indent="-171450">
              <a:spcBef>
                <a:spcPts val="0"/>
              </a:spcBef>
              <a:buClr>
                <a:schemeClr val="accent3"/>
              </a:buClr>
              <a:defRPr sz="1600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Diff. bullet levels with “tabulator”</a:t>
            </a:r>
          </a:p>
          <a:p>
            <a:pPr lvl="1"/>
            <a:r>
              <a:rPr lang="en-US" dirty="0" smtClean="0"/>
              <a:t>Third level (Calibri, 18, black)</a:t>
            </a:r>
          </a:p>
          <a:p>
            <a:pPr lvl="2"/>
            <a:r>
              <a:rPr lang="en-US" dirty="0" smtClean="0"/>
              <a:t>Fourth level (Calibri, 16, black)</a:t>
            </a:r>
          </a:p>
          <a:p>
            <a:pPr lvl="3"/>
            <a:r>
              <a:rPr lang="en-US" dirty="0" smtClean="0"/>
              <a:t>Fifth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458019" y="900073"/>
            <a:ext cx="4417895" cy="728727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First Level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932041" y="889670"/>
            <a:ext cx="3816424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</a:t>
            </a:r>
            <a:br>
              <a:rPr lang="en-GB" b="1" i="1" kern="100" dirty="0" smtClean="0">
                <a:solidFill>
                  <a:srgbClr val="000000"/>
                </a:solidFill>
                <a:latin typeface="+mj-lt"/>
              </a:rPr>
            </a:b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703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5" name="Chart Placeholder 3"/>
          <p:cNvSpPr>
            <a:spLocks noGrp="1"/>
          </p:cNvSpPr>
          <p:nvPr>
            <p:ph type="chart" sz="quarter" idx="13"/>
          </p:nvPr>
        </p:nvSpPr>
        <p:spPr>
          <a:xfrm>
            <a:off x="458019" y="1700808"/>
            <a:ext cx="8280920" cy="4205039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en-GB" sz="2200" b="1" i="1" u="none" strike="noStrike" kern="1200" baseline="0" noProof="0">
                <a:solidFill>
                  <a:prstClr val="black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chart</a:t>
            </a:r>
            <a:endParaRPr lang="en-GB" dirty="0"/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458020" y="889670"/>
            <a:ext cx="8280920" cy="72872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0"/>
              </a:spcBef>
              <a:buClr>
                <a:schemeClr val="accent3"/>
              </a:buClr>
              <a:buFontTx/>
              <a:buNone/>
              <a:defRPr lang="en-GB" sz="2200" b="1" i="1" kern="100" smtClean="0">
                <a:solidFill>
                  <a:srgbClr val="000000"/>
                </a:solidFill>
              </a:defRPr>
            </a:lvl1pPr>
            <a:lvl2pPr marL="0" marR="0" indent="-2857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CBD300"/>
              </a:buClr>
              <a:buSzPct val="130000"/>
              <a:buFont typeface="Wingdings" pitchFamily="2" charset="2"/>
              <a:buChar char="v"/>
              <a:tabLst/>
              <a:defRPr/>
            </a:lvl2pPr>
            <a:lvl3pPr marL="914400" indent="0">
              <a:lnSpc>
                <a:spcPct val="100000"/>
              </a:lnSpc>
              <a:spcBef>
                <a:spcPts val="0"/>
              </a:spcBef>
              <a:buFontTx/>
              <a:buNone/>
              <a:defRPr sz="1600"/>
            </a:lvl3pPr>
          </a:lstStyle>
          <a:p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Chart Title (Calibri, </a:t>
            </a:r>
            <a:r>
              <a:rPr lang="en-GB" b="1" i="1" kern="100" dirty="0" err="1" smtClean="0">
                <a:solidFill>
                  <a:srgbClr val="000000"/>
                </a:solidFill>
                <a:latin typeface="+mj-lt"/>
              </a:rPr>
              <a:t>Bold+Italic</a:t>
            </a:r>
            <a:r>
              <a:rPr lang="en-GB" b="1" i="1" kern="100" dirty="0" smtClean="0">
                <a:solidFill>
                  <a:srgbClr val="000000"/>
                </a:solidFill>
                <a:latin typeface="+mj-lt"/>
              </a:rPr>
              <a:t>, 22, black)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987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5920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="1" baseline="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noProof="0" smtClean="0"/>
              <a:t>Title</a:t>
            </a:r>
            <a:endParaRPr lang="en-GB" noProof="0"/>
          </a:p>
        </p:txBody>
      </p:sp>
      <p:sp>
        <p:nvSpPr>
          <p:cNvPr id="15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316416" y="6356351"/>
            <a:ext cx="370384" cy="27466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aseline="0" smtClean="0">
                <a:solidFill>
                  <a:srgbClr val="666666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4FF306C-35F5-4766-9A74-51BF551DA9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4"/>
          </p:nvPr>
        </p:nvSpPr>
        <p:spPr>
          <a:xfrm>
            <a:off x="467544" y="884904"/>
            <a:ext cx="8280920" cy="506437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Click icon to add table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6093296"/>
            <a:ext cx="1104526" cy="601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954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830" y="865457"/>
            <a:ext cx="4762434" cy="4915424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 hasCustomPrompt="1"/>
          </p:nvPr>
        </p:nvSpPr>
        <p:spPr>
          <a:xfrm>
            <a:off x="2267744" y="4149079"/>
            <a:ext cx="4680520" cy="432049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1200" b="0" baseline="0"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</a:lstStyle>
          <a:p>
            <a:r>
              <a:rPr lang="en-GB" sz="1200" dirty="0" smtClean="0"/>
              <a:t>XY</a:t>
            </a:r>
            <a:br>
              <a:rPr lang="en-GB" sz="1200" dirty="0" smtClean="0"/>
            </a:br>
            <a:r>
              <a:rPr lang="en-GB" sz="1200" dirty="0" smtClean="0"/>
              <a:t>&lt;Position&gt;</a:t>
            </a:r>
            <a:endParaRPr lang="en-GB" noProof="0" dirty="0"/>
          </a:p>
        </p:txBody>
      </p:sp>
      <p:sp>
        <p:nvSpPr>
          <p:cNvPr id="5" name="Titre 1"/>
          <p:cNvSpPr txBox="1">
            <a:spLocks/>
          </p:cNvSpPr>
          <p:nvPr userDrawn="1"/>
        </p:nvSpPr>
        <p:spPr>
          <a:xfrm>
            <a:off x="468464" y="2348880"/>
            <a:ext cx="828000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dirty="0" smtClean="0">
                <a:solidFill>
                  <a:srgbClr val="1F4484"/>
                </a:solidFill>
              </a:rPr>
              <a:t>Thank You for Your Attention</a:t>
            </a:r>
            <a:endParaRPr lang="en-GB" dirty="0">
              <a:solidFill>
                <a:srgbClr val="1F4484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 userDrawn="1"/>
        </p:nvSpPr>
        <p:spPr>
          <a:xfrm>
            <a:off x="2267744" y="4581128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ENTSOG -- European Network of Transmission System Operators for Gas</a:t>
            </a:r>
            <a:br>
              <a:rPr lang="en-GB" sz="1200" b="0" dirty="0" smtClean="0">
                <a:solidFill>
                  <a:srgbClr val="000000"/>
                </a:solidFill>
              </a:rPr>
            </a:br>
            <a:r>
              <a:rPr lang="en-GB" sz="1200" b="0" dirty="0" smtClean="0">
                <a:solidFill>
                  <a:srgbClr val="000000"/>
                </a:solidFill>
              </a:rPr>
              <a:t>Avenue de Cortenbergh 100, B-1000 Brussels</a:t>
            </a:r>
            <a:endParaRPr lang="en-GB" sz="1200" b="0" dirty="0">
              <a:solidFill>
                <a:srgbClr val="000000"/>
              </a:solidFill>
            </a:endParaRPr>
          </a:p>
        </p:txBody>
      </p:sp>
      <p:sp>
        <p:nvSpPr>
          <p:cNvPr id="8" name="Titre 1"/>
          <p:cNvSpPr txBox="1">
            <a:spLocks/>
          </p:cNvSpPr>
          <p:nvPr userDrawn="1"/>
        </p:nvSpPr>
        <p:spPr>
          <a:xfrm>
            <a:off x="2267744" y="5193256"/>
            <a:ext cx="4680520" cy="540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en-GB" sz="1200" b="0" dirty="0" smtClean="0">
                <a:solidFill>
                  <a:srgbClr val="000000"/>
                </a:solidFill>
              </a:rPr>
              <a:t>EML:</a:t>
            </a:r>
          </a:p>
          <a:p>
            <a:pPr algn="l"/>
            <a:r>
              <a:rPr lang="de-DE" sz="1200" b="0" dirty="0" smtClean="0">
                <a:solidFill>
                  <a:srgbClr val="000000"/>
                </a:solidFill>
              </a:rPr>
              <a:t>WWW: </a:t>
            </a:r>
            <a:r>
              <a:rPr lang="de-DE" sz="1200" b="0" u="sng" dirty="0" smtClean="0">
                <a:solidFill>
                  <a:srgbClr val="1F4484"/>
                </a:solidFill>
              </a:rPr>
              <a:t>www.entsog.eu</a:t>
            </a:r>
            <a:endParaRPr lang="en-GB" sz="1200" b="0" u="sng" dirty="0">
              <a:solidFill>
                <a:srgbClr val="1F4484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2743225" y="5185767"/>
            <a:ext cx="1152054" cy="2879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u="sng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 smtClean="0"/>
              <a:t>x.y@entsog.eu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29718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" y="0"/>
            <a:ext cx="90995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4"/>
          <p:cNvSpPr>
            <a:spLocks noGrp="1"/>
          </p:cNvSpPr>
          <p:nvPr>
            <p:ph type="ctrTitle"/>
          </p:nvPr>
        </p:nvSpPr>
        <p:spPr bwMode="auto">
          <a:xfrm>
            <a:off x="611560" y="2530800"/>
            <a:ext cx="7929618" cy="857256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>
              <a:defRPr b="1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smtClean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2"/>
          </p:nvPr>
        </p:nvSpPr>
        <p:spPr>
          <a:xfrm>
            <a:off x="2178095" y="4941168"/>
            <a:ext cx="4770169" cy="936104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400" b="1" i="0" baseline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1115616" y="3789363"/>
            <a:ext cx="7056784" cy="50373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800" b="1">
                <a:solidFill>
                  <a:schemeClr val="accent3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4"/>
          </p:nvPr>
        </p:nvSpPr>
        <p:spPr>
          <a:xfrm>
            <a:off x="3166492" y="6237289"/>
            <a:ext cx="2807568" cy="36006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 b="1" baseline="0">
                <a:solidFill>
                  <a:srgbClr val="87888A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387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5.xml"/><Relationship Id="rId7" Type="http://schemas.openxmlformats.org/officeDocument/2006/relationships/theme" Target="../theme/theme10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theme" Target="../theme/theme11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18" Type="http://schemas.openxmlformats.org/officeDocument/2006/relationships/slideLayout" Target="../slideLayouts/slideLayout127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17" Type="http://schemas.openxmlformats.org/officeDocument/2006/relationships/slideLayout" Target="../slideLayouts/slideLayout126.xml"/><Relationship Id="rId2" Type="http://schemas.openxmlformats.org/officeDocument/2006/relationships/slideLayout" Target="../slideLayouts/slideLayout111.xml"/><Relationship Id="rId16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5" Type="http://schemas.openxmlformats.org/officeDocument/2006/relationships/slideLayout" Target="../slideLayouts/slideLayout124.xml"/><Relationship Id="rId10" Type="http://schemas.openxmlformats.org/officeDocument/2006/relationships/slideLayout" Target="../slideLayouts/slideLayout119.xml"/><Relationship Id="rId19" Type="http://schemas.openxmlformats.org/officeDocument/2006/relationships/theme" Target="../theme/theme13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2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Relationship Id="rId14" Type="http://schemas.openxmlformats.org/officeDocument/2006/relationships/image" Target="../media/image9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13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slideLayout" Target="../slideLayouts/slideLayout150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5" Type="http://schemas.openxmlformats.org/officeDocument/2006/relationships/theme" Target="../theme/theme15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Relationship Id="rId14" Type="http://schemas.openxmlformats.org/officeDocument/2006/relationships/slideLayout" Target="../slideLayouts/slideLayout152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0.xml"/><Relationship Id="rId3" Type="http://schemas.openxmlformats.org/officeDocument/2006/relationships/slideLayout" Target="../slideLayouts/slideLayout155.xml"/><Relationship Id="rId7" Type="http://schemas.openxmlformats.org/officeDocument/2006/relationships/slideLayout" Target="../slideLayouts/slideLayout159.xml"/><Relationship Id="rId2" Type="http://schemas.openxmlformats.org/officeDocument/2006/relationships/slideLayout" Target="../slideLayouts/slideLayout154.xml"/><Relationship Id="rId1" Type="http://schemas.openxmlformats.org/officeDocument/2006/relationships/slideLayout" Target="../slideLayouts/slideLayout153.xml"/><Relationship Id="rId6" Type="http://schemas.openxmlformats.org/officeDocument/2006/relationships/slideLayout" Target="../slideLayouts/slideLayout158.xml"/><Relationship Id="rId11" Type="http://schemas.openxmlformats.org/officeDocument/2006/relationships/theme" Target="../theme/theme16.xml"/><Relationship Id="rId5" Type="http://schemas.openxmlformats.org/officeDocument/2006/relationships/slideLayout" Target="../slideLayouts/slideLayout157.xml"/><Relationship Id="rId10" Type="http://schemas.openxmlformats.org/officeDocument/2006/relationships/slideLayout" Target="../slideLayouts/slideLayout162.xml"/><Relationship Id="rId4" Type="http://schemas.openxmlformats.org/officeDocument/2006/relationships/slideLayout" Target="../slideLayouts/slideLayout156.xml"/><Relationship Id="rId9" Type="http://schemas.openxmlformats.org/officeDocument/2006/relationships/slideLayout" Target="../slideLayouts/slideLayout16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98" r:id="rId4"/>
    <p:sldLayoutId id="2147483685" r:id="rId5"/>
    <p:sldLayoutId id="2147483684" r:id="rId6"/>
    <p:sldLayoutId id="2147483694" r:id="rId7"/>
    <p:sldLayoutId id="2147483695" r:id="rId8"/>
    <p:sldLayoutId id="2147483696" r:id="rId9"/>
    <p:sldLayoutId id="2147483697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04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7661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4197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7614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  <p:sldLayoutId id="2147483831" r:id="rId15"/>
    <p:sldLayoutId id="2147483832" r:id="rId16"/>
    <p:sldLayoutId id="2147483833" r:id="rId17"/>
    <p:sldLayoutId id="2147483834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pt_PODLOGA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MaliBijeliPPT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39609" y="259614"/>
            <a:ext cx="2303824" cy="36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260019" y="910900"/>
            <a:ext cx="8561054" cy="62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39" tIns="45670" rIns="91339" bIns="4567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0019" y="1659727"/>
            <a:ext cx="8623962" cy="4560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39" tIns="45670" rIns="91339" bIns="456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" name="Rectangle 20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514446" y="6287750"/>
            <a:ext cx="2133274" cy="276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23" tIns="45662" rIns="91323" bIns="4566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  <a:cs typeface="+mn-cs"/>
            </a:endParaRPr>
          </a:p>
        </p:txBody>
      </p:sp>
      <p:sp>
        <p:nvSpPr>
          <p:cNvPr id="17" name="Rectangle 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13238" y="6287751"/>
            <a:ext cx="2895157" cy="28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23" tIns="45662" rIns="91323" bIns="45662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  <a:cs typeface="+mn-cs"/>
            </a:endParaRPr>
          </a:p>
        </p:txBody>
      </p:sp>
      <p:sp>
        <p:nvSpPr>
          <p:cNvPr id="18" name="Rectangle 2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596" y="6287751"/>
            <a:ext cx="2267477" cy="273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23" tIns="45662" rIns="91323" bIns="45662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hr-HR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9002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p:hf hdr="0" ftr="0" dt="0"/>
  <p:txStyles>
    <p:titleStyle>
      <a:lvl1pPr algn="ctr" defTabSz="914515" rtl="0" eaLnBrk="0" fontAlgn="base" hangingPunct="0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+mj-lt"/>
          <a:ea typeface="+mj-ea"/>
          <a:cs typeface="+mj-cs"/>
        </a:defRPr>
      </a:lvl1pPr>
      <a:lvl2pPr algn="ctr" defTabSz="914515" rtl="0" eaLnBrk="0" fontAlgn="base" hangingPunct="0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Arial" charset="0"/>
        </a:defRPr>
      </a:lvl2pPr>
      <a:lvl3pPr algn="ctr" defTabSz="914515" rtl="0" eaLnBrk="0" fontAlgn="base" hangingPunct="0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Arial" charset="0"/>
        </a:defRPr>
      </a:lvl3pPr>
      <a:lvl4pPr algn="ctr" defTabSz="914515" rtl="0" eaLnBrk="0" fontAlgn="base" hangingPunct="0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Arial" charset="0"/>
        </a:defRPr>
      </a:lvl4pPr>
      <a:lvl5pPr algn="ctr" defTabSz="914515" rtl="0" eaLnBrk="0" fontAlgn="base" hangingPunct="0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Arial" charset="0"/>
        </a:defRPr>
      </a:lvl5pPr>
      <a:lvl6pPr marL="414772" algn="ctr" defTabSz="914515" rtl="0" fontAlgn="base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Arial" charset="0"/>
        </a:defRPr>
      </a:lvl6pPr>
      <a:lvl7pPr marL="829544" algn="ctr" defTabSz="914515" rtl="0" fontAlgn="base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Arial" charset="0"/>
        </a:defRPr>
      </a:lvl7pPr>
      <a:lvl8pPr marL="1244316" algn="ctr" defTabSz="914515" rtl="0" fontAlgn="base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Arial" charset="0"/>
        </a:defRPr>
      </a:lvl8pPr>
      <a:lvl9pPr marL="1659087" algn="ctr" defTabSz="914515" rtl="0" fontAlgn="base">
        <a:spcBef>
          <a:spcPct val="0"/>
        </a:spcBef>
        <a:spcAft>
          <a:spcPct val="0"/>
        </a:spcAft>
        <a:defRPr sz="3300">
          <a:solidFill>
            <a:srgbClr val="5F5F5F"/>
          </a:solidFill>
          <a:latin typeface="Arial" charset="0"/>
        </a:defRPr>
      </a:lvl9pPr>
    </p:titleStyle>
    <p:bodyStyle>
      <a:lvl1pPr marL="342763" indent="-342763" algn="l" defTabSz="914515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rgbClr val="5F5F5F"/>
          </a:solidFill>
          <a:latin typeface="+mn-lt"/>
          <a:ea typeface="+mn-ea"/>
          <a:cs typeface="+mn-cs"/>
        </a:defRPr>
      </a:lvl1pPr>
      <a:lvl2pPr marL="743133" indent="-286596" algn="l" defTabSz="914515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5F5F5F"/>
          </a:solidFill>
          <a:latin typeface="+mn-lt"/>
        </a:defRPr>
      </a:lvl2pPr>
      <a:lvl3pPr marL="1143503" indent="-228989" algn="l" defTabSz="914515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rgbClr val="5F5F5F"/>
          </a:solidFill>
          <a:latin typeface="+mn-lt"/>
        </a:defRPr>
      </a:lvl3pPr>
      <a:lvl4pPr marL="1600040" indent="-228989" algn="l" defTabSz="914515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rgbClr val="5F5F5F"/>
          </a:solidFill>
          <a:latin typeface="+mn-lt"/>
        </a:defRPr>
      </a:lvl4pPr>
      <a:lvl5pPr marL="2055137" indent="-226109" algn="l" defTabSz="914515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rgbClr val="5F5F5F"/>
          </a:solidFill>
          <a:latin typeface="+mn-lt"/>
        </a:defRPr>
      </a:lvl5pPr>
      <a:lvl6pPr marL="2469909" indent="-226109" algn="l" defTabSz="914515" rtl="0" fontAlgn="base">
        <a:spcBef>
          <a:spcPct val="20000"/>
        </a:spcBef>
        <a:spcAft>
          <a:spcPct val="0"/>
        </a:spcAft>
        <a:buChar char="»"/>
        <a:defRPr sz="1800">
          <a:solidFill>
            <a:srgbClr val="5F5F5F"/>
          </a:solidFill>
          <a:latin typeface="+mn-lt"/>
        </a:defRPr>
      </a:lvl6pPr>
      <a:lvl7pPr marL="2884681" indent="-226109" algn="l" defTabSz="914515" rtl="0" fontAlgn="base">
        <a:spcBef>
          <a:spcPct val="20000"/>
        </a:spcBef>
        <a:spcAft>
          <a:spcPct val="0"/>
        </a:spcAft>
        <a:buChar char="»"/>
        <a:defRPr sz="1800">
          <a:solidFill>
            <a:srgbClr val="5F5F5F"/>
          </a:solidFill>
          <a:latin typeface="+mn-lt"/>
        </a:defRPr>
      </a:lvl7pPr>
      <a:lvl8pPr marL="3299453" indent="-226109" algn="l" defTabSz="914515" rtl="0" fontAlgn="base">
        <a:spcBef>
          <a:spcPct val="20000"/>
        </a:spcBef>
        <a:spcAft>
          <a:spcPct val="0"/>
        </a:spcAft>
        <a:buChar char="»"/>
        <a:defRPr sz="1800">
          <a:solidFill>
            <a:srgbClr val="5F5F5F"/>
          </a:solidFill>
          <a:latin typeface="+mn-lt"/>
        </a:defRPr>
      </a:lvl8pPr>
      <a:lvl9pPr marL="3714225" indent="-226109" algn="l" defTabSz="914515" rtl="0" fontAlgn="base">
        <a:spcBef>
          <a:spcPct val="20000"/>
        </a:spcBef>
        <a:spcAft>
          <a:spcPct val="0"/>
        </a:spcAft>
        <a:buChar char="»"/>
        <a:defRPr sz="1800">
          <a:solidFill>
            <a:srgbClr val="5F5F5F"/>
          </a:solidFill>
          <a:latin typeface="+mn-lt"/>
        </a:defRPr>
      </a:lvl9pPr>
    </p:bodyStyle>
    <p:otherStyle>
      <a:defPPr>
        <a:defRPr lang="sr-Latn-CS"/>
      </a:defPPr>
      <a:lvl1pPr marL="0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72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544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316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9087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859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631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403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8175" algn="l" defTabSz="82954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0894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90" r:id="rId12"/>
    <p:sldLayoutId id="2147483892" r:id="rId13"/>
    <p:sldLayoutId id="214748389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757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9160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48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7807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904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1777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9595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9277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3430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3.xml"/><Relationship Id="rId4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transparency.gie.eu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2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26876" y="2514600"/>
            <a:ext cx="8686800" cy="1143000"/>
          </a:xfrm>
        </p:spPr>
        <p:txBody>
          <a:bodyPr>
            <a:noAutofit/>
          </a:bodyPr>
          <a:lstStyle/>
          <a:p>
            <a:r>
              <a:rPr lang="de-DE" b="0" dirty="0" smtClean="0"/>
              <a:t>Early Warning System EWS</a:t>
            </a:r>
            <a:br>
              <a:rPr lang="de-DE" b="0" dirty="0" smtClean="0"/>
            </a:b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331776" y="4724400"/>
            <a:ext cx="6477000" cy="936104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Werner Rott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Hendrik Pollex, Wolfgang Heinrichs, </a:t>
            </a:r>
            <a:r>
              <a:rPr lang="de-DE" dirty="0">
                <a:solidFill>
                  <a:schemeClr val="tx1"/>
                </a:solidFill>
              </a:rPr>
              <a:t>Vincenzo Sia</a:t>
            </a:r>
            <a:endParaRPr lang="en-GB" dirty="0">
              <a:solidFill>
                <a:schemeClr val="tx1"/>
              </a:solidFill>
            </a:endParaRPr>
          </a:p>
          <a:p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166492" y="6248400"/>
            <a:ext cx="2807568" cy="360064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Vienna – 18</a:t>
            </a:r>
            <a:r>
              <a:rPr lang="en-GB" baseline="30000" dirty="0" smtClean="0">
                <a:solidFill>
                  <a:schemeClr val="tx1"/>
                </a:solidFill>
              </a:rPr>
              <a:t>th</a:t>
            </a:r>
            <a:r>
              <a:rPr lang="en-GB" dirty="0" smtClean="0">
                <a:solidFill>
                  <a:schemeClr val="tx1"/>
                </a:solidFill>
              </a:rPr>
              <a:t> June  2015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58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1"/>
          <p:cNvSpPr>
            <a:spLocks noGrp="1"/>
          </p:cNvSpPr>
          <p:nvPr>
            <p:ph type="title"/>
          </p:nvPr>
        </p:nvSpPr>
        <p:spPr bwMode="auto">
          <a:xfrm>
            <a:off x="442016" y="914400"/>
            <a:ext cx="828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000" dirty="0" smtClean="0"/>
              <a:t>4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</a:t>
            </a:r>
            <a:r>
              <a:rPr lang="en-GB" sz="2000" dirty="0"/>
              <a:t>Interface Scenario of TF with GCG</a:t>
            </a:r>
            <a:endParaRPr lang="en-GB" sz="2000" dirty="0" smtClean="0">
              <a:ea typeface="ＭＳ Ｐゴシック" pitchFamily="34" charset="-128"/>
              <a:cs typeface="Arial" charset="0"/>
            </a:endParaRPr>
          </a:p>
        </p:txBody>
      </p:sp>
      <p:grpSp>
        <p:nvGrpSpPr>
          <p:cNvPr id="24" name="Gruppieren 23"/>
          <p:cNvGrpSpPr/>
          <p:nvPr/>
        </p:nvGrpSpPr>
        <p:grpSpPr>
          <a:xfrm>
            <a:off x="590967" y="1596279"/>
            <a:ext cx="8095833" cy="4953000"/>
            <a:chOff x="609600" y="838200"/>
            <a:chExt cx="7924800" cy="5334000"/>
          </a:xfrm>
        </p:grpSpPr>
        <p:sp>
          <p:nvSpPr>
            <p:cNvPr id="3" name="Rectangle 2"/>
            <p:cNvSpPr/>
            <p:nvPr/>
          </p:nvSpPr>
          <p:spPr>
            <a:xfrm>
              <a:off x="609600" y="1600200"/>
              <a:ext cx="3657600" cy="40386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endParaRPr lang="de-DE" dirty="0" smtClean="0"/>
            </a:p>
            <a:p>
              <a:endParaRPr lang="de-DE" dirty="0"/>
            </a:p>
            <a:p>
              <a:endParaRPr lang="de-DE" dirty="0" smtClean="0"/>
            </a:p>
            <a:p>
              <a:pPr algn="ctr"/>
              <a:r>
                <a:rPr lang="de-DE" dirty="0" smtClean="0"/>
                <a:t>Gas Coordination Group</a:t>
              </a:r>
            </a:p>
            <a:p>
              <a:pPr algn="ctr"/>
              <a:r>
                <a:rPr lang="de-DE" dirty="0" smtClean="0"/>
                <a:t>(2 representatives each)</a:t>
              </a:r>
              <a:endParaRPr lang="de-DE" dirty="0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762000" y="18288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Eurogas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762000" y="24384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OGP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048000" y="18288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Member States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905000" y="24384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EFET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62000" y="30480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IFIEC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1905000" y="18288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Energy Community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762000" y="3667125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Euroheat &amp; Power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905000" y="3667125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BEUC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048000" y="3667125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ENTSOG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895475" y="30480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Eurelectric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048000" y="30480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ACER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048000" y="24384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GIE</a:t>
              </a:r>
            </a:p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(SSO + LNG)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704975" y="838200"/>
              <a:ext cx="1447800" cy="457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rgbClr val="000000"/>
                  </a:solidFill>
                </a:rPr>
                <a:t>Commission</a:t>
              </a:r>
              <a:endParaRPr lang="de-DE" sz="1600" dirty="0">
                <a:solidFill>
                  <a:srgbClr val="000000"/>
                </a:solidFill>
              </a:endParaRPr>
            </a:p>
          </p:txBody>
        </p:sp>
        <p:cxnSp>
          <p:nvCxnSpPr>
            <p:cNvPr id="7" name="Straight Arrow Connector 6"/>
            <p:cNvCxnSpPr>
              <a:stCxn id="21" idx="2"/>
              <a:endCxn id="3" idx="0"/>
            </p:cNvCxnSpPr>
            <p:nvPr/>
          </p:nvCxnSpPr>
          <p:spPr>
            <a:xfrm>
              <a:off x="2428875" y="1295400"/>
              <a:ext cx="9525" cy="3048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4876800" y="1600200"/>
              <a:ext cx="3657600" cy="990600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5029200" y="18288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Government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876800" y="3400425"/>
              <a:ext cx="3657600" cy="990600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038725" y="3657600"/>
              <a:ext cx="752475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324600" y="36576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2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7553325" y="36576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x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91200" y="5525869"/>
              <a:ext cx="19885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de-DE" dirty="0" smtClean="0">
                <a:solidFill>
                  <a:schemeClr val="bg1"/>
                </a:solidFill>
              </a:endParaRPr>
            </a:p>
            <a:p>
              <a:r>
                <a:rPr lang="de-DE" b="1" i="1" dirty="0" smtClean="0">
                  <a:solidFill>
                    <a:schemeClr val="bg1"/>
                  </a:solidFill>
                </a:rPr>
                <a:t>EWS Task-Force</a:t>
              </a:r>
              <a:endParaRPr lang="de-DE" b="1" i="1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Arrow Connector 8"/>
            <p:cNvCxnSpPr>
              <a:stCxn id="11" idx="3"/>
              <a:endCxn id="22" idx="1"/>
            </p:cNvCxnSpPr>
            <p:nvPr/>
          </p:nvCxnSpPr>
          <p:spPr>
            <a:xfrm>
              <a:off x="4114800" y="2095500"/>
              <a:ext cx="76200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ounded Rectangle 51"/>
            <p:cNvSpPr/>
            <p:nvPr/>
          </p:nvSpPr>
          <p:spPr>
            <a:xfrm>
              <a:off x="6324600" y="18288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Government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7553325" y="18288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Government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V="1">
              <a:off x="5786434" y="2085975"/>
              <a:ext cx="538165" cy="4762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52" idx="3"/>
            </p:cNvCxnSpPr>
            <p:nvPr/>
          </p:nvCxnSpPr>
          <p:spPr>
            <a:xfrm>
              <a:off x="7086600" y="2095500"/>
              <a:ext cx="48577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stCxn id="23" idx="2"/>
              <a:endCxn id="27" idx="0"/>
            </p:cNvCxnSpPr>
            <p:nvPr/>
          </p:nvCxnSpPr>
          <p:spPr>
            <a:xfrm>
              <a:off x="5410200" y="2362200"/>
              <a:ext cx="4763" cy="12954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6705600" y="2362200"/>
              <a:ext cx="4763" cy="12954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7915275" y="2371725"/>
              <a:ext cx="4763" cy="12954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ounded Rectangle 41"/>
            <p:cNvSpPr/>
            <p:nvPr/>
          </p:nvSpPr>
          <p:spPr>
            <a:xfrm>
              <a:off x="762000" y="4343400"/>
              <a:ext cx="1066800" cy="533400"/>
            </a:xfrm>
            <a:prstGeom prst="roundRect">
              <a:avLst/>
            </a:prstGeom>
            <a:solidFill>
              <a:schemeClr val="bg1"/>
            </a:solidFill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Task-Force</a:t>
              </a:r>
            </a:p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East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1895475" y="4343400"/>
              <a:ext cx="1066800" cy="533400"/>
            </a:xfrm>
            <a:prstGeom prst="roundRect">
              <a:avLst/>
            </a:prstGeom>
            <a:solidFill>
              <a:schemeClr val="bg1"/>
            </a:solidFill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>
                  <a:solidFill>
                    <a:srgbClr val="000000"/>
                  </a:solidFill>
                </a:rPr>
                <a:t>Task-Force</a:t>
              </a:r>
            </a:p>
            <a:p>
              <a:pPr algn="ctr"/>
              <a:r>
                <a:rPr lang="de-DE" sz="1200" dirty="0">
                  <a:solidFill>
                    <a:srgbClr val="000000"/>
                  </a:solidFill>
                </a:rPr>
                <a:t>North-West</a:t>
              </a: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3048000" y="4343400"/>
              <a:ext cx="1066800" cy="533400"/>
            </a:xfrm>
            <a:prstGeom prst="roundRect">
              <a:avLst/>
            </a:prstGeom>
            <a:solidFill>
              <a:schemeClr val="bg1"/>
            </a:solidFill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>
                  <a:solidFill>
                    <a:srgbClr val="000000"/>
                  </a:solidFill>
                </a:rPr>
                <a:t>Task-Force</a:t>
              </a:r>
            </a:p>
            <a:p>
              <a:pPr algn="ctr"/>
              <a:r>
                <a:rPr lang="de-DE" sz="1200" dirty="0">
                  <a:solidFill>
                    <a:srgbClr val="000000"/>
                  </a:solidFill>
                </a:rPr>
                <a:t>South-East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946144" y="4886325"/>
              <a:ext cx="23647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4th Scenario for TF:</a:t>
              </a:r>
            </a:p>
            <a:p>
              <a:r>
                <a:rPr lang="de-DE" b="1" dirty="0" smtClean="0">
                  <a:solidFill>
                    <a:srgbClr val="FF0000"/>
                  </a:solidFill>
                </a:rPr>
                <a:t>Part of the GCG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41" name="Rounded Rectangle 14"/>
          <p:cNvSpPr/>
          <p:nvPr/>
        </p:nvSpPr>
        <p:spPr>
          <a:xfrm>
            <a:off x="438567" y="166435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/>
              <a:t>Interfaces to other stakeholders</a:t>
            </a:r>
          </a:p>
        </p:txBody>
      </p:sp>
      <p:sp>
        <p:nvSpPr>
          <p:cNvPr id="45" name="Rounded Rectangle 15"/>
          <p:cNvSpPr/>
          <p:nvPr/>
        </p:nvSpPr>
        <p:spPr>
          <a:xfrm>
            <a:off x="438567" y="547435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General and </a:t>
            </a:r>
            <a:r>
              <a:rPr lang="de-DE" dirty="0" smtClean="0">
                <a:solidFill>
                  <a:srgbClr val="1F4484"/>
                </a:solidFill>
              </a:rPr>
              <a:t>Gas Coordination Group</a:t>
            </a:r>
            <a:endParaRPr lang="de-DE" dirty="0">
              <a:solidFill>
                <a:srgbClr val="1F44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51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1905000"/>
            <a:ext cx="7200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Internally (existing and approved)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Via ENTSOG SharePoint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Reading and writing rights for the EWT members</a:t>
            </a:r>
          </a:p>
          <a:p>
            <a:endParaRPr lang="de-DE" dirty="0"/>
          </a:p>
          <a:p>
            <a:r>
              <a:rPr lang="de-DE" b="1" dirty="0" smtClean="0"/>
              <a:t>Externally (to be decided)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Via ENTSOG website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New area has to be implemented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b="1" dirty="0"/>
              <a:t>Note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Has to be worked out by KG and then be approved by WG and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/>
          </a:p>
        </p:txBody>
      </p:sp>
      <p:sp>
        <p:nvSpPr>
          <p:cNvPr id="6" name="Rounded Rectangle 16"/>
          <p:cNvSpPr/>
          <p:nvPr/>
        </p:nvSpPr>
        <p:spPr>
          <a:xfrm>
            <a:off x="457200" y="457200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/>
              <a:t>Information exchange</a:t>
            </a:r>
          </a:p>
        </p:txBody>
      </p:sp>
      <p:sp>
        <p:nvSpPr>
          <p:cNvPr id="7" name="Rounded Rectangle 17"/>
          <p:cNvSpPr/>
          <p:nvPr/>
        </p:nvSpPr>
        <p:spPr>
          <a:xfrm>
            <a:off x="457200" y="838200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Internal and external</a:t>
            </a:r>
          </a:p>
        </p:txBody>
      </p:sp>
    </p:spTree>
    <p:extLst>
      <p:ext uri="{BB962C8B-B14F-4D97-AF65-F5344CB8AC3E}">
        <p14:creationId xmlns:p14="http://schemas.microsoft.com/office/powerpoint/2010/main" val="14095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1311275" y="1440656"/>
            <a:ext cx="6613525" cy="4960144"/>
            <a:chOff x="1265237" y="1219200"/>
            <a:chExt cx="6613525" cy="496014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5237" y="1219200"/>
              <a:ext cx="6613525" cy="4960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ounded Rectangle 2"/>
            <p:cNvSpPr/>
            <p:nvPr/>
          </p:nvSpPr>
          <p:spPr>
            <a:xfrm>
              <a:off x="3200400" y="3124201"/>
              <a:ext cx="1600200" cy="106679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b="1" dirty="0" smtClean="0"/>
                <a:t>11:23-11:56 In total only </a:t>
              </a:r>
            </a:p>
            <a:p>
              <a:pPr algn="ctr"/>
              <a:r>
                <a:rPr lang="de-DE" b="1" dirty="0" smtClean="0"/>
                <a:t>33 min</a:t>
              </a:r>
              <a:endParaRPr lang="de-DE" b="1" dirty="0"/>
            </a:p>
          </p:txBody>
        </p:sp>
      </p:grpSp>
      <p:sp>
        <p:nvSpPr>
          <p:cNvPr id="7" name="Rounded Rectangle 18"/>
          <p:cNvSpPr/>
          <p:nvPr/>
        </p:nvSpPr>
        <p:spPr>
          <a:xfrm>
            <a:off x="304800" y="304800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/>
              <a:t>Proof of concept of communication chain</a:t>
            </a:r>
          </a:p>
        </p:txBody>
      </p:sp>
      <p:sp>
        <p:nvSpPr>
          <p:cNvPr id="8" name="Rounded Rectangle 19"/>
          <p:cNvSpPr/>
          <p:nvPr/>
        </p:nvSpPr>
        <p:spPr>
          <a:xfrm>
            <a:off x="304800" y="685799"/>
            <a:ext cx="7200000" cy="67151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Communication </a:t>
            </a:r>
            <a:r>
              <a:rPr lang="de-DE" dirty="0" smtClean="0">
                <a:solidFill>
                  <a:srgbClr val="1F4484"/>
                </a:solidFill>
              </a:rPr>
              <a:t>exercise, Initial Idea</a:t>
            </a:r>
            <a:endParaRPr lang="de-DE" dirty="0">
              <a:solidFill>
                <a:srgbClr val="1F44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00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275" y="1405096"/>
            <a:ext cx="6613525" cy="4960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le 18"/>
          <p:cNvSpPr/>
          <p:nvPr/>
        </p:nvSpPr>
        <p:spPr>
          <a:xfrm>
            <a:off x="304800" y="304800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/>
              <a:t>Proof of concept of communication chain</a:t>
            </a:r>
          </a:p>
        </p:txBody>
      </p:sp>
      <p:sp>
        <p:nvSpPr>
          <p:cNvPr id="8" name="Rounded Rectangle 19"/>
          <p:cNvSpPr/>
          <p:nvPr/>
        </p:nvSpPr>
        <p:spPr>
          <a:xfrm>
            <a:off x="304800" y="685799"/>
            <a:ext cx="7200000" cy="67151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Communication </a:t>
            </a:r>
            <a:r>
              <a:rPr lang="de-DE" dirty="0" smtClean="0">
                <a:solidFill>
                  <a:srgbClr val="1F4484"/>
                </a:solidFill>
              </a:rPr>
              <a:t>exercise, Improvements </a:t>
            </a:r>
            <a:endParaRPr lang="de-DE" dirty="0">
              <a:solidFill>
                <a:srgbClr val="1F4484"/>
              </a:solidFill>
            </a:endParaRPr>
          </a:p>
        </p:txBody>
      </p:sp>
      <p:sp>
        <p:nvSpPr>
          <p:cNvPr id="1743" name="Textfeld 1742"/>
          <p:cNvSpPr txBox="1"/>
          <p:nvPr/>
        </p:nvSpPr>
        <p:spPr>
          <a:xfrm>
            <a:off x="2362200" y="2362200"/>
            <a:ext cx="381000" cy="381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@</a:t>
            </a:r>
            <a:endParaRPr lang="de-DE" dirty="0"/>
          </a:p>
        </p:txBody>
      </p:sp>
      <p:sp>
        <p:nvSpPr>
          <p:cNvPr id="1744" name="Pfeil nach unten 1743"/>
          <p:cNvSpPr/>
          <p:nvPr/>
        </p:nvSpPr>
        <p:spPr>
          <a:xfrm rot="2398914">
            <a:off x="2634207" y="2012155"/>
            <a:ext cx="609600" cy="5334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45" name="Textfeld 1744"/>
          <p:cNvSpPr txBox="1"/>
          <p:nvPr/>
        </p:nvSpPr>
        <p:spPr>
          <a:xfrm>
            <a:off x="3290347" y="1999775"/>
            <a:ext cx="1645602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1. Send out message</a:t>
            </a:r>
          </a:p>
          <a:p>
            <a:r>
              <a:rPr lang="de-DE" sz="1200" dirty="0" smtClean="0"/>
              <a:t>to all 24/7contacts</a:t>
            </a:r>
            <a:endParaRPr lang="de-DE" sz="1200" dirty="0"/>
          </a:p>
        </p:txBody>
      </p:sp>
      <p:sp>
        <p:nvSpPr>
          <p:cNvPr id="434" name="Textfeld 433"/>
          <p:cNvSpPr txBox="1"/>
          <p:nvPr/>
        </p:nvSpPr>
        <p:spPr>
          <a:xfrm>
            <a:off x="2753360" y="3087367"/>
            <a:ext cx="204724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2. Call </a:t>
            </a:r>
            <a:r>
              <a:rPr lang="de-DE" sz="1200" dirty="0"/>
              <a:t>o</a:t>
            </a:r>
            <a:r>
              <a:rPr lang="de-DE" sz="1200" dirty="0" smtClean="0"/>
              <a:t>nly those who didn´t reply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31037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16168" y="1295400"/>
            <a:ext cx="3429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Passive Role</a:t>
            </a:r>
            <a:endParaRPr lang="de-DE" sz="2400" b="1" dirty="0"/>
          </a:p>
        </p:txBody>
      </p:sp>
      <p:sp>
        <p:nvSpPr>
          <p:cNvPr id="8" name="Rectangle 7"/>
          <p:cNvSpPr/>
          <p:nvPr/>
        </p:nvSpPr>
        <p:spPr>
          <a:xfrm>
            <a:off x="4911968" y="1295400"/>
            <a:ext cx="3429000" cy="542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Active Role</a:t>
            </a:r>
            <a:endParaRPr lang="de-DE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416168" y="2209800"/>
            <a:ext cx="3429000" cy="1676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accent1"/>
                </a:solidFill>
              </a:rPr>
              <a:t>Operational issues in case of a gas supply crisis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accent1"/>
                </a:solidFill>
              </a:rPr>
              <a:t>Information exchange and document sharing in case of gas supply crisis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83393" y="2209800"/>
            <a:ext cx="3429000" cy="403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accent1"/>
                </a:solidFill>
              </a:rPr>
              <a:t>Providing dedicated telephone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accent1"/>
                </a:solidFill>
              </a:rPr>
              <a:t>Providing dedicated webex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accent1"/>
                </a:solidFill>
              </a:rPr>
              <a:t>Providing ENTSOG SharePoint for internal information exchange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accent1"/>
                </a:solidFill>
              </a:rPr>
              <a:t>Providing ENTSOG webesite for external information exchange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accent1"/>
                </a:solidFill>
              </a:rPr>
              <a:t>Organising yearly communication exercise and handover of coordinator role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chemeClr val="accent1"/>
                </a:solidFill>
              </a:rPr>
              <a:t>Developing and updating of ToR for EWTs in line with ENTSOG governance rules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>
              <a:solidFill>
                <a:schemeClr val="accent1"/>
              </a:solidFill>
            </a:endParaRPr>
          </a:p>
        </p:txBody>
      </p:sp>
      <p:sp>
        <p:nvSpPr>
          <p:cNvPr id="11" name="Rounded Rectangle 20"/>
          <p:cNvSpPr/>
          <p:nvPr/>
        </p:nvSpPr>
        <p:spPr>
          <a:xfrm>
            <a:off x="304799" y="418509"/>
            <a:ext cx="8048625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/>
              <a:t>ENTSOG‘s role</a:t>
            </a:r>
          </a:p>
        </p:txBody>
      </p:sp>
      <p:sp>
        <p:nvSpPr>
          <p:cNvPr id="12" name="Rounded Rectangle 21"/>
          <p:cNvSpPr/>
          <p:nvPr/>
        </p:nvSpPr>
        <p:spPr>
          <a:xfrm>
            <a:off x="304800" y="799509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Information and </a:t>
            </a:r>
            <a:r>
              <a:rPr lang="de-DE" dirty="0" smtClean="0">
                <a:solidFill>
                  <a:srgbClr val="1F4484"/>
                </a:solidFill>
              </a:rPr>
              <a:t>approval </a:t>
            </a:r>
            <a:endParaRPr lang="de-DE" dirty="0">
              <a:solidFill>
                <a:srgbClr val="1F4484"/>
              </a:solidFill>
            </a:endParaRP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097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655119"/>
            <a:ext cx="4572000" cy="5507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93" y="1123950"/>
            <a:ext cx="3636107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ounded Rectangle 22"/>
          <p:cNvSpPr/>
          <p:nvPr/>
        </p:nvSpPr>
        <p:spPr>
          <a:xfrm>
            <a:off x="409840" y="304800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ToR </a:t>
            </a:r>
            <a:r>
              <a:rPr lang="de-DE" sz="2400" b="1" dirty="0"/>
              <a:t>for Early Warning Team East</a:t>
            </a:r>
          </a:p>
        </p:txBody>
      </p:sp>
      <p:sp>
        <p:nvSpPr>
          <p:cNvPr id="8" name="Rounded Rectangle 23"/>
          <p:cNvSpPr/>
          <p:nvPr/>
        </p:nvSpPr>
        <p:spPr>
          <a:xfrm>
            <a:off x="389590" y="706800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Purpose and </a:t>
            </a:r>
            <a:r>
              <a:rPr lang="de-DE" dirty="0" smtClean="0">
                <a:solidFill>
                  <a:srgbClr val="1F4484"/>
                </a:solidFill>
              </a:rPr>
              <a:t>structure of the Early Warning Team East</a:t>
            </a:r>
            <a:endParaRPr lang="de-DE" dirty="0">
              <a:solidFill>
                <a:srgbClr val="1F44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31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9200" y="990600"/>
            <a:ext cx="8280000" cy="540000"/>
          </a:xfrm>
        </p:spPr>
        <p:txBody>
          <a:bodyPr/>
          <a:lstStyle/>
          <a:p>
            <a:pPr algn="l"/>
            <a:r>
              <a:rPr lang="de-DE" sz="2000" dirty="0" smtClean="0"/>
              <a:t>Balance (forecast of daily quantities)</a:t>
            </a:r>
            <a:br>
              <a:rPr lang="de-DE" sz="2000" dirty="0" smtClean="0"/>
            </a:br>
            <a:r>
              <a:rPr lang="de-DE" sz="2000" dirty="0" smtClean="0"/>
              <a:t>Example</a:t>
            </a:r>
            <a:br>
              <a:rPr lang="de-DE" sz="2000" dirty="0" smtClean="0"/>
            </a:br>
            <a:endParaRPr lang="de-DE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0ADA2-9A8F-49C4-846F-11C90AC11523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3" name="Ellipse 2"/>
          <p:cNvSpPr/>
          <p:nvPr/>
        </p:nvSpPr>
        <p:spPr>
          <a:xfrm>
            <a:off x="827584" y="2239690"/>
            <a:ext cx="1656184" cy="1656184"/>
          </a:xfrm>
          <a:prstGeom prst="ellipse">
            <a:avLst/>
          </a:prstGeom>
          <a:solidFill>
            <a:srgbClr val="46F828">
              <a:alpha val="5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0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100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(120</a:t>
            </a:r>
            <a:r>
              <a:rPr lang="de-DE" sz="2400" dirty="0" smtClean="0">
                <a:solidFill>
                  <a:schemeClr val="tx1"/>
                </a:solidFill>
              </a:rPr>
              <a:t>)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4" name="Legende mit Linie 1 13"/>
          <p:cNvSpPr/>
          <p:nvPr/>
        </p:nvSpPr>
        <p:spPr>
          <a:xfrm>
            <a:off x="2830661" y="2204864"/>
            <a:ext cx="4532692" cy="369654"/>
          </a:xfrm>
          <a:prstGeom prst="borderCallout1">
            <a:avLst>
              <a:gd name="adj1" fmla="val 54902"/>
              <a:gd name="adj2" fmla="val -3062"/>
              <a:gd name="adj3" fmla="val 155016"/>
              <a:gd name="adj4" fmla="val -22149"/>
            </a:avLst>
          </a:prstGeom>
          <a:solidFill>
            <a:srgbClr val="003D8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/>
              <a:t>Balance (after using balancing tools)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2991668" y="2652283"/>
            <a:ext cx="2105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+ Import</a:t>
            </a:r>
          </a:p>
          <a:p>
            <a:r>
              <a:rPr lang="de-DE" sz="1600" dirty="0" smtClean="0"/>
              <a:t>+ Production</a:t>
            </a:r>
          </a:p>
          <a:p>
            <a:r>
              <a:rPr lang="de-DE" sz="1600" dirty="0" smtClean="0"/>
              <a:t>+ Storage withdrawal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5364088" y="2652283"/>
            <a:ext cx="19992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sz="1600" dirty="0" smtClean="0"/>
              <a:t>Domestic exits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Export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Storage injection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/>
          </p:nvPr>
        </p:nvGraphicFramePr>
        <p:xfrm>
          <a:off x="395536" y="4077072"/>
          <a:ext cx="8132763" cy="2668138"/>
        </p:xfrm>
        <a:graphic>
          <a:graphicData uri="http://schemas.openxmlformats.org/drawingml/2006/table">
            <a:tbl>
              <a:tblPr/>
              <a:tblGrid>
                <a:gridCol w="601110"/>
                <a:gridCol w="685137"/>
                <a:gridCol w="685137"/>
                <a:gridCol w="904897"/>
                <a:gridCol w="906513"/>
                <a:gridCol w="879043"/>
                <a:gridCol w="904897"/>
                <a:gridCol w="904897"/>
                <a:gridCol w="833798"/>
                <a:gridCol w="827334"/>
              </a:tblGrid>
              <a:tr h="134302"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Daily balance flows - [MSm3/d] (1)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671512"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596" marR="5596" marT="5596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Domestic exit point redelivery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National production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Storages (2)   (Nomination; Actual)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Line pack variation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Gas Import  (Nomination; Actual)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Gas Import  @ affected entry point (Nomination; Actual)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Gas Export  (Nomination; Actual)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Storages withdrawal maximum technical capacity (3)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0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 with supply affected by crisis scenario</a:t>
                      </a:r>
                    </a:p>
                  </a:txBody>
                  <a:tcPr marL="5596" marR="5596" marT="5596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Snam Rete Gas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189,888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17,951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(-1); (+15,053)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-1,185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154,698; 154,507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56,366; 56,366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0,695; 0,525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0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 x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1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 y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413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MS z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</a:t>
                      </a:r>
                    </a:p>
                  </a:txBody>
                  <a:tcPr marL="5596" marR="5596" marT="55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302"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4302"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302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LEGEND:</a:t>
                      </a: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302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(1)</a:t>
                      </a:r>
                    </a:p>
                  </a:txBody>
                  <a:tcPr marL="5596" marR="5596" marT="55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SCADA values </a:t>
                      </a:r>
                    </a:p>
                  </a:txBody>
                  <a:tcPr marL="5596" marR="5596" marT="55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302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(2)</a:t>
                      </a:r>
                    </a:p>
                  </a:txBody>
                  <a:tcPr marL="5596" marR="5596" marT="55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withdrawal (+) injection (-) </a:t>
                      </a:r>
                    </a:p>
                  </a:txBody>
                  <a:tcPr marL="5596" marR="5596" marT="55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4302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(3)</a:t>
                      </a:r>
                    </a:p>
                  </a:txBody>
                  <a:tcPr marL="5596" marR="5596" marT="55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Daily Value</a:t>
                      </a:r>
                    </a:p>
                  </a:txBody>
                  <a:tcPr marL="5596" marR="5596" marT="55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5596" marR="5596" marT="55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8779">
                <a:tc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(4)</a:t>
                      </a:r>
                    </a:p>
                  </a:txBody>
                  <a:tcPr marL="5596" marR="5596" marT="55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D-1 nomination</a:t>
                      </a:r>
                    </a:p>
                  </a:txBody>
                  <a:tcPr marL="5596" marR="5596" marT="55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Segoe UI"/>
                      </a:endParaRPr>
                    </a:p>
                  </a:txBody>
                  <a:tcPr marL="5596" marR="5596" marT="559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596" marR="5596" marT="55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Rounded Rectangle 24"/>
          <p:cNvSpPr/>
          <p:nvPr/>
        </p:nvSpPr>
        <p:spPr>
          <a:xfrm>
            <a:off x="221856" y="221218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Further development</a:t>
            </a:r>
            <a:endParaRPr lang="de-DE" sz="2400" b="1" dirty="0"/>
          </a:p>
        </p:txBody>
      </p:sp>
      <p:sp>
        <p:nvSpPr>
          <p:cNvPr id="10" name="Rounded Rectangle 25"/>
          <p:cNvSpPr/>
          <p:nvPr/>
        </p:nvSpPr>
        <p:spPr>
          <a:xfrm>
            <a:off x="221856" y="602218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How to develop further information provision</a:t>
            </a:r>
          </a:p>
        </p:txBody>
      </p:sp>
    </p:spTree>
    <p:extLst>
      <p:ext uri="{BB962C8B-B14F-4D97-AF65-F5344CB8AC3E}">
        <p14:creationId xmlns:p14="http://schemas.microsoft.com/office/powerpoint/2010/main" val="397332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9200" y="990600"/>
            <a:ext cx="8280000" cy="540000"/>
          </a:xfrm>
        </p:spPr>
        <p:txBody>
          <a:bodyPr/>
          <a:lstStyle/>
          <a:p>
            <a:pPr algn="l"/>
            <a:r>
              <a:rPr lang="de-DE" sz="2000" dirty="0" smtClean="0"/>
              <a:t>Balance (forecast of daily quantities)</a:t>
            </a:r>
            <a:br>
              <a:rPr lang="de-DE" sz="2000" dirty="0" smtClean="0"/>
            </a:br>
            <a:r>
              <a:rPr lang="de-DE" sz="2000" dirty="0" smtClean="0"/>
              <a:t>Availability for support in adjacent systems</a:t>
            </a:r>
            <a:endParaRPr lang="de-DE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0ADA2-9A8F-49C4-846F-11C90AC11523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3" name="Ellipse 2"/>
          <p:cNvSpPr/>
          <p:nvPr/>
        </p:nvSpPr>
        <p:spPr>
          <a:xfrm>
            <a:off x="827584" y="2092226"/>
            <a:ext cx="1656184" cy="1656184"/>
          </a:xfrm>
          <a:prstGeom prst="ellipse">
            <a:avLst/>
          </a:prstGeom>
          <a:solidFill>
            <a:srgbClr val="46F828">
              <a:alpha val="56863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0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100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(120</a:t>
            </a:r>
            <a:r>
              <a:rPr lang="de-DE" sz="2400" dirty="0" smtClean="0">
                <a:solidFill>
                  <a:schemeClr val="tx1"/>
                </a:solidFill>
              </a:rPr>
              <a:t>)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4" name="Legende mit Linie 1 13"/>
          <p:cNvSpPr/>
          <p:nvPr/>
        </p:nvSpPr>
        <p:spPr>
          <a:xfrm>
            <a:off x="2830661" y="2057400"/>
            <a:ext cx="4532692" cy="369654"/>
          </a:xfrm>
          <a:prstGeom prst="borderCallout1">
            <a:avLst>
              <a:gd name="adj1" fmla="val 54902"/>
              <a:gd name="adj2" fmla="val -3062"/>
              <a:gd name="adj3" fmla="val 155016"/>
              <a:gd name="adj4" fmla="val -22149"/>
            </a:avLst>
          </a:prstGeom>
          <a:solidFill>
            <a:srgbClr val="003D8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 dirty="0"/>
              <a:t>Balance (after using balancing tools)</a:t>
            </a:r>
          </a:p>
        </p:txBody>
      </p:sp>
      <p:sp>
        <p:nvSpPr>
          <p:cNvPr id="16" name="Legende mit Linie 1 15"/>
          <p:cNvSpPr/>
          <p:nvPr/>
        </p:nvSpPr>
        <p:spPr>
          <a:xfrm>
            <a:off x="2991669" y="3708459"/>
            <a:ext cx="4172620" cy="554481"/>
          </a:xfrm>
          <a:prstGeom prst="borderCallout1">
            <a:avLst>
              <a:gd name="adj1" fmla="val 40743"/>
              <a:gd name="adj2" fmla="val -2059"/>
              <a:gd name="adj3" fmla="val -130507"/>
              <a:gd name="adj4" fmla="val -23586"/>
            </a:avLst>
          </a:prstGeom>
          <a:solidFill>
            <a:srgbClr val="003D8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 dirty="0"/>
              <a:t>Regular available daily capacity from storage/production/LNG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2991668" y="2504819"/>
            <a:ext cx="2105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+ Import</a:t>
            </a:r>
          </a:p>
          <a:p>
            <a:r>
              <a:rPr lang="de-DE" sz="1600" dirty="0" smtClean="0"/>
              <a:t>+ Production</a:t>
            </a:r>
          </a:p>
          <a:p>
            <a:r>
              <a:rPr lang="de-DE" sz="1600" dirty="0" smtClean="0"/>
              <a:t>+ Storage withdrawal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5364088" y="2504819"/>
            <a:ext cx="19992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sz="1600" dirty="0" smtClean="0"/>
              <a:t>Domestic exits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Export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Storage injection</a:t>
            </a:r>
          </a:p>
        </p:txBody>
      </p:sp>
      <p:sp>
        <p:nvSpPr>
          <p:cNvPr id="10" name="Legende mit Linie 1 9"/>
          <p:cNvSpPr/>
          <p:nvPr/>
        </p:nvSpPr>
        <p:spPr>
          <a:xfrm>
            <a:off x="3031242" y="4534814"/>
            <a:ext cx="4192489" cy="554481"/>
          </a:xfrm>
          <a:prstGeom prst="borderCallout1">
            <a:avLst>
              <a:gd name="adj1" fmla="val 39078"/>
              <a:gd name="adj2" fmla="val -3355"/>
              <a:gd name="adj3" fmla="val -205467"/>
              <a:gd name="adj4" fmla="val -27021"/>
            </a:avLst>
          </a:prstGeom>
          <a:solidFill>
            <a:srgbClr val="003D8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 dirty="0" smtClean="0"/>
              <a:t>Additional available daily capacity from </a:t>
            </a:r>
            <a:r>
              <a:rPr lang="de-DE" b="1" dirty="0"/>
              <a:t>storage/production/LNG</a:t>
            </a:r>
          </a:p>
        </p:txBody>
      </p:sp>
      <p:sp>
        <p:nvSpPr>
          <p:cNvPr id="4" name="Rechteck 3"/>
          <p:cNvSpPr/>
          <p:nvPr/>
        </p:nvSpPr>
        <p:spPr>
          <a:xfrm>
            <a:off x="437064" y="4511515"/>
            <a:ext cx="2016224" cy="16561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 smtClean="0">
                <a:solidFill>
                  <a:schemeClr val="tx1"/>
                </a:solidFill>
              </a:rPr>
              <a:t>Color: „Traffic Light“</a:t>
            </a:r>
          </a:p>
          <a:p>
            <a:r>
              <a:rPr lang="de-DE" sz="1600" dirty="0" smtClean="0">
                <a:solidFill>
                  <a:schemeClr val="tx1"/>
                </a:solidFill>
              </a:rPr>
              <a:t>Green: 	Ok</a:t>
            </a:r>
          </a:p>
          <a:p>
            <a:r>
              <a:rPr lang="de-DE" sz="1600" dirty="0" smtClean="0">
                <a:solidFill>
                  <a:schemeClr val="tx1"/>
                </a:solidFill>
              </a:rPr>
              <a:t>Yellow: 	Warning</a:t>
            </a:r>
          </a:p>
          <a:p>
            <a:r>
              <a:rPr lang="de-DE" sz="1600" dirty="0" smtClean="0">
                <a:solidFill>
                  <a:schemeClr val="tx1"/>
                </a:solidFill>
              </a:rPr>
              <a:t>Red: 	Alarm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1" name="Rounded Rectangle 24"/>
          <p:cNvSpPr/>
          <p:nvPr/>
        </p:nvSpPr>
        <p:spPr>
          <a:xfrm>
            <a:off x="221856" y="221218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Further development</a:t>
            </a:r>
            <a:endParaRPr lang="de-DE" sz="2400" b="1" dirty="0"/>
          </a:p>
        </p:txBody>
      </p:sp>
      <p:sp>
        <p:nvSpPr>
          <p:cNvPr id="12" name="Rounded Rectangle 25"/>
          <p:cNvSpPr/>
          <p:nvPr/>
        </p:nvSpPr>
        <p:spPr>
          <a:xfrm>
            <a:off x="221856" y="602218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How to develop further information provision</a:t>
            </a:r>
          </a:p>
        </p:txBody>
      </p:sp>
    </p:spTree>
    <p:extLst>
      <p:ext uri="{BB962C8B-B14F-4D97-AF65-F5344CB8AC3E}">
        <p14:creationId xmlns:p14="http://schemas.microsoft.com/office/powerpoint/2010/main" val="31684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4032" y="945780"/>
            <a:ext cx="8280000" cy="540000"/>
          </a:xfrm>
        </p:spPr>
        <p:txBody>
          <a:bodyPr/>
          <a:lstStyle/>
          <a:p>
            <a:pPr algn="l"/>
            <a:r>
              <a:rPr lang="de-DE" sz="2000" dirty="0" smtClean="0"/>
              <a:t>Balance [Units: Energy</a:t>
            </a:r>
            <a:r>
              <a:rPr lang="de-DE" sz="2000" dirty="0"/>
              <a:t> </a:t>
            </a:r>
            <a:r>
              <a:rPr lang="de-DE" sz="2000" dirty="0" smtClean="0"/>
              <a:t>(GWh) per day]</a:t>
            </a:r>
            <a:br>
              <a:rPr lang="de-DE" sz="2000" dirty="0" smtClean="0"/>
            </a:br>
            <a:r>
              <a:rPr lang="de-DE" sz="2000" dirty="0" smtClean="0"/>
              <a:t>Data is calculated by TSOs</a:t>
            </a:r>
            <a:endParaRPr lang="de-DE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0ADA2-9A8F-49C4-846F-11C90AC11523}" type="slidenum">
              <a:rPr lang="de-DE" smtClean="0"/>
              <a:pPr/>
              <a:t>18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7992888" cy="4768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Ellipse 2"/>
          <p:cNvSpPr/>
          <p:nvPr/>
        </p:nvSpPr>
        <p:spPr>
          <a:xfrm>
            <a:off x="1821160" y="4493096"/>
            <a:ext cx="1656184" cy="1656184"/>
          </a:xfrm>
          <a:prstGeom prst="ellipse">
            <a:avLst/>
          </a:prstGeom>
          <a:solidFill>
            <a:srgbClr val="46F828">
              <a:alpha val="5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0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100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(150)</a:t>
            </a:r>
            <a:endParaRPr lang="de-DE" sz="1600" b="1" dirty="0">
              <a:solidFill>
                <a:schemeClr val="tx1"/>
              </a:solidFill>
            </a:endParaRPr>
          </a:p>
        </p:txBody>
      </p:sp>
      <p:sp>
        <p:nvSpPr>
          <p:cNvPr id="6" name="Ellipse 5"/>
          <p:cNvSpPr/>
          <p:nvPr/>
        </p:nvSpPr>
        <p:spPr>
          <a:xfrm>
            <a:off x="2037184" y="2636615"/>
            <a:ext cx="1656184" cy="1656184"/>
          </a:xfrm>
          <a:prstGeom prst="ellipse">
            <a:avLst/>
          </a:prstGeom>
          <a:solidFill>
            <a:srgbClr val="46F828">
              <a:alpha val="5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0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200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(250)</a:t>
            </a:r>
            <a:endParaRPr lang="de-DE" sz="4000" b="1" dirty="0" smtClean="0">
              <a:solidFill>
                <a:schemeClr val="tx1"/>
              </a:solidFill>
            </a:endParaRPr>
          </a:p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3578472" y="4853135"/>
            <a:ext cx="1656184" cy="1152128"/>
          </a:xfrm>
          <a:prstGeom prst="ellipse">
            <a:avLst/>
          </a:prstGeom>
          <a:solidFill>
            <a:srgbClr val="46F828">
              <a:alpha val="5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0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0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(100)</a:t>
            </a:r>
            <a:endParaRPr lang="de-DE" sz="1600" b="1" dirty="0">
              <a:solidFill>
                <a:schemeClr val="tx1"/>
              </a:solidFill>
            </a:endParaRPr>
          </a:p>
        </p:txBody>
      </p:sp>
      <p:sp>
        <p:nvSpPr>
          <p:cNvPr id="8" name="Ellipse 7"/>
          <p:cNvSpPr/>
          <p:nvPr/>
        </p:nvSpPr>
        <p:spPr>
          <a:xfrm>
            <a:off x="5234656" y="5213176"/>
            <a:ext cx="1656184" cy="966936"/>
          </a:xfrm>
          <a:prstGeom prst="ellipse">
            <a:avLst/>
          </a:prstGeom>
          <a:solidFill>
            <a:srgbClr val="FFFF00">
              <a:alpha val="5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-100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50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(50)</a:t>
            </a:r>
            <a:endParaRPr lang="de-DE" sz="3600" b="1" dirty="0">
              <a:solidFill>
                <a:schemeClr val="tx1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6907955" y="4853135"/>
            <a:ext cx="1656184" cy="1041246"/>
          </a:xfrm>
          <a:prstGeom prst="ellipse">
            <a:avLst/>
          </a:prstGeom>
          <a:solidFill>
            <a:srgbClr val="FF0000">
              <a:alpha val="5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-500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10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(20)</a:t>
            </a:r>
            <a:endParaRPr lang="de-DE" sz="3600" b="1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377445" y="3052936"/>
            <a:ext cx="2530510" cy="1800199"/>
          </a:xfrm>
          <a:prstGeom prst="ellipse">
            <a:avLst/>
          </a:prstGeom>
          <a:solidFill>
            <a:srgbClr val="46F828">
              <a:alpha val="5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0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0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(50)</a:t>
            </a:r>
            <a:endParaRPr lang="de-DE" sz="36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24"/>
          <p:cNvSpPr/>
          <p:nvPr/>
        </p:nvSpPr>
        <p:spPr>
          <a:xfrm>
            <a:off x="221856" y="221218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Further development</a:t>
            </a:r>
            <a:endParaRPr lang="de-DE" sz="2400" b="1" dirty="0"/>
          </a:p>
        </p:txBody>
      </p:sp>
      <p:sp>
        <p:nvSpPr>
          <p:cNvPr id="12" name="Rounded Rectangle 25"/>
          <p:cNvSpPr/>
          <p:nvPr/>
        </p:nvSpPr>
        <p:spPr>
          <a:xfrm>
            <a:off x="221856" y="602218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How to develop further information provision</a:t>
            </a:r>
          </a:p>
        </p:txBody>
      </p:sp>
    </p:spTree>
    <p:extLst>
      <p:ext uri="{BB962C8B-B14F-4D97-AF65-F5344CB8AC3E}">
        <p14:creationId xmlns:p14="http://schemas.microsoft.com/office/powerpoint/2010/main" val="229419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616" y="964224"/>
            <a:ext cx="8280000" cy="540000"/>
          </a:xfrm>
        </p:spPr>
        <p:txBody>
          <a:bodyPr/>
          <a:lstStyle/>
          <a:p>
            <a:pPr algn="l"/>
            <a:r>
              <a:rPr lang="de-DE" sz="2000" dirty="0" smtClean="0"/>
              <a:t>Interconnection Points: available capacities (per IP)</a:t>
            </a:r>
            <a:endParaRPr lang="de-DE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>
          <a:xfrm>
            <a:off x="8404983" y="6096000"/>
            <a:ext cx="421599" cy="328516"/>
          </a:xfrm>
        </p:spPr>
        <p:txBody>
          <a:bodyPr/>
          <a:lstStyle/>
          <a:p>
            <a:fld id="{6680ADA2-9A8F-49C4-846F-11C90AC11523}" type="slidenum">
              <a:rPr lang="de-DE" smtClean="0"/>
              <a:pPr/>
              <a:t>19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71600"/>
            <a:ext cx="7992888" cy="4768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2726668" y="4238600"/>
            <a:ext cx="504056" cy="936104"/>
          </a:xfrm>
          <a:prstGeom prst="rect">
            <a:avLst/>
          </a:prstGeom>
          <a:solidFill>
            <a:srgbClr val="003D85">
              <a:alpha val="6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10</a:t>
            </a:r>
          </a:p>
          <a:p>
            <a:pPr algn="ctr"/>
            <a:r>
              <a:rPr lang="de-DE" b="1" dirty="0"/>
              <a:t>5</a:t>
            </a:r>
            <a:r>
              <a:rPr lang="de-DE" b="1" dirty="0" smtClean="0"/>
              <a:t>0</a:t>
            </a:r>
          </a:p>
          <a:p>
            <a:pPr algn="ctr"/>
            <a:r>
              <a:rPr lang="de-DE" b="1" dirty="0"/>
              <a:t>9</a:t>
            </a:r>
            <a:r>
              <a:rPr lang="de-DE" b="1" dirty="0" smtClean="0"/>
              <a:t>0</a:t>
            </a:r>
            <a:endParaRPr lang="de-DE" b="1" dirty="0"/>
          </a:p>
        </p:txBody>
      </p:sp>
      <p:cxnSp>
        <p:nvCxnSpPr>
          <p:cNvPr id="6" name="Gerade Verbindung mit Pfeil 5"/>
          <p:cNvCxnSpPr>
            <a:stCxn id="3" idx="3"/>
          </p:cNvCxnSpPr>
          <p:nvPr/>
        </p:nvCxnSpPr>
        <p:spPr>
          <a:xfrm>
            <a:off x="3230724" y="4706652"/>
            <a:ext cx="32403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feil nach rechts 6"/>
          <p:cNvSpPr/>
          <p:nvPr/>
        </p:nvSpPr>
        <p:spPr>
          <a:xfrm>
            <a:off x="2362200" y="4035896"/>
            <a:ext cx="868524" cy="130696"/>
          </a:xfrm>
          <a:prstGeom prst="rightArrow">
            <a:avLst/>
          </a:prstGeom>
          <a:solidFill>
            <a:srgbClr val="003D8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3302732" y="3020031"/>
            <a:ext cx="504056" cy="936104"/>
          </a:xfrm>
          <a:prstGeom prst="rect">
            <a:avLst/>
          </a:prstGeom>
          <a:solidFill>
            <a:srgbClr val="003D85">
              <a:alpha val="6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50</a:t>
            </a:r>
          </a:p>
          <a:p>
            <a:pPr algn="ctr"/>
            <a:r>
              <a:rPr lang="de-DE" b="1" dirty="0"/>
              <a:t>5</a:t>
            </a:r>
            <a:r>
              <a:rPr lang="de-DE" b="1" dirty="0" smtClean="0"/>
              <a:t>0</a:t>
            </a:r>
          </a:p>
          <a:p>
            <a:pPr algn="ctr"/>
            <a:r>
              <a:rPr lang="de-DE" b="1" dirty="0" smtClean="0"/>
              <a:t>70</a:t>
            </a:r>
            <a:endParaRPr lang="de-DE" b="1" dirty="0"/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3554760" y="3963888"/>
            <a:ext cx="382606" cy="14401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feil nach rechts 10"/>
          <p:cNvSpPr/>
          <p:nvPr/>
        </p:nvSpPr>
        <p:spPr>
          <a:xfrm>
            <a:off x="5248818" y="1752600"/>
            <a:ext cx="3242202" cy="133350"/>
          </a:xfrm>
          <a:prstGeom prst="rightArrow">
            <a:avLst/>
          </a:prstGeom>
          <a:solidFill>
            <a:srgbClr val="003D8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Rechteck 13"/>
          <p:cNvSpPr/>
          <p:nvPr/>
        </p:nvSpPr>
        <p:spPr>
          <a:xfrm>
            <a:off x="4283968" y="4828776"/>
            <a:ext cx="504056" cy="936104"/>
          </a:xfrm>
          <a:prstGeom prst="rect">
            <a:avLst/>
          </a:prstGeom>
          <a:solidFill>
            <a:srgbClr val="003D85">
              <a:alpha val="6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10</a:t>
            </a:r>
          </a:p>
          <a:p>
            <a:pPr algn="ctr"/>
            <a:r>
              <a:rPr lang="de-DE" b="1" dirty="0" smtClean="0">
                <a:solidFill>
                  <a:srgbClr val="FFFF00"/>
                </a:solidFill>
              </a:rPr>
              <a:t>30</a:t>
            </a:r>
          </a:p>
          <a:p>
            <a:pPr algn="ctr"/>
            <a:r>
              <a:rPr lang="de-DE" b="1" dirty="0">
                <a:solidFill>
                  <a:srgbClr val="FFFF00"/>
                </a:solidFill>
              </a:rPr>
              <a:t>4</a:t>
            </a:r>
            <a:r>
              <a:rPr lang="de-DE" b="1" dirty="0" smtClean="0">
                <a:solidFill>
                  <a:srgbClr val="FFFF00"/>
                </a:solidFill>
              </a:rPr>
              <a:t>0</a:t>
            </a:r>
            <a:endParaRPr lang="de-DE" b="1" dirty="0">
              <a:solidFill>
                <a:srgbClr val="FFFF00"/>
              </a:solidFill>
            </a:endParaRPr>
          </a:p>
        </p:txBody>
      </p:sp>
      <p:cxnSp>
        <p:nvCxnSpPr>
          <p:cNvPr id="15" name="Gerade Verbindung mit Pfeil 14"/>
          <p:cNvCxnSpPr>
            <a:stCxn id="14" idx="3"/>
          </p:cNvCxnSpPr>
          <p:nvPr/>
        </p:nvCxnSpPr>
        <p:spPr>
          <a:xfrm>
            <a:off x="4788024" y="5296828"/>
            <a:ext cx="261156" cy="1080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feil nach rechts 15"/>
          <p:cNvSpPr/>
          <p:nvPr/>
        </p:nvSpPr>
        <p:spPr>
          <a:xfrm>
            <a:off x="3937366" y="4616628"/>
            <a:ext cx="850658" cy="140140"/>
          </a:xfrm>
          <a:prstGeom prst="rightArrow">
            <a:avLst/>
          </a:prstGeom>
          <a:solidFill>
            <a:srgbClr val="003D8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/>
          </a:p>
        </p:txBody>
      </p:sp>
      <p:sp>
        <p:nvSpPr>
          <p:cNvPr id="18" name="Rechteck 17"/>
          <p:cNvSpPr/>
          <p:nvPr/>
        </p:nvSpPr>
        <p:spPr>
          <a:xfrm>
            <a:off x="6156176" y="4756768"/>
            <a:ext cx="504056" cy="936104"/>
          </a:xfrm>
          <a:prstGeom prst="rect">
            <a:avLst/>
          </a:prstGeom>
          <a:solidFill>
            <a:srgbClr val="003D85">
              <a:alpha val="6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10</a:t>
            </a:r>
          </a:p>
          <a:p>
            <a:pPr algn="ctr"/>
            <a:r>
              <a:rPr lang="de-DE" b="1" dirty="0"/>
              <a:t>5</a:t>
            </a:r>
            <a:r>
              <a:rPr lang="de-DE" b="1" dirty="0" smtClean="0"/>
              <a:t>0</a:t>
            </a:r>
          </a:p>
          <a:p>
            <a:pPr algn="ctr"/>
            <a:r>
              <a:rPr lang="de-DE" b="1" dirty="0"/>
              <a:t>8</a:t>
            </a:r>
            <a:r>
              <a:rPr lang="de-DE" b="1" dirty="0" smtClean="0"/>
              <a:t>0</a:t>
            </a:r>
            <a:endParaRPr lang="de-DE" b="1" dirty="0"/>
          </a:p>
        </p:txBody>
      </p:sp>
      <p:cxnSp>
        <p:nvCxnSpPr>
          <p:cNvPr id="19" name="Gerade Verbindung mit Pfeil 18"/>
          <p:cNvCxnSpPr>
            <a:stCxn id="18" idx="3"/>
          </p:cNvCxnSpPr>
          <p:nvPr/>
        </p:nvCxnSpPr>
        <p:spPr>
          <a:xfrm>
            <a:off x="6660232" y="5224820"/>
            <a:ext cx="261156" cy="1080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feil nach rechts 19"/>
          <p:cNvSpPr/>
          <p:nvPr/>
        </p:nvSpPr>
        <p:spPr>
          <a:xfrm>
            <a:off x="5791200" y="4548497"/>
            <a:ext cx="869032" cy="136263"/>
          </a:xfrm>
          <a:prstGeom prst="rightArrow">
            <a:avLst/>
          </a:prstGeom>
          <a:solidFill>
            <a:srgbClr val="003D8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/>
          </a:p>
        </p:txBody>
      </p:sp>
      <p:sp>
        <p:nvSpPr>
          <p:cNvPr id="13" name="Legende mit Linie 1 12"/>
          <p:cNvSpPr/>
          <p:nvPr/>
        </p:nvSpPr>
        <p:spPr>
          <a:xfrm>
            <a:off x="5104263" y="2768404"/>
            <a:ext cx="3634249" cy="331388"/>
          </a:xfrm>
          <a:prstGeom prst="borderCallout1">
            <a:avLst>
              <a:gd name="adj1" fmla="val 57553"/>
              <a:gd name="adj2" fmla="val -3615"/>
              <a:gd name="adj3" fmla="val 131845"/>
              <a:gd name="adj4" fmla="val -37154"/>
            </a:avLst>
          </a:prstGeom>
          <a:solidFill>
            <a:srgbClr val="003D8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Physical flow</a:t>
            </a:r>
            <a:endParaRPr lang="de-DE" b="1" dirty="0"/>
          </a:p>
        </p:txBody>
      </p:sp>
      <p:sp>
        <p:nvSpPr>
          <p:cNvPr id="22" name="Legende mit Linie 1 21"/>
          <p:cNvSpPr/>
          <p:nvPr/>
        </p:nvSpPr>
        <p:spPr>
          <a:xfrm>
            <a:off x="5159676" y="3252192"/>
            <a:ext cx="3578837" cy="331388"/>
          </a:xfrm>
          <a:prstGeom prst="borderCallout1">
            <a:avLst>
              <a:gd name="adj1" fmla="val 53241"/>
              <a:gd name="adj2" fmla="val -2436"/>
              <a:gd name="adj3" fmla="val 71485"/>
              <a:gd name="adj4" fmla="val -39513"/>
            </a:avLst>
          </a:prstGeom>
          <a:solidFill>
            <a:srgbClr val="003D8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Total available capacity</a:t>
            </a:r>
            <a:endParaRPr lang="de-DE" b="1" dirty="0"/>
          </a:p>
        </p:txBody>
      </p:sp>
      <p:sp>
        <p:nvSpPr>
          <p:cNvPr id="23" name="Legende mit Linie 1 22"/>
          <p:cNvSpPr/>
          <p:nvPr/>
        </p:nvSpPr>
        <p:spPr>
          <a:xfrm>
            <a:off x="5159677" y="3675857"/>
            <a:ext cx="3578836" cy="800632"/>
          </a:xfrm>
          <a:prstGeom prst="borderCallout1">
            <a:avLst>
              <a:gd name="adj1" fmla="val 44850"/>
              <a:gd name="adj2" fmla="val -4402"/>
              <a:gd name="adj3" fmla="val 3954"/>
              <a:gd name="adj4" fmla="val -39906"/>
            </a:avLst>
          </a:prstGeom>
          <a:solidFill>
            <a:srgbClr val="003D8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Additional available capacity (only on basis best endeavour)</a:t>
            </a:r>
            <a:endParaRPr lang="de-DE" b="1" dirty="0"/>
          </a:p>
        </p:txBody>
      </p:sp>
      <p:sp>
        <p:nvSpPr>
          <p:cNvPr id="21" name="Rechteck 20"/>
          <p:cNvSpPr/>
          <p:nvPr/>
        </p:nvSpPr>
        <p:spPr>
          <a:xfrm>
            <a:off x="2221843" y="4245496"/>
            <a:ext cx="504056" cy="936104"/>
          </a:xfrm>
          <a:prstGeom prst="rect">
            <a:avLst/>
          </a:prstGeom>
          <a:solidFill>
            <a:srgbClr val="00B050">
              <a:alpha val="6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10</a:t>
            </a:r>
          </a:p>
          <a:p>
            <a:pPr algn="ctr"/>
            <a:r>
              <a:rPr lang="de-DE" b="1" dirty="0" smtClean="0">
                <a:solidFill>
                  <a:srgbClr val="FFFF00"/>
                </a:solidFill>
              </a:rPr>
              <a:t>20</a:t>
            </a:r>
          </a:p>
          <a:p>
            <a:pPr algn="ctr"/>
            <a:r>
              <a:rPr lang="de-DE" b="1" dirty="0" smtClean="0">
                <a:solidFill>
                  <a:srgbClr val="FFFF00"/>
                </a:solidFill>
              </a:rPr>
              <a:t>50</a:t>
            </a:r>
            <a:endParaRPr lang="de-DE" b="1" dirty="0">
              <a:solidFill>
                <a:srgbClr val="FFFF00"/>
              </a:solidFill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2801119" y="3020031"/>
            <a:ext cx="504056" cy="936104"/>
          </a:xfrm>
          <a:prstGeom prst="rect">
            <a:avLst/>
          </a:prstGeom>
          <a:solidFill>
            <a:srgbClr val="00B050">
              <a:alpha val="6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50</a:t>
            </a:r>
          </a:p>
          <a:p>
            <a:pPr algn="ctr"/>
            <a:r>
              <a:rPr lang="de-DE" b="1" dirty="0" smtClean="0">
                <a:solidFill>
                  <a:srgbClr val="FFFF00"/>
                </a:solidFill>
              </a:rPr>
              <a:t>20</a:t>
            </a:r>
          </a:p>
          <a:p>
            <a:pPr algn="ctr"/>
            <a:r>
              <a:rPr lang="de-DE" b="1" dirty="0" smtClean="0">
                <a:solidFill>
                  <a:srgbClr val="FFFF00"/>
                </a:solidFill>
              </a:rPr>
              <a:t>50</a:t>
            </a:r>
            <a:endParaRPr lang="de-DE" b="1" dirty="0">
              <a:solidFill>
                <a:srgbClr val="FFFF00"/>
              </a:solidFill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3781661" y="4817178"/>
            <a:ext cx="504056" cy="936104"/>
          </a:xfrm>
          <a:prstGeom prst="rect">
            <a:avLst/>
          </a:prstGeom>
          <a:solidFill>
            <a:srgbClr val="00B050">
              <a:alpha val="6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10</a:t>
            </a:r>
          </a:p>
          <a:p>
            <a:pPr algn="ctr"/>
            <a:r>
              <a:rPr lang="de-DE" b="1" dirty="0" smtClean="0"/>
              <a:t>50</a:t>
            </a:r>
          </a:p>
          <a:p>
            <a:pPr algn="ctr"/>
            <a:r>
              <a:rPr lang="de-DE" b="1" dirty="0"/>
              <a:t>8</a:t>
            </a:r>
            <a:r>
              <a:rPr lang="de-DE" b="1" dirty="0" smtClean="0"/>
              <a:t>0</a:t>
            </a:r>
            <a:endParaRPr lang="de-DE" b="1" dirty="0"/>
          </a:p>
        </p:txBody>
      </p:sp>
      <p:sp>
        <p:nvSpPr>
          <p:cNvPr id="26" name="Rechteck 25"/>
          <p:cNvSpPr/>
          <p:nvPr/>
        </p:nvSpPr>
        <p:spPr>
          <a:xfrm>
            <a:off x="5652120" y="4756768"/>
            <a:ext cx="504056" cy="936104"/>
          </a:xfrm>
          <a:prstGeom prst="rect">
            <a:avLst/>
          </a:prstGeom>
          <a:solidFill>
            <a:srgbClr val="00B050">
              <a:alpha val="6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10</a:t>
            </a:r>
          </a:p>
          <a:p>
            <a:pPr algn="ctr"/>
            <a:r>
              <a:rPr lang="de-DE" b="1" dirty="0">
                <a:solidFill>
                  <a:srgbClr val="FFFF00"/>
                </a:solidFill>
              </a:rPr>
              <a:t>3</a:t>
            </a:r>
            <a:r>
              <a:rPr lang="de-DE" b="1" dirty="0" smtClean="0">
                <a:solidFill>
                  <a:srgbClr val="FFFF00"/>
                </a:solidFill>
              </a:rPr>
              <a:t>0</a:t>
            </a:r>
          </a:p>
          <a:p>
            <a:pPr algn="ctr"/>
            <a:r>
              <a:rPr lang="de-DE" b="1" dirty="0">
                <a:solidFill>
                  <a:srgbClr val="FFFF00"/>
                </a:solidFill>
              </a:rPr>
              <a:t>4</a:t>
            </a:r>
            <a:r>
              <a:rPr lang="de-DE" b="1" dirty="0" smtClean="0">
                <a:solidFill>
                  <a:srgbClr val="FFFF00"/>
                </a:solidFill>
              </a:rPr>
              <a:t>0</a:t>
            </a:r>
            <a:endParaRPr lang="de-DE" b="1" dirty="0">
              <a:solidFill>
                <a:srgbClr val="FFFF00"/>
              </a:solidFill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6905877" y="1981200"/>
            <a:ext cx="1828736" cy="609600"/>
          </a:xfrm>
          <a:prstGeom prst="rect">
            <a:avLst/>
          </a:prstGeom>
          <a:solidFill>
            <a:srgbClr val="003D85">
              <a:alpha val="6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Downstream TSO</a:t>
            </a:r>
          </a:p>
          <a:p>
            <a:pPr algn="ctr"/>
            <a:r>
              <a:rPr lang="de-DE" dirty="0" smtClean="0"/>
              <a:t>(</a:t>
            </a:r>
            <a:r>
              <a:rPr lang="de-DE" dirty="0"/>
              <a:t>E</a:t>
            </a:r>
            <a:r>
              <a:rPr lang="de-DE" dirty="0" smtClean="0"/>
              <a:t>ntry capacity)</a:t>
            </a:r>
            <a:endParaRPr lang="de-DE" dirty="0"/>
          </a:p>
        </p:txBody>
      </p:sp>
      <p:sp>
        <p:nvSpPr>
          <p:cNvPr id="29" name="Rechteck 28"/>
          <p:cNvSpPr/>
          <p:nvPr/>
        </p:nvSpPr>
        <p:spPr>
          <a:xfrm>
            <a:off x="5077432" y="1981200"/>
            <a:ext cx="1828736" cy="609600"/>
          </a:xfrm>
          <a:prstGeom prst="rect">
            <a:avLst/>
          </a:prstGeom>
          <a:solidFill>
            <a:srgbClr val="00B050">
              <a:alpha val="64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Upstream TSO (</a:t>
            </a:r>
            <a:r>
              <a:rPr lang="de-DE" dirty="0"/>
              <a:t>E</a:t>
            </a:r>
            <a:r>
              <a:rPr lang="de-DE" dirty="0" smtClean="0"/>
              <a:t>xit capacity)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103768" y="1449943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Necessary flow direction for help</a:t>
            </a:r>
            <a:endParaRPr lang="de-DE" dirty="0"/>
          </a:p>
        </p:txBody>
      </p:sp>
      <p:sp>
        <p:nvSpPr>
          <p:cNvPr id="30" name="Pfeil nach rechts 29"/>
          <p:cNvSpPr/>
          <p:nvPr/>
        </p:nvSpPr>
        <p:spPr>
          <a:xfrm>
            <a:off x="2877539" y="2803402"/>
            <a:ext cx="868524" cy="130696"/>
          </a:xfrm>
          <a:prstGeom prst="rightArrow">
            <a:avLst/>
          </a:prstGeom>
          <a:solidFill>
            <a:srgbClr val="003D8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1" dirty="0"/>
          </a:p>
        </p:txBody>
      </p:sp>
      <p:sp>
        <p:nvSpPr>
          <p:cNvPr id="31" name="Rounded Rectangle 24"/>
          <p:cNvSpPr/>
          <p:nvPr/>
        </p:nvSpPr>
        <p:spPr>
          <a:xfrm>
            <a:off x="221856" y="221218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Further development</a:t>
            </a:r>
            <a:endParaRPr lang="de-DE" sz="2400" b="1" dirty="0"/>
          </a:p>
        </p:txBody>
      </p:sp>
      <p:sp>
        <p:nvSpPr>
          <p:cNvPr id="32" name="Rounded Rectangle 25"/>
          <p:cNvSpPr/>
          <p:nvPr/>
        </p:nvSpPr>
        <p:spPr>
          <a:xfrm>
            <a:off x="221856" y="602218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How to develop further information provision</a:t>
            </a:r>
          </a:p>
        </p:txBody>
      </p:sp>
    </p:spTree>
    <p:extLst>
      <p:ext uri="{BB962C8B-B14F-4D97-AF65-F5344CB8AC3E}">
        <p14:creationId xmlns:p14="http://schemas.microsoft.com/office/powerpoint/2010/main" val="81002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1"/>
          <p:cNvSpPr>
            <a:spLocks noGrp="1"/>
          </p:cNvSpPr>
          <p:nvPr>
            <p:ph type="title"/>
          </p:nvPr>
        </p:nvSpPr>
        <p:spPr bwMode="auto">
          <a:xfrm>
            <a:off x="439616" y="152400"/>
            <a:ext cx="828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ea typeface="ＭＳ Ｐゴシック" pitchFamily="34" charset="-128"/>
                <a:cs typeface="Arial" charset="0"/>
              </a:rPr>
              <a:t>Content of the Early Warning System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974216" y="914400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Early Warning Teams</a:t>
            </a:r>
            <a:endParaRPr lang="de-DE" sz="240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974216" y="1295400"/>
            <a:ext cx="7200000" cy="3580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H</a:t>
            </a:r>
            <a:r>
              <a:rPr lang="de-DE" dirty="0" smtClean="0">
                <a:solidFill>
                  <a:srgbClr val="1F4484"/>
                </a:solidFill>
              </a:rPr>
              <a:t>ow many and when </a:t>
            </a:r>
            <a:endParaRPr lang="de-DE" dirty="0">
              <a:solidFill>
                <a:srgbClr val="1F4484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974216" y="1653450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/>
              <a:t>Interfaces to other stakeholders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974216" y="2034450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General and </a:t>
            </a:r>
            <a:r>
              <a:rPr lang="de-DE" dirty="0" smtClean="0">
                <a:solidFill>
                  <a:srgbClr val="1F4484"/>
                </a:solidFill>
              </a:rPr>
              <a:t>Gas Coordination Group</a:t>
            </a:r>
            <a:endParaRPr lang="de-DE" dirty="0">
              <a:solidFill>
                <a:srgbClr val="1F4484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74216" y="2388600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/>
              <a:t>Information exchange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974216" y="2769600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Internal and external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974216" y="3144750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/>
              <a:t>Proof of concept of communication chain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974216" y="3525750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Communication exercise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974216" y="3881850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/>
              <a:t>ENTSOG‘s role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974216" y="4262850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Information and </a:t>
            </a:r>
            <a:r>
              <a:rPr lang="de-DE" dirty="0" smtClean="0">
                <a:solidFill>
                  <a:srgbClr val="1F4484"/>
                </a:solidFill>
              </a:rPr>
              <a:t>approval </a:t>
            </a:r>
            <a:endParaRPr lang="de-DE" dirty="0">
              <a:solidFill>
                <a:srgbClr val="1F4484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993266" y="4622850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ToR </a:t>
            </a:r>
            <a:r>
              <a:rPr lang="de-DE" sz="2400" b="1" dirty="0"/>
              <a:t>for Early Warning Team East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973016" y="4974000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Purpose and </a:t>
            </a:r>
            <a:r>
              <a:rPr lang="de-DE" dirty="0" smtClean="0">
                <a:solidFill>
                  <a:srgbClr val="1F4484"/>
                </a:solidFill>
              </a:rPr>
              <a:t>structure of the Early Warning Team East</a:t>
            </a:r>
            <a:endParaRPr lang="de-DE" dirty="0">
              <a:solidFill>
                <a:srgbClr val="1F4484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974216" y="5347200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Further development</a:t>
            </a:r>
            <a:endParaRPr lang="de-DE" sz="2400" b="1" dirty="0"/>
          </a:p>
        </p:txBody>
      </p:sp>
      <p:sp>
        <p:nvSpPr>
          <p:cNvPr id="26" name="Rounded Rectangle 25"/>
          <p:cNvSpPr/>
          <p:nvPr/>
        </p:nvSpPr>
        <p:spPr>
          <a:xfrm>
            <a:off x="974216" y="5728200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1F4484"/>
                </a:solidFill>
              </a:rPr>
              <a:t>How to develop further information provision</a:t>
            </a:r>
            <a:endParaRPr lang="de-DE" dirty="0">
              <a:solidFill>
                <a:srgbClr val="1F4484"/>
              </a:solidFill>
            </a:endParaRPr>
          </a:p>
        </p:txBody>
      </p:sp>
      <p:sp>
        <p:nvSpPr>
          <p:cNvPr id="27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353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0408" y="990600"/>
            <a:ext cx="8280000" cy="540000"/>
          </a:xfrm>
        </p:spPr>
        <p:txBody>
          <a:bodyPr/>
          <a:lstStyle/>
          <a:p>
            <a:pPr algn="l"/>
            <a:r>
              <a:rPr lang="de-DE" sz="2000" dirty="0" smtClean="0"/>
              <a:t>Available Data</a:t>
            </a:r>
            <a:r>
              <a:rPr lang="de-DE" sz="2000" dirty="0"/>
              <a:t/>
            </a:r>
            <a:br>
              <a:rPr lang="de-DE" sz="2000" dirty="0"/>
            </a:br>
            <a:endParaRPr lang="de-DE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0ADA2-9A8F-49C4-846F-11C90AC11523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57151" y="1752600"/>
            <a:ext cx="8285162" cy="5867400"/>
          </a:xfrm>
          <a:prstGeom prst="rect">
            <a:avLst/>
          </a:prstGeom>
        </p:spPr>
        <p:txBody>
          <a:bodyPr/>
          <a:lstStyle/>
          <a:p>
            <a:pPr lvl="1">
              <a:buFont typeface="Wingdings" pitchFamily="2" charset="2"/>
              <a:buChar char="q"/>
            </a:pPr>
            <a:r>
              <a:rPr lang="de-DE" sz="2000" b="1" dirty="0" smtClean="0"/>
              <a:t>Transparency platform</a:t>
            </a:r>
            <a:endParaRPr lang="de-DE" sz="2000" dirty="0" smtClean="0"/>
          </a:p>
          <a:p>
            <a:pPr lvl="2"/>
            <a:r>
              <a:rPr lang="de-DE" sz="2000" dirty="0" smtClean="0"/>
              <a:t>Public data</a:t>
            </a:r>
          </a:p>
          <a:p>
            <a:pPr lvl="2"/>
            <a:r>
              <a:rPr lang="de-DE" sz="2000" dirty="0" smtClean="0"/>
              <a:t>For </a:t>
            </a:r>
            <a:r>
              <a:rPr lang="de-DE" sz="1800" dirty="0" smtClean="0"/>
              <a:t>commercial</a:t>
            </a:r>
            <a:r>
              <a:rPr lang="de-DE" sz="2000" dirty="0" smtClean="0"/>
              <a:t> use</a:t>
            </a:r>
          </a:p>
          <a:p>
            <a:pPr lvl="2"/>
            <a:r>
              <a:rPr lang="de-DE" sz="2000" dirty="0" smtClean="0"/>
              <a:t>Only d-1 data available (maybe within day data in the future)</a:t>
            </a:r>
          </a:p>
          <a:p>
            <a:pPr marL="914400" lvl="2" indent="0">
              <a:buNone/>
            </a:pPr>
            <a:endParaRPr lang="de-DE" sz="2000" dirty="0"/>
          </a:p>
          <a:p>
            <a:pPr lvl="1">
              <a:buFont typeface="Wingdings" pitchFamily="2" charset="2"/>
              <a:buChar char="q"/>
            </a:pPr>
            <a:r>
              <a:rPr lang="de-DE" sz="2000" b="1" dirty="0" smtClean="0"/>
              <a:t>Internal </a:t>
            </a:r>
            <a:r>
              <a:rPr lang="de-DE" sz="2000" dirty="0" smtClean="0"/>
              <a:t>(Dispatching?) </a:t>
            </a:r>
            <a:r>
              <a:rPr lang="de-DE" sz="2000" b="1" dirty="0" smtClean="0"/>
              <a:t>data</a:t>
            </a:r>
            <a:endParaRPr lang="de-DE" sz="2000" dirty="0"/>
          </a:p>
          <a:p>
            <a:pPr lvl="2"/>
            <a:r>
              <a:rPr lang="de-DE" sz="2000" dirty="0" smtClean="0">
                <a:sym typeface="Wingdings" panose="05000000000000000000" pitchFamily="2" charset="2"/>
              </a:rPr>
              <a:t>Additional effort for the forecasts (balance &amp; additional available capacity under certain conditions)</a:t>
            </a:r>
          </a:p>
          <a:p>
            <a:pPr lvl="2"/>
            <a:r>
              <a:rPr lang="de-DE" sz="2000" dirty="0" smtClean="0">
                <a:sym typeface="Wingdings" panose="05000000000000000000" pitchFamily="2" charset="2"/>
              </a:rPr>
              <a:t>Actual</a:t>
            </a:r>
          </a:p>
          <a:p>
            <a:pPr lvl="2"/>
            <a:r>
              <a:rPr lang="de-DE" sz="2000" dirty="0" smtClean="0">
                <a:sym typeface="Wingdings" panose="05000000000000000000" pitchFamily="2" charset="2"/>
              </a:rPr>
              <a:t>Not for publication</a:t>
            </a:r>
          </a:p>
          <a:p>
            <a:pPr lvl="2"/>
            <a:r>
              <a:rPr lang="de-DE" sz="2000" dirty="0" smtClean="0">
                <a:sym typeface="Wingdings" panose="05000000000000000000" pitchFamily="2" charset="2"/>
              </a:rPr>
              <a:t>Additional capacity difficult to calculate / not validated</a:t>
            </a:r>
          </a:p>
          <a:p>
            <a:pPr marL="361950" lvl="2" indent="0">
              <a:buNone/>
            </a:pPr>
            <a:endParaRPr lang="de-DE" sz="2000" dirty="0"/>
          </a:p>
        </p:txBody>
      </p:sp>
      <p:sp>
        <p:nvSpPr>
          <p:cNvPr id="6" name="Rounded Rectangle 24"/>
          <p:cNvSpPr/>
          <p:nvPr/>
        </p:nvSpPr>
        <p:spPr>
          <a:xfrm>
            <a:off x="221856" y="221218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Further development</a:t>
            </a:r>
            <a:endParaRPr lang="de-DE" sz="2400" b="1" dirty="0"/>
          </a:p>
        </p:txBody>
      </p:sp>
      <p:sp>
        <p:nvSpPr>
          <p:cNvPr id="7" name="Rounded Rectangle 25"/>
          <p:cNvSpPr/>
          <p:nvPr/>
        </p:nvSpPr>
        <p:spPr>
          <a:xfrm>
            <a:off x="221856" y="602218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How to develop further information provision</a:t>
            </a:r>
          </a:p>
        </p:txBody>
      </p:sp>
    </p:spTree>
    <p:extLst>
      <p:ext uri="{BB962C8B-B14F-4D97-AF65-F5344CB8AC3E}">
        <p14:creationId xmlns:p14="http://schemas.microsoft.com/office/powerpoint/2010/main" val="370819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616" y="933200"/>
            <a:ext cx="8280000" cy="540000"/>
          </a:xfrm>
        </p:spPr>
        <p:txBody>
          <a:bodyPr/>
          <a:lstStyle/>
          <a:p>
            <a:pPr algn="l"/>
            <a:r>
              <a:rPr lang="de-DE" sz="2000" dirty="0"/>
              <a:t>ENTSOG Transparency platform </a:t>
            </a:r>
            <a:r>
              <a:rPr lang="de-DE" sz="2000" dirty="0"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ym typeface="Wingdings" panose="05000000000000000000" pitchFamily="2" charset="2"/>
              </a:rPr>
              <a:t>Overview</a:t>
            </a:r>
            <a:endParaRPr lang="de-DE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0ADA2-9A8F-49C4-846F-11C90AC11523}" type="slidenum">
              <a:rPr lang="de-DE" smtClean="0"/>
              <a:pPr/>
              <a:t>21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67" y="1351088"/>
            <a:ext cx="7992888" cy="4768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24"/>
          <p:cNvSpPr/>
          <p:nvPr/>
        </p:nvSpPr>
        <p:spPr>
          <a:xfrm>
            <a:off x="221856" y="221218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Further development</a:t>
            </a:r>
            <a:endParaRPr lang="de-DE" sz="2400" b="1" dirty="0"/>
          </a:p>
        </p:txBody>
      </p:sp>
      <p:sp>
        <p:nvSpPr>
          <p:cNvPr id="7" name="Rounded Rectangle 25"/>
          <p:cNvSpPr/>
          <p:nvPr/>
        </p:nvSpPr>
        <p:spPr>
          <a:xfrm>
            <a:off x="221856" y="602218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How to develop further information provision</a:t>
            </a:r>
          </a:p>
        </p:txBody>
      </p:sp>
    </p:spTree>
    <p:extLst>
      <p:ext uri="{BB962C8B-B14F-4D97-AF65-F5344CB8AC3E}">
        <p14:creationId xmlns:p14="http://schemas.microsoft.com/office/powerpoint/2010/main" val="29108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2824" y="990600"/>
            <a:ext cx="8280000" cy="540000"/>
          </a:xfrm>
        </p:spPr>
        <p:txBody>
          <a:bodyPr/>
          <a:lstStyle/>
          <a:p>
            <a:pPr algn="l"/>
            <a:r>
              <a:rPr lang="de-DE" sz="2000" dirty="0"/>
              <a:t>ENTSOG </a:t>
            </a:r>
            <a:r>
              <a:rPr lang="de-DE" sz="2000" dirty="0" smtClean="0"/>
              <a:t>Transparency platform</a:t>
            </a:r>
            <a:r>
              <a:rPr lang="de-DE" sz="2000" dirty="0"/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 Interconnection Point</a:t>
            </a:r>
            <a:endParaRPr lang="de-DE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0ADA2-9A8F-49C4-846F-11C90AC11523}" type="slidenum">
              <a:rPr lang="de-DE" smtClean="0"/>
              <a:pPr/>
              <a:t>22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6965404" cy="4463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24"/>
          <p:cNvSpPr/>
          <p:nvPr/>
        </p:nvSpPr>
        <p:spPr>
          <a:xfrm>
            <a:off x="221856" y="221218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Further development</a:t>
            </a:r>
            <a:endParaRPr lang="de-DE" sz="2400" b="1" dirty="0"/>
          </a:p>
        </p:txBody>
      </p:sp>
      <p:sp>
        <p:nvSpPr>
          <p:cNvPr id="7" name="Rounded Rectangle 25"/>
          <p:cNvSpPr/>
          <p:nvPr/>
        </p:nvSpPr>
        <p:spPr>
          <a:xfrm>
            <a:off x="221856" y="602218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How to develop further information provision</a:t>
            </a:r>
          </a:p>
        </p:txBody>
      </p:sp>
    </p:spTree>
    <p:extLst>
      <p:ext uri="{BB962C8B-B14F-4D97-AF65-F5344CB8AC3E}">
        <p14:creationId xmlns:p14="http://schemas.microsoft.com/office/powerpoint/2010/main" val="332427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688" y="957624"/>
            <a:ext cx="8280000" cy="540000"/>
          </a:xfrm>
        </p:spPr>
        <p:txBody>
          <a:bodyPr/>
          <a:lstStyle/>
          <a:p>
            <a:pPr algn="l"/>
            <a:r>
              <a:rPr lang="de-DE" sz="2000" dirty="0" smtClean="0"/>
              <a:t>Additional Tools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548175" y="1364269"/>
            <a:ext cx="8132762" cy="4714875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de-DE" sz="2000" dirty="0" smtClean="0"/>
              <a:t>AGSI+ (Storage Transparency)</a:t>
            </a:r>
          </a:p>
          <a:p>
            <a:endParaRPr lang="de-DE" sz="2400" dirty="0"/>
          </a:p>
          <a:p>
            <a:endParaRPr lang="de-DE" sz="2400" dirty="0" smtClean="0"/>
          </a:p>
          <a:p>
            <a:endParaRPr lang="de-DE" sz="2400" dirty="0"/>
          </a:p>
          <a:p>
            <a:endParaRPr lang="de-DE" sz="2400" dirty="0" smtClean="0"/>
          </a:p>
          <a:p>
            <a:endParaRPr lang="de-DE" sz="2400" dirty="0"/>
          </a:p>
          <a:p>
            <a:endParaRPr lang="de-DE" sz="2400" dirty="0" smtClean="0"/>
          </a:p>
          <a:p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endParaRPr lang="de-DE" sz="2400" dirty="0" smtClean="0"/>
          </a:p>
          <a:p>
            <a:endParaRPr lang="de-DE" sz="2400" dirty="0"/>
          </a:p>
          <a:p>
            <a:pPr>
              <a:buFont typeface="Wingdings" pitchFamily="2" charset="2"/>
              <a:buChar char="Ø"/>
            </a:pPr>
            <a:r>
              <a:rPr lang="de-DE" sz="2000" dirty="0" smtClean="0"/>
              <a:t>TSO Websites</a:t>
            </a:r>
          </a:p>
        </p:txBody>
      </p:sp>
      <p:pic>
        <p:nvPicPr>
          <p:cNvPr id="102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600" y="1938373"/>
            <a:ext cx="5943600" cy="4140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24"/>
          <p:cNvSpPr/>
          <p:nvPr/>
        </p:nvSpPr>
        <p:spPr>
          <a:xfrm>
            <a:off x="221856" y="221218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Further development</a:t>
            </a:r>
            <a:endParaRPr lang="de-DE" sz="2400" b="1" dirty="0"/>
          </a:p>
        </p:txBody>
      </p:sp>
      <p:sp>
        <p:nvSpPr>
          <p:cNvPr id="6" name="Rounded Rectangle 25"/>
          <p:cNvSpPr/>
          <p:nvPr/>
        </p:nvSpPr>
        <p:spPr>
          <a:xfrm>
            <a:off x="221856" y="602218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How to develop further information provision</a:t>
            </a:r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</p:spPr>
        <p:txBody>
          <a:bodyPr/>
          <a:lstStyle/>
          <a:p>
            <a:r>
              <a:rPr lang="de-DE" dirty="0" smtClean="0"/>
              <a:t>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050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44424" y="1052144"/>
            <a:ext cx="8280000" cy="540000"/>
          </a:xfrm>
        </p:spPr>
        <p:txBody>
          <a:bodyPr/>
          <a:lstStyle/>
          <a:p>
            <a:pPr algn="l"/>
            <a:r>
              <a:rPr lang="de-DE" sz="2000" dirty="0" smtClean="0"/>
              <a:t>Next Steps</a:t>
            </a:r>
            <a:endParaRPr lang="de-DE" sz="2000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231528" y="1524000"/>
            <a:ext cx="8686800" cy="4714875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de-DE" sz="2000" dirty="0" smtClean="0"/>
              <a:t>Agreement on frames (tables + maps)  to collect the necessary data</a:t>
            </a:r>
          </a:p>
          <a:p>
            <a:pPr marL="0" indent="0">
              <a:buNone/>
            </a:pPr>
            <a:endParaRPr lang="de-DE" sz="2000" dirty="0"/>
          </a:p>
          <a:p>
            <a:pPr>
              <a:buFont typeface="Wingdings" pitchFamily="2" charset="2"/>
              <a:buChar char="q"/>
            </a:pPr>
            <a:r>
              <a:rPr lang="de-DE" sz="2000" dirty="0" smtClean="0"/>
              <a:t>Updating of the process described in the flow chart</a:t>
            </a:r>
          </a:p>
          <a:p>
            <a:endParaRPr lang="de-DE" sz="2000" dirty="0"/>
          </a:p>
          <a:p>
            <a:pPr>
              <a:buFont typeface="Wingdings" pitchFamily="2" charset="2"/>
              <a:buChar char="q"/>
            </a:pPr>
            <a:r>
              <a:rPr lang="de-DE" sz="2000" dirty="0"/>
              <a:t>Discussion about the targets of the EWS (what do we do with the information)</a:t>
            </a:r>
          </a:p>
          <a:p>
            <a:pPr marL="361950" lvl="2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 </a:t>
            </a:r>
            <a:r>
              <a:rPr lang="de-DE" sz="2000" dirty="0">
                <a:sym typeface="Wingdings" panose="05000000000000000000" pitchFamily="2" charset="2"/>
              </a:rPr>
              <a:t>who decides to do </a:t>
            </a:r>
            <a:r>
              <a:rPr lang="de-DE" sz="2000" dirty="0" smtClean="0">
                <a:sym typeface="Wingdings" panose="05000000000000000000" pitchFamily="2" charset="2"/>
              </a:rPr>
              <a:t>what (e.g. Swaps etc.)</a:t>
            </a:r>
            <a:endParaRPr lang="de-DE" sz="2000" dirty="0">
              <a:sym typeface="Wingdings" panose="05000000000000000000" pitchFamily="2" charset="2"/>
            </a:endParaRPr>
          </a:p>
          <a:p>
            <a:pPr marL="361950" lvl="2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 </a:t>
            </a:r>
            <a:r>
              <a:rPr lang="de-DE" sz="2000" dirty="0">
                <a:sym typeface="Wingdings" panose="05000000000000000000" pitchFamily="2" charset="2"/>
              </a:rPr>
              <a:t>give advice to the market?</a:t>
            </a:r>
          </a:p>
          <a:p>
            <a:pPr marL="361950" lvl="2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 information of authorities?</a:t>
            </a:r>
            <a:endParaRPr lang="de-DE" sz="2000" dirty="0"/>
          </a:p>
          <a:p>
            <a:endParaRPr lang="de-DE" sz="2000" dirty="0" smtClean="0"/>
          </a:p>
          <a:p>
            <a:pPr>
              <a:buFont typeface="Wingdings" pitchFamily="2" charset="2"/>
              <a:buChar char="q"/>
            </a:pPr>
            <a:r>
              <a:rPr lang="de-DE" sz="2000" dirty="0" smtClean="0"/>
              <a:t>Testing of the whole process (including data acquisition)</a:t>
            </a:r>
          </a:p>
          <a:p>
            <a:endParaRPr lang="de-DE" sz="2000" dirty="0"/>
          </a:p>
          <a:p>
            <a:pPr>
              <a:buFont typeface="Wingdings" pitchFamily="2" charset="2"/>
              <a:buChar char="q"/>
            </a:pPr>
            <a:r>
              <a:rPr lang="de-DE" sz="2000" dirty="0" smtClean="0"/>
              <a:t>Proposal: Use ENTSOG Transparency platform for use of actual data in a crisis situation</a:t>
            </a:r>
            <a:endParaRPr lang="de-DE" sz="2000" dirty="0"/>
          </a:p>
        </p:txBody>
      </p:sp>
      <p:sp>
        <p:nvSpPr>
          <p:cNvPr id="4" name="Rounded Rectangle 24"/>
          <p:cNvSpPr/>
          <p:nvPr/>
        </p:nvSpPr>
        <p:spPr>
          <a:xfrm>
            <a:off x="221856" y="221218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Further development</a:t>
            </a:r>
            <a:endParaRPr lang="de-DE" sz="2400" b="1" dirty="0"/>
          </a:p>
        </p:txBody>
      </p:sp>
      <p:sp>
        <p:nvSpPr>
          <p:cNvPr id="5" name="Rounded Rectangle 25"/>
          <p:cNvSpPr/>
          <p:nvPr/>
        </p:nvSpPr>
        <p:spPr>
          <a:xfrm>
            <a:off x="221856" y="602218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How to develop further information provision</a:t>
            </a:r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10"/>
          </p:nvPr>
        </p:nvSpPr>
        <p:spPr>
          <a:xfrm>
            <a:off x="8316913" y="6356350"/>
            <a:ext cx="369887" cy="274638"/>
          </a:xfrm>
        </p:spPr>
        <p:txBody>
          <a:bodyPr/>
          <a:lstStyle/>
          <a:p>
            <a:r>
              <a:rPr lang="de-DE" dirty="0" smtClean="0"/>
              <a:t>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499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232576" y="4149079"/>
            <a:ext cx="4680520" cy="432049"/>
          </a:xfrm>
        </p:spPr>
        <p:txBody>
          <a:bodyPr/>
          <a:lstStyle/>
          <a:p>
            <a:pPr algn="l"/>
            <a:r>
              <a:rPr lang="nl-BE" sz="1400" b="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Werner Rott</a:t>
            </a: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/>
            </a:r>
            <a:b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</a:br>
            <a:r>
              <a:rPr lang="en-GB" sz="1400" b="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Head of Gas Disposition</a:t>
            </a:r>
            <a:br>
              <a:rPr lang="en-GB" sz="1400" b="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</a:br>
            <a: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/>
            </a:r>
            <a:br>
              <a:rPr lang="en-GB" sz="1400" b="0" dirty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</a:br>
            <a:r>
              <a:rPr lang="en-GB" sz="1400" b="0" dirty="0" smtClean="0">
                <a:solidFill>
                  <a:srgbClr val="000000"/>
                </a:solidFill>
                <a:ea typeface="ＭＳ Ｐゴシック" pitchFamily="34" charset="-128"/>
                <a:cs typeface="Arial" charset="0"/>
              </a:rPr>
              <a:t>GASCADE Gastransport GmbH, Kassel, Germany</a:t>
            </a:r>
            <a:endParaRPr lang="en-US" sz="1400" b="0" dirty="0">
              <a:solidFill>
                <a:srgbClr val="00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896208" y="1524000"/>
            <a:ext cx="5388260" cy="432049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rgbClr val="2A3F82"/>
                </a:solidFill>
                <a:latin typeface="Calibri" pitchFamily="34" charset="0"/>
                <a:ea typeface="ＭＳ Ｐゴシック" charset="-128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nl-BE" dirty="0" smtClean="0">
                <a:ea typeface="ＭＳ Ｐゴシック" pitchFamily="34" charset="-128"/>
                <a:cs typeface="Arial" charset="0"/>
              </a:rPr>
              <a:t>Thank You for YOUR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39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O007_140422_SO2014_SR2013 (3).pdf - Adobe Read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2" t="19392" r="16610" b="21212"/>
          <a:stretch/>
        </p:blipFill>
        <p:spPr>
          <a:xfrm>
            <a:off x="251520" y="1736725"/>
            <a:ext cx="8587110" cy="399225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51520" y="1295400"/>
            <a:ext cx="8077200" cy="705422"/>
          </a:xfrm>
          <a:prstGeom prst="rect">
            <a:avLst/>
          </a:prstGeom>
          <a:noFill/>
        </p:spPr>
        <p:txBody>
          <a:bodyPr anchor="ctr" anchorCtr="0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l"/>
            <a:r>
              <a:rPr lang="en-US" sz="2400" b="1" dirty="0" smtClean="0"/>
              <a:t>Dependency</a:t>
            </a:r>
            <a:r>
              <a:rPr lang="de-DE" sz="2400" b="1" dirty="0" smtClean="0"/>
              <a:t> on main supply sources </a:t>
            </a:r>
            <a:endParaRPr lang="de-DE" sz="2400" b="1" dirty="0"/>
          </a:p>
        </p:txBody>
      </p:sp>
      <p:sp>
        <p:nvSpPr>
          <p:cNvPr id="2" name="Rectangle 1"/>
          <p:cNvSpPr/>
          <p:nvPr/>
        </p:nvSpPr>
        <p:spPr>
          <a:xfrm>
            <a:off x="838200" y="5328959"/>
            <a:ext cx="31242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Rectangle 5"/>
          <p:cNvSpPr/>
          <p:nvPr/>
        </p:nvSpPr>
        <p:spPr>
          <a:xfrm>
            <a:off x="5334000" y="5252759"/>
            <a:ext cx="31242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5252759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Supply shares summer 2012</a:t>
            </a:r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5489233" y="5258593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Supply shares summer 2013</a:t>
            </a:r>
            <a:endParaRPr lang="de-DE" dirty="0"/>
          </a:p>
        </p:txBody>
      </p:sp>
      <p:sp>
        <p:nvSpPr>
          <p:cNvPr id="9" name="Rounded Rectangle 4"/>
          <p:cNvSpPr/>
          <p:nvPr/>
        </p:nvSpPr>
        <p:spPr>
          <a:xfrm>
            <a:off x="291861" y="233671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Early Warning Teams</a:t>
            </a:r>
            <a:endParaRPr lang="de-DE" sz="2400" b="1" dirty="0"/>
          </a:p>
        </p:txBody>
      </p:sp>
      <p:sp>
        <p:nvSpPr>
          <p:cNvPr id="10" name="Rounded Rectangle 12"/>
          <p:cNvSpPr/>
          <p:nvPr/>
        </p:nvSpPr>
        <p:spPr>
          <a:xfrm>
            <a:off x="251520" y="638008"/>
            <a:ext cx="7200000" cy="3580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H</a:t>
            </a:r>
            <a:r>
              <a:rPr lang="de-DE" dirty="0" smtClean="0">
                <a:solidFill>
                  <a:srgbClr val="1F4484"/>
                </a:solidFill>
              </a:rPr>
              <a:t>ow many and when </a:t>
            </a:r>
            <a:endParaRPr lang="de-DE" dirty="0">
              <a:solidFill>
                <a:srgbClr val="1F4484"/>
              </a:solidFill>
            </a:endParaRP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/>
            <a:r>
              <a:rPr lang="en-GB" sz="1000" dirty="0" smtClean="0">
                <a:solidFill>
                  <a:srgbClr val="666666"/>
                </a:solidFill>
                <a:latin typeface="Calibri" pitchFamily="34" charset="0"/>
                <a:cs typeface="Arial" charset="0"/>
              </a:rPr>
              <a:t>4</a:t>
            </a:r>
            <a:endParaRPr lang="en-GB" sz="1000" dirty="0">
              <a:solidFill>
                <a:srgbClr val="666666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54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itle 1"/>
          <p:cNvSpPr txBox="1">
            <a:spLocks/>
          </p:cNvSpPr>
          <p:nvPr/>
        </p:nvSpPr>
        <p:spPr>
          <a:xfrm>
            <a:off x="251520" y="1081141"/>
            <a:ext cx="8679636" cy="712800"/>
          </a:xfrm>
          <a:prstGeom prst="rect">
            <a:avLst/>
          </a:prstGeom>
          <a:noFill/>
        </p:spPr>
        <p:txBody>
          <a:bodyPr anchor="t" anchorCtr="0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de-DE" sz="2000" b="1" dirty="0" smtClean="0"/>
              <a:t>Definition </a:t>
            </a:r>
            <a:r>
              <a:rPr lang="de-DE" sz="2000" b="1" dirty="0"/>
              <a:t>of TFs based on the determination of the main supply corridors</a:t>
            </a:r>
          </a:p>
          <a:p>
            <a:pPr lvl="0"/>
            <a:r>
              <a:rPr lang="de-DE" sz="2400" dirty="0" smtClean="0">
                <a:solidFill>
                  <a:schemeClr val="bg1"/>
                </a:solidFill>
              </a:rPr>
              <a:t>  </a:t>
            </a:r>
            <a:endParaRPr lang="de-DE" sz="2400" dirty="0">
              <a:solidFill>
                <a:schemeClr val="bg1"/>
              </a:solidFill>
            </a:endParaRPr>
          </a:p>
        </p:txBody>
      </p:sp>
      <p:pic>
        <p:nvPicPr>
          <p:cNvPr id="127" name="Grafik 1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527" y="1919608"/>
            <a:ext cx="7089622" cy="4833171"/>
          </a:xfrm>
          <a:prstGeom prst="rect">
            <a:avLst/>
          </a:prstGeom>
        </p:spPr>
      </p:pic>
      <p:sp>
        <p:nvSpPr>
          <p:cNvPr id="128" name="Rounded Rectangle 4"/>
          <p:cNvSpPr/>
          <p:nvPr/>
        </p:nvSpPr>
        <p:spPr>
          <a:xfrm>
            <a:off x="291861" y="233671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 smtClean="0"/>
              <a:t>Early Warning Teams</a:t>
            </a:r>
            <a:endParaRPr lang="de-DE" sz="2400" b="1" dirty="0"/>
          </a:p>
        </p:txBody>
      </p:sp>
      <p:sp>
        <p:nvSpPr>
          <p:cNvPr id="129" name="Rounded Rectangle 12"/>
          <p:cNvSpPr/>
          <p:nvPr/>
        </p:nvSpPr>
        <p:spPr>
          <a:xfrm>
            <a:off x="251520" y="638008"/>
            <a:ext cx="7200000" cy="35805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H</a:t>
            </a:r>
            <a:r>
              <a:rPr lang="de-DE" dirty="0" smtClean="0">
                <a:solidFill>
                  <a:srgbClr val="1F4484"/>
                </a:solidFill>
              </a:rPr>
              <a:t>ow many and when </a:t>
            </a:r>
            <a:endParaRPr lang="de-DE" dirty="0">
              <a:solidFill>
                <a:srgbClr val="1F4484"/>
              </a:solidFill>
            </a:endParaRPr>
          </a:p>
        </p:txBody>
      </p:sp>
      <p:sp>
        <p:nvSpPr>
          <p:cNvPr id="4" name="Pfeil nach unten 3"/>
          <p:cNvSpPr/>
          <p:nvPr/>
        </p:nvSpPr>
        <p:spPr>
          <a:xfrm>
            <a:off x="5867400" y="1514008"/>
            <a:ext cx="1143000" cy="8112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1</a:t>
            </a:r>
          </a:p>
          <a:p>
            <a:pPr algn="ctr"/>
            <a:endParaRPr lang="de-DE" dirty="0"/>
          </a:p>
        </p:txBody>
      </p:sp>
      <p:sp>
        <p:nvSpPr>
          <p:cNvPr id="130" name="Pfeil nach unten 129"/>
          <p:cNvSpPr/>
          <p:nvPr/>
        </p:nvSpPr>
        <p:spPr>
          <a:xfrm rot="19290088">
            <a:off x="2195752" y="1720636"/>
            <a:ext cx="1143000" cy="8112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2</a:t>
            </a:r>
            <a:endParaRPr lang="de-DE" dirty="0" smtClean="0"/>
          </a:p>
        </p:txBody>
      </p:sp>
      <p:sp>
        <p:nvSpPr>
          <p:cNvPr id="12" name="Pfeil nach oben 11"/>
          <p:cNvSpPr/>
          <p:nvPr/>
        </p:nvSpPr>
        <p:spPr>
          <a:xfrm>
            <a:off x="3891861" y="6171302"/>
            <a:ext cx="1253880" cy="729429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 smtClean="0">
                <a:solidFill>
                  <a:schemeClr val="tx1"/>
                </a:solidFill>
              </a:rPr>
              <a:t>3      ?  </a:t>
            </a:r>
            <a:endParaRPr lang="de-DE" sz="1200" dirty="0">
              <a:solidFill>
                <a:schemeClr val="tx1"/>
              </a:solidFill>
            </a:endParaRPr>
          </a:p>
        </p:txBody>
      </p:sp>
      <p:sp>
        <p:nvSpPr>
          <p:cNvPr id="13" name="Gefaltete Ecke 12"/>
          <p:cNvSpPr/>
          <p:nvPr/>
        </p:nvSpPr>
        <p:spPr>
          <a:xfrm>
            <a:off x="4252101" y="6345516"/>
            <a:ext cx="533400" cy="381000"/>
          </a:xfrm>
          <a:prstGeom prst="foldedCorne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 smtClean="0">
                <a:solidFill>
                  <a:schemeClr val="tx1"/>
                </a:solidFill>
              </a:rPr>
              <a:t>rd</a:t>
            </a:r>
            <a:endParaRPr lang="de-DE" sz="1100" dirty="0">
              <a:solidFill>
                <a:schemeClr val="tx1"/>
              </a:solidFill>
            </a:endParaRPr>
          </a:p>
        </p:txBody>
      </p:sp>
      <p:sp>
        <p:nvSpPr>
          <p:cNvPr id="133" name="Gefaltete Ecke 132"/>
          <p:cNvSpPr/>
          <p:nvPr/>
        </p:nvSpPr>
        <p:spPr>
          <a:xfrm rot="19170177">
            <a:off x="2572964" y="1695685"/>
            <a:ext cx="412617" cy="381000"/>
          </a:xfrm>
          <a:prstGeom prst="foldedCorne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nd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4" name="Gefaltete Ecke 133"/>
          <p:cNvSpPr/>
          <p:nvPr/>
        </p:nvSpPr>
        <p:spPr>
          <a:xfrm>
            <a:off x="6400800" y="1447800"/>
            <a:ext cx="381000" cy="381000"/>
          </a:xfrm>
          <a:prstGeom prst="foldedCorner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st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6781800" y="1489193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01.10.2014</a:t>
            </a:r>
            <a:endParaRPr lang="de-DE" sz="1400" dirty="0"/>
          </a:p>
        </p:txBody>
      </p:sp>
      <p:sp>
        <p:nvSpPr>
          <p:cNvPr id="14" name="Textfeld 13"/>
          <p:cNvSpPr txBox="1"/>
          <p:nvPr/>
        </p:nvSpPr>
        <p:spPr>
          <a:xfrm>
            <a:off x="2895506" y="1483528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01.07.2015</a:t>
            </a:r>
            <a:endParaRPr lang="de-DE" sz="1400" dirty="0"/>
          </a:p>
        </p:txBody>
      </p:sp>
      <p:sp>
        <p:nvSpPr>
          <p:cNvPr id="15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</p:spPr>
        <p:txBody>
          <a:bodyPr/>
          <a:lstStyle/>
          <a:p>
            <a:pPr algn="r">
              <a:defRPr/>
            </a:pPr>
            <a:r>
              <a:rPr lang="en-GB" sz="1000" dirty="0" smtClean="0">
                <a:solidFill>
                  <a:srgbClr val="666666"/>
                </a:solidFill>
                <a:latin typeface="Calibri" pitchFamily="34" charset="0"/>
                <a:cs typeface="Arial" charset="0"/>
              </a:rPr>
              <a:t>5</a:t>
            </a:r>
            <a:endParaRPr lang="en-GB" sz="1000" dirty="0">
              <a:solidFill>
                <a:srgbClr val="666666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65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72400" y="1295400"/>
            <a:ext cx="7200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TSOs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EWTE can provide operational expertise towards and between </a:t>
            </a:r>
            <a:r>
              <a:rPr lang="de-DE" dirty="0" err="1" smtClean="0"/>
              <a:t>other</a:t>
            </a:r>
            <a:r>
              <a:rPr lang="de-DE" dirty="0" smtClean="0"/>
              <a:t> TSOs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b="1" dirty="0" smtClean="0"/>
              <a:t>Other stakeholders including GCG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 the request of other concerned stakeholders the EWTE can provide relevant information on a purely advisory </a:t>
            </a:r>
            <a:r>
              <a:rPr lang="en-US" dirty="0" smtClean="0"/>
              <a:t>basis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b="1" dirty="0" smtClean="0"/>
              <a:t>EWS / EWTs could become subject to a possible change of SOS Regulation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EWTs can be established as a standing expert group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That could be added to the existing SOS regulation or as part of the GCG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NOTE for the time being</a:t>
            </a:r>
            <a:r>
              <a:rPr lang="de-DE" dirty="0"/>
              <a:t>:</a:t>
            </a:r>
            <a:r>
              <a:rPr lang="de-DE" dirty="0" smtClean="0"/>
              <a:t> no pro-active communication towards the GCG</a:t>
            </a:r>
            <a:endParaRPr lang="de-DE" dirty="0"/>
          </a:p>
        </p:txBody>
      </p:sp>
      <p:sp>
        <p:nvSpPr>
          <p:cNvPr id="6" name="Rounded Rectangle 14"/>
          <p:cNvSpPr/>
          <p:nvPr/>
        </p:nvSpPr>
        <p:spPr>
          <a:xfrm>
            <a:off x="228600" y="163034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/>
              <a:t>Interfaces to other stakeholders</a:t>
            </a:r>
          </a:p>
        </p:txBody>
      </p:sp>
      <p:sp>
        <p:nvSpPr>
          <p:cNvPr id="7" name="Rounded Rectangle 15"/>
          <p:cNvSpPr/>
          <p:nvPr/>
        </p:nvSpPr>
        <p:spPr>
          <a:xfrm>
            <a:off x="228600" y="544034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General and </a:t>
            </a:r>
            <a:r>
              <a:rPr lang="de-DE" dirty="0" smtClean="0">
                <a:solidFill>
                  <a:srgbClr val="1F4484"/>
                </a:solidFill>
              </a:rPr>
              <a:t>Gas Coordination Group</a:t>
            </a:r>
            <a:endParaRPr lang="de-DE" dirty="0">
              <a:solidFill>
                <a:srgbClr val="1F44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7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1"/>
          <p:cNvSpPr>
            <a:spLocks noGrp="1"/>
          </p:cNvSpPr>
          <p:nvPr>
            <p:ph type="title"/>
          </p:nvPr>
        </p:nvSpPr>
        <p:spPr bwMode="auto">
          <a:xfrm>
            <a:off x="254400" y="1066800"/>
            <a:ext cx="828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000" dirty="0" smtClean="0"/>
              <a:t>Current set-up of the Gas Coordination Group (GCG)</a:t>
            </a:r>
            <a:endParaRPr lang="en-GB" sz="2000" dirty="0" smtClean="0">
              <a:ea typeface="ＭＳ Ｐゴシック" pitchFamily="34" charset="-128"/>
              <a:cs typeface="Arial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5252357" y="3548110"/>
            <a:ext cx="2895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GCG is established to facilitate the EU coordination of measures concerning security of gas supply.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Group </a:t>
            </a:r>
            <a:r>
              <a:rPr lang="en-US" sz="1600" dirty="0" smtClean="0"/>
              <a:t>is </a:t>
            </a:r>
            <a:r>
              <a:rPr lang="en-US" sz="1600" dirty="0"/>
              <a:t>convened and chaired by </a:t>
            </a:r>
            <a:r>
              <a:rPr lang="en-US" sz="1600" dirty="0" smtClean="0"/>
              <a:t>Commission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Each member has 2 permanent representatives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5800" y="1523312"/>
            <a:ext cx="7239000" cy="4495801"/>
            <a:chOff x="609600" y="838199"/>
            <a:chExt cx="6334124" cy="3581401"/>
          </a:xfrm>
        </p:grpSpPr>
        <p:sp>
          <p:nvSpPr>
            <p:cNvPr id="3" name="Rectangle 2"/>
            <p:cNvSpPr/>
            <p:nvPr/>
          </p:nvSpPr>
          <p:spPr>
            <a:xfrm>
              <a:off x="609600" y="1600200"/>
              <a:ext cx="3810000" cy="28194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762000" y="1828799"/>
              <a:ext cx="1111250" cy="54552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rgbClr val="000000"/>
                  </a:solidFill>
                </a:rPr>
                <a:t>Eurogas</a:t>
              </a:r>
              <a:endParaRPr lang="de-DE" sz="1400" dirty="0">
                <a:solidFill>
                  <a:srgbClr val="000000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762000" y="2438399"/>
              <a:ext cx="1111250" cy="54552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rgbClr val="000000"/>
                  </a:solidFill>
                </a:rPr>
                <a:t>OGP</a:t>
              </a:r>
              <a:endParaRPr lang="de-DE" sz="1400" dirty="0">
                <a:solidFill>
                  <a:srgbClr val="000000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048000" y="1828799"/>
              <a:ext cx="1111250" cy="54552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rgbClr val="000000"/>
                  </a:solidFill>
                </a:rPr>
                <a:t>Member States</a:t>
              </a:r>
              <a:endParaRPr lang="de-DE" sz="1400" dirty="0">
                <a:solidFill>
                  <a:srgbClr val="000000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905000" y="2438399"/>
              <a:ext cx="1111250" cy="54552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rgbClr val="000000"/>
                  </a:solidFill>
                </a:rPr>
                <a:t>EFET</a:t>
              </a:r>
              <a:endParaRPr lang="de-DE" sz="1400" dirty="0">
                <a:solidFill>
                  <a:srgbClr val="000000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62000" y="3047999"/>
              <a:ext cx="1111250" cy="54552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rgbClr val="000000"/>
                  </a:solidFill>
                </a:rPr>
                <a:t>IFIEC</a:t>
              </a:r>
              <a:endParaRPr lang="de-DE" sz="1400" dirty="0">
                <a:solidFill>
                  <a:srgbClr val="000000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1905000" y="1828799"/>
              <a:ext cx="1111250" cy="54552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rgbClr val="000000"/>
                  </a:solidFill>
                </a:rPr>
                <a:t>Energy Community</a:t>
              </a:r>
              <a:endParaRPr lang="de-DE" sz="1400" dirty="0">
                <a:solidFill>
                  <a:srgbClr val="000000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762000" y="3667124"/>
              <a:ext cx="1111250" cy="54552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rgbClr val="000000"/>
                  </a:solidFill>
                </a:rPr>
                <a:t>Euroheat &amp; Power</a:t>
              </a:r>
              <a:endParaRPr lang="de-DE" sz="1400" dirty="0">
                <a:solidFill>
                  <a:srgbClr val="000000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905000" y="3667124"/>
              <a:ext cx="1111250" cy="54552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rgbClr val="000000"/>
                  </a:solidFill>
                </a:rPr>
                <a:t>BEUC</a:t>
              </a:r>
              <a:endParaRPr lang="de-DE" sz="1400" dirty="0">
                <a:solidFill>
                  <a:srgbClr val="000000"/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048000" y="3667124"/>
              <a:ext cx="1111250" cy="54552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rgbClr val="000000"/>
                  </a:solidFill>
                </a:rPr>
                <a:t>ENTSOG</a:t>
              </a:r>
              <a:endParaRPr lang="de-DE" sz="1400" dirty="0">
                <a:solidFill>
                  <a:srgbClr val="000000"/>
                </a:solidFill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895475" y="3047999"/>
              <a:ext cx="1111250" cy="54552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rgbClr val="000000"/>
                  </a:solidFill>
                </a:rPr>
                <a:t>Eurelectric</a:t>
              </a:r>
              <a:endParaRPr lang="de-DE" sz="1400" dirty="0">
                <a:solidFill>
                  <a:srgbClr val="000000"/>
                </a:solidFill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048000" y="3047999"/>
              <a:ext cx="1111250" cy="54552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rgbClr val="000000"/>
                  </a:solidFill>
                </a:rPr>
                <a:t>ACER</a:t>
              </a:r>
              <a:endParaRPr lang="de-DE" sz="1400" dirty="0">
                <a:solidFill>
                  <a:srgbClr val="000000"/>
                </a:solidFill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048000" y="2438399"/>
              <a:ext cx="1111250" cy="54552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rgbClr val="000000"/>
                  </a:solidFill>
                </a:rPr>
                <a:t>GIE</a:t>
              </a:r>
            </a:p>
            <a:p>
              <a:pPr algn="ctr"/>
              <a:r>
                <a:rPr lang="de-DE" sz="1400" dirty="0" smtClean="0">
                  <a:solidFill>
                    <a:srgbClr val="000000"/>
                  </a:solidFill>
                </a:rPr>
                <a:t>(SSO + LNG</a:t>
              </a:r>
              <a:r>
                <a:rPr lang="de-DE" sz="1200" dirty="0" smtClean="0">
                  <a:solidFill>
                    <a:srgbClr val="000000"/>
                  </a:solidFill>
                </a:rPr>
                <a:t>)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704974" y="838199"/>
              <a:ext cx="1508125" cy="54552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 smtClean="0">
                  <a:solidFill>
                    <a:srgbClr val="000000"/>
                  </a:solidFill>
                </a:rPr>
                <a:t>Commission</a:t>
              </a:r>
              <a:endParaRPr lang="de-DE" dirty="0">
                <a:solidFill>
                  <a:srgbClr val="000000"/>
                </a:solidFill>
              </a:endParaRPr>
            </a:p>
          </p:txBody>
        </p:sp>
        <p:cxnSp>
          <p:nvCxnSpPr>
            <p:cNvPr id="7" name="Straight Arrow Connector 6"/>
            <p:cNvCxnSpPr>
              <a:stCxn id="21" idx="2"/>
            </p:cNvCxnSpPr>
            <p:nvPr/>
          </p:nvCxnSpPr>
          <p:spPr>
            <a:xfrm flipH="1">
              <a:off x="2451100" y="1383722"/>
              <a:ext cx="7937" cy="23206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ounded Rectangle 79"/>
            <p:cNvSpPr/>
            <p:nvPr/>
          </p:nvSpPr>
          <p:spPr>
            <a:xfrm>
              <a:off x="4800599" y="1828799"/>
              <a:ext cx="2143125" cy="54552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dirty="0" smtClean="0">
                  <a:solidFill>
                    <a:srgbClr val="000000"/>
                  </a:solidFill>
                </a:rPr>
                <a:t>Preventive Action Plans &amp;</a:t>
              </a:r>
            </a:p>
            <a:p>
              <a:pPr algn="ctr"/>
              <a:r>
                <a:rPr lang="de-DE" sz="1400" dirty="0" smtClean="0">
                  <a:solidFill>
                    <a:srgbClr val="000000"/>
                  </a:solidFill>
                </a:rPr>
                <a:t>Emergency Plans</a:t>
              </a:r>
              <a:endParaRPr lang="de-DE" sz="1400" dirty="0">
                <a:solidFill>
                  <a:srgbClr val="000000"/>
                </a:solidFill>
              </a:endParaRPr>
            </a:p>
          </p:txBody>
        </p:sp>
        <p:cxnSp>
          <p:nvCxnSpPr>
            <p:cNvPr id="77" name="Straight Arrow Connector 76"/>
            <p:cNvCxnSpPr>
              <a:stCxn id="11" idx="3"/>
              <a:endCxn id="80" idx="1"/>
            </p:cNvCxnSpPr>
            <p:nvPr/>
          </p:nvCxnSpPr>
          <p:spPr>
            <a:xfrm>
              <a:off x="4159250" y="2101561"/>
              <a:ext cx="641349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ounded Rectangle 14"/>
          <p:cNvSpPr/>
          <p:nvPr/>
        </p:nvSpPr>
        <p:spPr>
          <a:xfrm>
            <a:off x="228600" y="163034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/>
              <a:t>Interfaces to other stakeholders</a:t>
            </a:r>
          </a:p>
        </p:txBody>
      </p:sp>
      <p:sp>
        <p:nvSpPr>
          <p:cNvPr id="24" name="Rounded Rectangle 15"/>
          <p:cNvSpPr/>
          <p:nvPr/>
        </p:nvSpPr>
        <p:spPr>
          <a:xfrm>
            <a:off x="228600" y="544034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General and </a:t>
            </a:r>
            <a:r>
              <a:rPr lang="de-DE" dirty="0" smtClean="0">
                <a:solidFill>
                  <a:srgbClr val="1F4484"/>
                </a:solidFill>
              </a:rPr>
              <a:t>Gas Coordination Group</a:t>
            </a:r>
            <a:endParaRPr lang="de-DE" dirty="0">
              <a:solidFill>
                <a:srgbClr val="1F4484"/>
              </a:solidFill>
            </a:endParaRPr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16416" y="6356351"/>
            <a:ext cx="370384" cy="27466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091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1"/>
          <p:cNvSpPr>
            <a:spLocks noGrp="1"/>
          </p:cNvSpPr>
          <p:nvPr>
            <p:ph type="title"/>
          </p:nvPr>
        </p:nvSpPr>
        <p:spPr bwMode="auto">
          <a:xfrm>
            <a:off x="259270" y="984000"/>
            <a:ext cx="828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000" dirty="0" smtClean="0"/>
              <a:t>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Interface Scenario of TF with GCG</a:t>
            </a:r>
            <a:endParaRPr lang="en-GB" sz="2000" dirty="0" smtClean="0">
              <a:ea typeface="ＭＳ Ｐゴシック" pitchFamily="34" charset="-128"/>
              <a:cs typeface="Arial" charset="0"/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851100" y="1523999"/>
            <a:ext cx="7530900" cy="4832351"/>
            <a:chOff x="609600" y="838200"/>
            <a:chExt cx="7924800" cy="5334000"/>
          </a:xfrm>
        </p:grpSpPr>
        <p:sp>
          <p:nvSpPr>
            <p:cNvPr id="3" name="Rectangle 2"/>
            <p:cNvSpPr/>
            <p:nvPr/>
          </p:nvSpPr>
          <p:spPr>
            <a:xfrm>
              <a:off x="609600" y="1600200"/>
              <a:ext cx="3657600" cy="33528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r>
                <a:rPr lang="de-DE" dirty="0" smtClean="0"/>
                <a:t> Gas Coordination Group</a:t>
              </a:r>
            </a:p>
            <a:p>
              <a:r>
                <a:rPr lang="de-DE" dirty="0" smtClean="0"/>
                <a:t> (2 representitives each)</a:t>
              </a:r>
              <a:endParaRPr lang="de-DE" dirty="0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762000" y="18288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Eurogas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762000" y="24384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OGP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048000" y="18288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Member States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905000" y="24384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EFET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62000" y="30480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IFIEC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1905000" y="18288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Energy Community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762000" y="3667125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Euroheat &amp; Power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905000" y="3667125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BEUC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048000" y="3667125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ENTSOG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895475" y="30480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Eurelectric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048000" y="30480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ACER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048000" y="24384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GIE</a:t>
              </a:r>
            </a:p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(SSO + LNG)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704975" y="838200"/>
              <a:ext cx="1447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rgbClr val="000000"/>
                  </a:solidFill>
                </a:rPr>
                <a:t>Commission</a:t>
              </a:r>
              <a:endParaRPr lang="de-DE" sz="1600" dirty="0">
                <a:solidFill>
                  <a:srgbClr val="000000"/>
                </a:solidFill>
              </a:endParaRPr>
            </a:p>
          </p:txBody>
        </p:sp>
        <p:cxnSp>
          <p:nvCxnSpPr>
            <p:cNvPr id="7" name="Straight Arrow Connector 6"/>
            <p:cNvCxnSpPr>
              <a:stCxn id="21" idx="2"/>
              <a:endCxn id="3" idx="0"/>
            </p:cNvCxnSpPr>
            <p:nvPr/>
          </p:nvCxnSpPr>
          <p:spPr>
            <a:xfrm>
              <a:off x="2428875" y="1371600"/>
              <a:ext cx="9525" cy="2286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4876800" y="1600200"/>
              <a:ext cx="3657600" cy="990600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5029200" y="18288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Government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876800" y="3400425"/>
              <a:ext cx="3657600" cy="990600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038725" y="3657600"/>
              <a:ext cx="752475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324600" y="36576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2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7553325" y="36576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x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876800" y="4953000"/>
              <a:ext cx="3657600" cy="12192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5038725" y="5210175"/>
              <a:ext cx="752475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Resp.</a:t>
              </a:r>
            </a:p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324599" y="5210175"/>
              <a:ext cx="762001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Resp.</a:t>
              </a:r>
            </a:p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2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7553325" y="5210175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Resp.</a:t>
              </a:r>
            </a:p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x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91200" y="5525869"/>
              <a:ext cx="19885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de-DE" dirty="0" smtClean="0">
                <a:solidFill>
                  <a:schemeClr val="bg1"/>
                </a:solidFill>
              </a:endParaRPr>
            </a:p>
            <a:p>
              <a:r>
                <a:rPr lang="de-DE" b="1" i="1" dirty="0" smtClean="0">
                  <a:solidFill>
                    <a:schemeClr val="bg1"/>
                  </a:solidFill>
                </a:rPr>
                <a:t>EWS Task-Force</a:t>
              </a:r>
              <a:endParaRPr lang="de-DE" b="1" i="1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Arrow Connector 8"/>
            <p:cNvCxnSpPr>
              <a:stCxn id="11" idx="3"/>
              <a:endCxn id="22" idx="1"/>
            </p:cNvCxnSpPr>
            <p:nvPr/>
          </p:nvCxnSpPr>
          <p:spPr>
            <a:xfrm>
              <a:off x="4114800" y="2095500"/>
              <a:ext cx="76200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ounded Rectangle 51"/>
            <p:cNvSpPr/>
            <p:nvPr/>
          </p:nvSpPr>
          <p:spPr>
            <a:xfrm>
              <a:off x="6324600" y="18288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Government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7553325" y="18288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Government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V="1">
              <a:off x="5791200" y="2090738"/>
              <a:ext cx="538165" cy="4762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52" idx="3"/>
            </p:cNvCxnSpPr>
            <p:nvPr/>
          </p:nvCxnSpPr>
          <p:spPr>
            <a:xfrm>
              <a:off x="7086600" y="2095500"/>
              <a:ext cx="48577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stCxn id="23" idx="2"/>
              <a:endCxn id="27" idx="0"/>
            </p:cNvCxnSpPr>
            <p:nvPr/>
          </p:nvCxnSpPr>
          <p:spPr>
            <a:xfrm>
              <a:off x="5410200" y="2362200"/>
              <a:ext cx="4763" cy="12954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6705600" y="2362200"/>
              <a:ext cx="4763" cy="12954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7915275" y="2371725"/>
              <a:ext cx="4763" cy="12954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>
              <a:stCxn id="27" idx="2"/>
              <a:endCxn id="31" idx="0"/>
            </p:cNvCxnSpPr>
            <p:nvPr/>
          </p:nvCxnSpPr>
          <p:spPr>
            <a:xfrm>
              <a:off x="5414963" y="4191000"/>
              <a:ext cx="0" cy="1019175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stCxn id="28" idx="2"/>
              <a:endCxn id="32" idx="0"/>
            </p:cNvCxnSpPr>
            <p:nvPr/>
          </p:nvCxnSpPr>
          <p:spPr>
            <a:xfrm>
              <a:off x="6705600" y="4191000"/>
              <a:ext cx="0" cy="1019175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29" idx="2"/>
              <a:endCxn id="33" idx="0"/>
            </p:cNvCxnSpPr>
            <p:nvPr/>
          </p:nvCxnSpPr>
          <p:spPr>
            <a:xfrm>
              <a:off x="7934325" y="4191000"/>
              <a:ext cx="0" cy="1019175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/>
            <p:cNvSpPr txBox="1"/>
            <p:nvPr/>
          </p:nvSpPr>
          <p:spPr>
            <a:xfrm>
              <a:off x="609600" y="5239434"/>
              <a:ext cx="35830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1st Scenario for TF:</a:t>
              </a:r>
            </a:p>
            <a:p>
              <a:r>
                <a:rPr lang="de-DE" b="1" dirty="0" smtClean="0">
                  <a:solidFill>
                    <a:srgbClr val="FF0000"/>
                  </a:solidFill>
                </a:rPr>
                <a:t>Not any interface with the GCG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sp>
        <p:nvSpPr>
          <p:cNvPr id="43" name="Rounded Rectangle 14"/>
          <p:cNvSpPr/>
          <p:nvPr/>
        </p:nvSpPr>
        <p:spPr>
          <a:xfrm>
            <a:off x="259270" y="124596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/>
              <a:t>Interfaces to other stakeholders</a:t>
            </a:r>
          </a:p>
        </p:txBody>
      </p:sp>
      <p:sp>
        <p:nvSpPr>
          <p:cNvPr id="44" name="Rounded Rectangle 15"/>
          <p:cNvSpPr/>
          <p:nvPr/>
        </p:nvSpPr>
        <p:spPr>
          <a:xfrm>
            <a:off x="259270" y="505596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General and </a:t>
            </a:r>
            <a:r>
              <a:rPr lang="de-DE" dirty="0" smtClean="0">
                <a:solidFill>
                  <a:srgbClr val="1F4484"/>
                </a:solidFill>
              </a:rPr>
              <a:t>Gas Coordination Group</a:t>
            </a:r>
            <a:endParaRPr lang="de-DE" dirty="0">
              <a:solidFill>
                <a:srgbClr val="1F44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79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1"/>
          <p:cNvSpPr>
            <a:spLocks noGrp="1"/>
          </p:cNvSpPr>
          <p:nvPr>
            <p:ph type="title"/>
          </p:nvPr>
        </p:nvSpPr>
        <p:spPr bwMode="auto">
          <a:xfrm>
            <a:off x="228600" y="1015298"/>
            <a:ext cx="828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000" dirty="0" smtClean="0"/>
              <a:t>2</a:t>
            </a:r>
            <a:r>
              <a:rPr lang="en-GB" sz="2000" baseline="30000" dirty="0" smtClean="0"/>
              <a:t>nd</a:t>
            </a:r>
            <a:r>
              <a:rPr lang="en-GB" sz="2000" dirty="0" smtClean="0"/>
              <a:t> </a:t>
            </a:r>
            <a:r>
              <a:rPr lang="en-GB" sz="2000" dirty="0"/>
              <a:t>Interface Scenario of TF with </a:t>
            </a:r>
            <a:r>
              <a:rPr lang="en-GB" sz="2000" dirty="0" smtClean="0"/>
              <a:t>GCG (current communication line)</a:t>
            </a:r>
            <a:endParaRPr lang="en-GB" sz="2000" dirty="0" smtClean="0">
              <a:ea typeface="ＭＳ Ｐゴシック" pitchFamily="34" charset="-128"/>
              <a:cs typeface="Arial" charset="0"/>
            </a:endParaRPr>
          </a:p>
        </p:txBody>
      </p:sp>
      <p:grpSp>
        <p:nvGrpSpPr>
          <p:cNvPr id="8" name="Gruppieren 7"/>
          <p:cNvGrpSpPr/>
          <p:nvPr/>
        </p:nvGrpSpPr>
        <p:grpSpPr>
          <a:xfrm>
            <a:off x="594946" y="1447800"/>
            <a:ext cx="7939454" cy="4876800"/>
            <a:chOff x="594946" y="838200"/>
            <a:chExt cx="7939454" cy="5334000"/>
          </a:xfrm>
        </p:grpSpPr>
        <p:sp>
          <p:nvSpPr>
            <p:cNvPr id="3" name="Rectangle 2"/>
            <p:cNvSpPr/>
            <p:nvPr/>
          </p:nvSpPr>
          <p:spPr>
            <a:xfrm>
              <a:off x="609600" y="1600200"/>
              <a:ext cx="3657600" cy="33528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r>
                <a:rPr lang="de-DE" dirty="0" smtClean="0"/>
                <a:t> Gas Coordination Group</a:t>
              </a:r>
            </a:p>
            <a:p>
              <a:r>
                <a:rPr lang="de-DE" dirty="0" smtClean="0"/>
                <a:t> (2 representitives each)</a:t>
              </a:r>
              <a:endParaRPr lang="de-DE" dirty="0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762000" y="18288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Eurogas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762000" y="24384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OGP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048000" y="18288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Member States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905000" y="24384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EFET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62000" y="30480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IFIEC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1905000" y="18288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Energy Community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762000" y="3667125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Euroheat &amp; Power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905000" y="3667125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BEUC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048000" y="3667125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ENTSOG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895475" y="30480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Eurelectric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048000" y="30480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ACER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048000" y="24384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GIE</a:t>
              </a:r>
            </a:p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(SSO + LNG)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704975" y="838200"/>
              <a:ext cx="1447800" cy="457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rgbClr val="000000"/>
                  </a:solidFill>
                </a:rPr>
                <a:t>Commission</a:t>
              </a:r>
              <a:endParaRPr lang="de-DE" sz="1600" dirty="0">
                <a:solidFill>
                  <a:srgbClr val="000000"/>
                </a:solidFill>
              </a:endParaRPr>
            </a:p>
          </p:txBody>
        </p:sp>
        <p:cxnSp>
          <p:nvCxnSpPr>
            <p:cNvPr id="7" name="Straight Arrow Connector 6"/>
            <p:cNvCxnSpPr>
              <a:stCxn id="21" idx="2"/>
              <a:endCxn id="3" idx="0"/>
            </p:cNvCxnSpPr>
            <p:nvPr/>
          </p:nvCxnSpPr>
          <p:spPr>
            <a:xfrm>
              <a:off x="2428875" y="1295400"/>
              <a:ext cx="9525" cy="3048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4876800" y="1600200"/>
              <a:ext cx="3657600" cy="990600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5029200" y="18288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Government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876800" y="3400425"/>
              <a:ext cx="3657600" cy="990600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038725" y="3657600"/>
              <a:ext cx="752475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324600" y="36576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2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7553325" y="36576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x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876800" y="4953000"/>
              <a:ext cx="3657600" cy="12192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5038725" y="5210175"/>
              <a:ext cx="752475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Resp.</a:t>
              </a:r>
            </a:p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324599" y="5210175"/>
              <a:ext cx="762001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Resp.</a:t>
              </a:r>
            </a:p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2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7553325" y="5210175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Resp.</a:t>
              </a:r>
            </a:p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x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91200" y="5525869"/>
              <a:ext cx="19885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de-DE" dirty="0" smtClean="0">
                <a:solidFill>
                  <a:schemeClr val="bg1"/>
                </a:solidFill>
              </a:endParaRPr>
            </a:p>
            <a:p>
              <a:r>
                <a:rPr lang="de-DE" b="1" i="1" dirty="0" smtClean="0">
                  <a:solidFill>
                    <a:schemeClr val="bg1"/>
                  </a:solidFill>
                </a:rPr>
                <a:t>EWS Task-Force</a:t>
              </a:r>
              <a:endParaRPr lang="de-DE" b="1" i="1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Arrow Connector 8"/>
            <p:cNvCxnSpPr>
              <a:stCxn id="11" idx="3"/>
              <a:endCxn id="22" idx="1"/>
            </p:cNvCxnSpPr>
            <p:nvPr/>
          </p:nvCxnSpPr>
          <p:spPr>
            <a:xfrm>
              <a:off x="4114800" y="2095500"/>
              <a:ext cx="76200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ounded Rectangle 51"/>
            <p:cNvSpPr/>
            <p:nvPr/>
          </p:nvSpPr>
          <p:spPr>
            <a:xfrm>
              <a:off x="6324600" y="18288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Government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7553325" y="18288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Government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V="1">
              <a:off x="5791200" y="2090738"/>
              <a:ext cx="538165" cy="4762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52" idx="3"/>
            </p:cNvCxnSpPr>
            <p:nvPr/>
          </p:nvCxnSpPr>
          <p:spPr>
            <a:xfrm>
              <a:off x="7086600" y="2095500"/>
              <a:ext cx="48577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stCxn id="23" idx="2"/>
              <a:endCxn id="27" idx="0"/>
            </p:cNvCxnSpPr>
            <p:nvPr/>
          </p:nvCxnSpPr>
          <p:spPr>
            <a:xfrm>
              <a:off x="5410200" y="2362200"/>
              <a:ext cx="4763" cy="12954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6705600" y="2362200"/>
              <a:ext cx="4763" cy="12954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7915275" y="2371725"/>
              <a:ext cx="4763" cy="12954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>
              <a:stCxn id="27" idx="2"/>
              <a:endCxn id="31" idx="0"/>
            </p:cNvCxnSpPr>
            <p:nvPr/>
          </p:nvCxnSpPr>
          <p:spPr>
            <a:xfrm>
              <a:off x="5414963" y="4191000"/>
              <a:ext cx="0" cy="1019175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stCxn id="28" idx="2"/>
              <a:endCxn id="32" idx="0"/>
            </p:cNvCxnSpPr>
            <p:nvPr/>
          </p:nvCxnSpPr>
          <p:spPr>
            <a:xfrm>
              <a:off x="6705600" y="4191000"/>
              <a:ext cx="0" cy="1019175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29" idx="2"/>
              <a:endCxn id="33" idx="0"/>
            </p:cNvCxnSpPr>
            <p:nvPr/>
          </p:nvCxnSpPr>
          <p:spPr>
            <a:xfrm>
              <a:off x="7934325" y="4191000"/>
              <a:ext cx="0" cy="1019175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lbow Connector 72"/>
            <p:cNvCxnSpPr>
              <a:stCxn id="17" idx="2"/>
              <a:endCxn id="30" idx="1"/>
            </p:cNvCxnSpPr>
            <p:nvPr/>
          </p:nvCxnSpPr>
          <p:spPr>
            <a:xfrm rot="16200000" flipH="1">
              <a:off x="3548063" y="4233862"/>
              <a:ext cx="1362075" cy="1295400"/>
            </a:xfrm>
            <a:prstGeom prst="bentConnector2">
              <a:avLst/>
            </a:prstGeom>
            <a:ln w="63500">
              <a:solidFill>
                <a:srgbClr val="FF0000"/>
              </a:solidFill>
              <a:prstDash val="sysDot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594946" y="5359180"/>
              <a:ext cx="409599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2nd Scenario for TF:</a:t>
              </a:r>
            </a:p>
            <a:p>
              <a:r>
                <a:rPr lang="de-DE" b="1" dirty="0" smtClean="0">
                  <a:solidFill>
                    <a:srgbClr val="FF0000"/>
                  </a:solidFill>
                </a:rPr>
                <a:t>Interface via ENTSOG with the GCG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45" name="Rounded Rectangle 14"/>
          <p:cNvSpPr/>
          <p:nvPr/>
        </p:nvSpPr>
        <p:spPr>
          <a:xfrm>
            <a:off x="228600" y="166802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/>
              <a:t>Interfaces to other stakeholders</a:t>
            </a:r>
          </a:p>
        </p:txBody>
      </p:sp>
      <p:sp>
        <p:nvSpPr>
          <p:cNvPr id="46" name="Rounded Rectangle 15"/>
          <p:cNvSpPr/>
          <p:nvPr/>
        </p:nvSpPr>
        <p:spPr>
          <a:xfrm>
            <a:off x="228600" y="547802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General and </a:t>
            </a:r>
            <a:r>
              <a:rPr lang="de-DE" dirty="0" smtClean="0">
                <a:solidFill>
                  <a:srgbClr val="1F4484"/>
                </a:solidFill>
              </a:rPr>
              <a:t>Gas Coordination Group</a:t>
            </a:r>
            <a:endParaRPr lang="de-DE" dirty="0">
              <a:solidFill>
                <a:srgbClr val="1F44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53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1"/>
          <p:cNvSpPr>
            <a:spLocks noGrp="1"/>
          </p:cNvSpPr>
          <p:nvPr>
            <p:ph type="title"/>
          </p:nvPr>
        </p:nvSpPr>
        <p:spPr bwMode="auto">
          <a:xfrm>
            <a:off x="178776" y="986013"/>
            <a:ext cx="828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000" dirty="0" smtClean="0"/>
              <a:t>3</a:t>
            </a:r>
            <a:r>
              <a:rPr lang="en-GB" sz="2000" baseline="30000" dirty="0" smtClean="0"/>
              <a:t>rd</a:t>
            </a:r>
            <a:r>
              <a:rPr lang="en-GB" sz="2000" dirty="0" smtClean="0"/>
              <a:t> </a:t>
            </a:r>
            <a:r>
              <a:rPr lang="en-GB" sz="2000" dirty="0"/>
              <a:t>Interface Scenario of TF with GCG</a:t>
            </a:r>
            <a:endParaRPr lang="en-GB" sz="2000" dirty="0" smtClean="0">
              <a:ea typeface="ＭＳ Ｐゴシック" pitchFamily="34" charset="-128"/>
              <a:cs typeface="Arial" charset="0"/>
            </a:endParaRPr>
          </a:p>
        </p:txBody>
      </p:sp>
      <p:grpSp>
        <p:nvGrpSpPr>
          <p:cNvPr id="5" name="Gruppieren 4"/>
          <p:cNvGrpSpPr/>
          <p:nvPr/>
        </p:nvGrpSpPr>
        <p:grpSpPr>
          <a:xfrm>
            <a:off x="487681" y="1676400"/>
            <a:ext cx="7870871" cy="4893353"/>
            <a:chOff x="246134" y="838200"/>
            <a:chExt cx="8288266" cy="5428564"/>
          </a:xfrm>
        </p:grpSpPr>
        <p:sp>
          <p:nvSpPr>
            <p:cNvPr id="3" name="Rectangle 2"/>
            <p:cNvSpPr/>
            <p:nvPr/>
          </p:nvSpPr>
          <p:spPr>
            <a:xfrm>
              <a:off x="609600" y="1600200"/>
              <a:ext cx="3657600" cy="33528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r>
                <a:rPr lang="de-DE" dirty="0" smtClean="0"/>
                <a:t> Gas Coordination Group</a:t>
              </a:r>
            </a:p>
            <a:p>
              <a:r>
                <a:rPr lang="de-DE" dirty="0" smtClean="0"/>
                <a:t> (2 representitives each)</a:t>
              </a:r>
              <a:endParaRPr lang="de-DE" dirty="0"/>
            </a:p>
          </p:txBody>
        </p:sp>
        <p:sp>
          <p:nvSpPr>
            <p:cNvPr id="4" name="Rounded Rectangle 3"/>
            <p:cNvSpPr/>
            <p:nvPr/>
          </p:nvSpPr>
          <p:spPr>
            <a:xfrm>
              <a:off x="762000" y="18288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Eurogas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762000" y="24384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OGP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048000" y="18288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Member States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905000" y="24384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EFET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62000" y="30480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IFIEC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1905000" y="18288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Energy Community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762000" y="3667125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Euroheat &amp; Power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905000" y="3667125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BEUC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3048000" y="3667125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ENTSOG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895475" y="30480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Eurelectric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048000" y="30480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ACER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048000" y="2438400"/>
              <a:ext cx="10668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GIE</a:t>
              </a:r>
            </a:p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(SSO + LNG)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1704975" y="838200"/>
              <a:ext cx="1447800" cy="457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600" dirty="0" smtClean="0">
                  <a:solidFill>
                    <a:srgbClr val="000000"/>
                  </a:solidFill>
                </a:rPr>
                <a:t>Commission</a:t>
              </a:r>
              <a:endParaRPr lang="de-DE" sz="1600" dirty="0">
                <a:solidFill>
                  <a:srgbClr val="000000"/>
                </a:solidFill>
              </a:endParaRPr>
            </a:p>
          </p:txBody>
        </p:sp>
        <p:cxnSp>
          <p:nvCxnSpPr>
            <p:cNvPr id="7" name="Straight Arrow Connector 6"/>
            <p:cNvCxnSpPr>
              <a:stCxn id="21" idx="2"/>
              <a:endCxn id="3" idx="0"/>
            </p:cNvCxnSpPr>
            <p:nvPr/>
          </p:nvCxnSpPr>
          <p:spPr>
            <a:xfrm>
              <a:off x="2428875" y="1295400"/>
              <a:ext cx="9525" cy="30480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4876800" y="1600200"/>
              <a:ext cx="3657600" cy="990600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5029200" y="18288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Government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876800" y="3400425"/>
              <a:ext cx="3657600" cy="990600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038725" y="3657600"/>
              <a:ext cx="752475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324600" y="36576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2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7553325" y="36576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x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876800" y="4953000"/>
              <a:ext cx="3657600" cy="1219200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  <a:p>
              <a:pPr algn="ctr"/>
              <a:endParaRPr lang="de-DE" dirty="0" smtClean="0"/>
            </a:p>
            <a:p>
              <a:pPr algn="ctr"/>
              <a:endParaRPr lang="de-DE" dirty="0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5038725" y="5210175"/>
              <a:ext cx="752475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Resp.</a:t>
              </a:r>
            </a:p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324599" y="5210175"/>
              <a:ext cx="762001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Resp.</a:t>
              </a:r>
            </a:p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2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7553325" y="5210175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Resp.</a:t>
              </a:r>
            </a:p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TSO x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91200" y="5525869"/>
              <a:ext cx="19885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de-DE" dirty="0" smtClean="0">
                <a:solidFill>
                  <a:schemeClr val="bg1"/>
                </a:solidFill>
              </a:endParaRPr>
            </a:p>
            <a:p>
              <a:r>
                <a:rPr lang="de-DE" b="1" i="1" dirty="0" smtClean="0">
                  <a:solidFill>
                    <a:schemeClr val="bg1"/>
                  </a:solidFill>
                </a:rPr>
                <a:t>EWS Task-Force</a:t>
              </a:r>
              <a:endParaRPr lang="de-DE" b="1" i="1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Straight Arrow Connector 8"/>
            <p:cNvCxnSpPr>
              <a:stCxn id="11" idx="3"/>
              <a:endCxn id="22" idx="1"/>
            </p:cNvCxnSpPr>
            <p:nvPr/>
          </p:nvCxnSpPr>
          <p:spPr>
            <a:xfrm>
              <a:off x="4114800" y="2095500"/>
              <a:ext cx="76200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ounded Rectangle 51"/>
            <p:cNvSpPr/>
            <p:nvPr/>
          </p:nvSpPr>
          <p:spPr>
            <a:xfrm>
              <a:off x="6324600" y="18288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Government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7553325" y="1828800"/>
              <a:ext cx="762000" cy="5334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 smtClean="0">
                  <a:solidFill>
                    <a:srgbClr val="000000"/>
                  </a:solidFill>
                </a:rPr>
                <a:t>Government 1</a:t>
              </a:r>
              <a:endParaRPr lang="de-DE" sz="1200" dirty="0">
                <a:solidFill>
                  <a:srgbClr val="000000"/>
                </a:solidFill>
              </a:endParaRP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V="1">
              <a:off x="5786434" y="2085975"/>
              <a:ext cx="538165" cy="4762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>
              <a:stCxn id="52" idx="3"/>
            </p:cNvCxnSpPr>
            <p:nvPr/>
          </p:nvCxnSpPr>
          <p:spPr>
            <a:xfrm>
              <a:off x="7086600" y="2095500"/>
              <a:ext cx="485774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stCxn id="23" idx="2"/>
              <a:endCxn id="27" idx="0"/>
            </p:cNvCxnSpPr>
            <p:nvPr/>
          </p:nvCxnSpPr>
          <p:spPr>
            <a:xfrm>
              <a:off x="5410200" y="2362200"/>
              <a:ext cx="4763" cy="12954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6705600" y="2362200"/>
              <a:ext cx="4763" cy="12954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7915275" y="2371725"/>
              <a:ext cx="4763" cy="129540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>
              <a:stCxn id="27" idx="2"/>
              <a:endCxn id="31" idx="0"/>
            </p:cNvCxnSpPr>
            <p:nvPr/>
          </p:nvCxnSpPr>
          <p:spPr>
            <a:xfrm>
              <a:off x="5414963" y="4191000"/>
              <a:ext cx="0" cy="1019175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stCxn id="28" idx="2"/>
              <a:endCxn id="32" idx="0"/>
            </p:cNvCxnSpPr>
            <p:nvPr/>
          </p:nvCxnSpPr>
          <p:spPr>
            <a:xfrm>
              <a:off x="6705600" y="4191000"/>
              <a:ext cx="0" cy="1019175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29" idx="2"/>
              <a:endCxn id="33" idx="0"/>
            </p:cNvCxnSpPr>
            <p:nvPr/>
          </p:nvCxnSpPr>
          <p:spPr>
            <a:xfrm>
              <a:off x="7934325" y="4191000"/>
              <a:ext cx="0" cy="1019175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Elbow Connector 72"/>
            <p:cNvCxnSpPr>
              <a:stCxn id="3" idx="2"/>
              <a:endCxn id="30" idx="1"/>
            </p:cNvCxnSpPr>
            <p:nvPr/>
          </p:nvCxnSpPr>
          <p:spPr>
            <a:xfrm rot="16200000" flipH="1">
              <a:off x="3352800" y="4038600"/>
              <a:ext cx="609600" cy="2438400"/>
            </a:xfrm>
            <a:prstGeom prst="bentConnector2">
              <a:avLst/>
            </a:prstGeom>
            <a:ln w="635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46134" y="5620433"/>
              <a:ext cx="35189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3rd Scenario for TF:</a:t>
              </a:r>
            </a:p>
            <a:p>
              <a:r>
                <a:rPr lang="de-DE" b="1" dirty="0" smtClean="0">
                  <a:solidFill>
                    <a:srgbClr val="FF0000"/>
                  </a:solidFill>
                </a:rPr>
                <a:t>Direct interface with the GCG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FF306C-35F5-4766-9A74-51BF551DA927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44" name="Rounded Rectangle 14"/>
          <p:cNvSpPr/>
          <p:nvPr/>
        </p:nvSpPr>
        <p:spPr>
          <a:xfrm>
            <a:off x="167800" y="165830"/>
            <a:ext cx="7200000" cy="360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/>
              <a:t>Interfaces to other stakeholders</a:t>
            </a:r>
          </a:p>
        </p:txBody>
      </p:sp>
      <p:sp>
        <p:nvSpPr>
          <p:cNvPr id="45" name="Rounded Rectangle 15"/>
          <p:cNvSpPr/>
          <p:nvPr/>
        </p:nvSpPr>
        <p:spPr>
          <a:xfrm>
            <a:off x="167800" y="546830"/>
            <a:ext cx="7200000" cy="36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1F4484"/>
                </a:solidFill>
              </a:rPr>
              <a:t>General and </a:t>
            </a:r>
            <a:r>
              <a:rPr lang="de-DE" dirty="0" smtClean="0">
                <a:solidFill>
                  <a:srgbClr val="1F4484"/>
                </a:solidFill>
              </a:rPr>
              <a:t>Gas Coordination Group</a:t>
            </a:r>
            <a:endParaRPr lang="de-DE" dirty="0">
              <a:solidFill>
                <a:srgbClr val="1F44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29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TSOG_120627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3_ENTSO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3_ENTSOG_120627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3_New Document - Identifier_DocCode_YYMMDD_DocType_Content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4_New Document - Identifier_DocCode_YYMMDD_DocType_Content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100708" tIns="50354" rIns="100708" bIns="50354" numCol="1" anchor="t" anchorCtr="0" compatLnSpc="1">
        <a:prstTxWarp prst="textNoShape">
          <a:avLst/>
        </a:prstTxWarp>
      </a:bodyPr>
      <a:lstStyle>
        <a:defPPr marL="1093788" marR="0" indent="-590550" algn="l" defTabSz="1008063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000000"/>
          </a:buClr>
          <a:buSzTx/>
          <a:buFont typeface="Wingdings" pitchFamily="2" charset="2"/>
          <a:buChar char="ü"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100708" tIns="50354" rIns="100708" bIns="50354" numCol="1" anchor="t" anchorCtr="0" compatLnSpc="1">
        <a:prstTxWarp prst="textNoShape">
          <a:avLst/>
        </a:prstTxWarp>
      </a:bodyPr>
      <a:lstStyle>
        <a:defPPr marL="1093788" marR="0" indent="-590550" algn="l" defTabSz="1008063" rtl="0" eaLnBrk="0" fontAlgn="base" latinLnBrk="0" hangingPunct="0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000000"/>
          </a:buClr>
          <a:buSzTx/>
          <a:buFont typeface="Wingdings" pitchFamily="2" charset="2"/>
          <a:buChar char="ü"/>
          <a:tabLst/>
          <a:defRPr kumimoji="0" lang="en-US" sz="2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4_ENTSOG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4_ENTSOG_120627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NTSO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ENTSO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ENTSO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New Document - Identifier_DocCode_YYMMDD_DocType_Content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ENTSOG_120627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ENTSOG_120627_Template_Presentation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New Document - Identifier_DocCode_YYMMDD_DocType_Content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2_New Document - Identifier_DocCode_YYMMDD_DocType_Content">
  <a:themeElements>
    <a:clrScheme name="ENTSOG">
      <a:dk1>
        <a:srgbClr val="1F4484"/>
      </a:dk1>
      <a:lt1>
        <a:srgbClr val="FFFFFF"/>
      </a:lt1>
      <a:dk2>
        <a:srgbClr val="6B95C7"/>
      </a:dk2>
      <a:lt2>
        <a:srgbClr val="3E6CA4"/>
      </a:lt2>
      <a:accent1>
        <a:srgbClr val="1F4484"/>
      </a:accent1>
      <a:accent2>
        <a:srgbClr val="829824"/>
      </a:accent2>
      <a:accent3>
        <a:srgbClr val="C1D537"/>
      </a:accent3>
      <a:accent4>
        <a:srgbClr val="E8262C"/>
      </a:accent4>
      <a:accent5>
        <a:srgbClr val="EB7A3B"/>
      </a:accent5>
      <a:accent6>
        <a:srgbClr val="F2CA00"/>
      </a:accent6>
      <a:hlink>
        <a:srgbClr val="1F4484"/>
      </a:hlink>
      <a:folHlink>
        <a:srgbClr val="8D75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ntsogDocumentCategory xmlns="715a6a3a-92ca-498c-9c3c-67e3d02e0dd6">1</EntsogDocumentCategory>
    <DocumentOrigin xmlns="715a6a3a-92ca-498c-9c3c-67e3d02e0dd6">18</DocumentOrigin>
    <PlannedDateApproval_x0020_GAS xmlns="715a6a3a-92ca-498c-9c3c-67e3d02e0dd6" xsi:nil="true"/>
    <_DCDateModified xmlns="http://schemas.microsoft.com/sharepoint/v3/fields">2013-08-30T08:10:00+00:00</_DCDateModified>
    <EntsogDocumentStatus xmlns="715a6a3a-92ca-498c-9c3c-67e3d02e0dd6">6</EntsogDocumentStatus>
    <DocumentType xmlns="715a6a3a-92ca-498c-9c3c-67e3d02e0dd6">11</DocumentType>
    <Meetings xmlns="715a6a3a-92ca-498c-9c3c-67e3d02e0dd6">03/09/13
09/10/13</Meetings>
    <EntsogDocumentCode xmlns="715a6a3a-92ca-498c-9c3c-67e3d02e0dd6" xsi:nil="true"/>
    <PlannedDateApproval_x0020_BOA xmlns="715a6a3a-92ca-498c-9c3c-67e3d02e0dd6" xsi:nil="true"/>
    <WorkstreamCode xmlns="715a6a3a-92ca-498c-9c3c-67e3d02e0dd6">14</WorkstreamCode>
    <_DCDateCreated xmlns="http://schemas.microsoft.com/sharepoint/v3/fields">2013-08-30T08:10:00+00:00</_DCDateCreated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EntsogDocument" ma:contentTypeID="0x01010054454750B1B940428917959955031DCB01030052085293F424304B8186A6DDB3414505" ma:contentTypeVersion="32" ma:contentTypeDescription="General document without approval" ma:contentTypeScope="" ma:versionID="882b77d57b200ea29b1e58398f4bf8b4">
  <xsd:schema xmlns:xsd="http://www.w3.org/2001/XMLSchema" xmlns:xs="http://www.w3.org/2001/XMLSchema" xmlns:p="http://schemas.microsoft.com/office/2006/metadata/properties" xmlns:ns1="715a6a3a-92ca-498c-9c3c-67e3d02e0dd6" xmlns:ns3="http://schemas.microsoft.com/sharepoint/v3/fields" targetNamespace="http://schemas.microsoft.com/office/2006/metadata/properties" ma:root="true" ma:fieldsID="79403a309be18a024f67ea0d9a68b07e" ns1:_="" ns3:_="">
    <xsd:import namespace="715a6a3a-92ca-498c-9c3c-67e3d02e0dd6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WorkstreamCode"/>
                <xsd:element ref="ns1:EntsogDocumentCode" minOccurs="0"/>
                <xsd:element ref="ns1:EntsogDocumentStatus"/>
                <xsd:element ref="ns3:_DCDateCreated"/>
                <xsd:element ref="ns3:_DCDateModified"/>
                <xsd:element ref="ns1:Meetings" minOccurs="0"/>
                <xsd:element ref="ns1:DocumentOrigin"/>
                <xsd:element ref="ns1:EntsogDocumentCategory"/>
                <xsd:element ref="ns1:DocumentType"/>
                <xsd:element ref="ns1:PlannedDateApproval_x0020_BOA" minOccurs="0"/>
                <xsd:element ref="ns1:PlannedDateApproval_x0020_GAS" minOccurs="0"/>
                <xsd:element ref="ns1:WorkstreamCode_x003a_Titl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5a6a3a-92ca-498c-9c3c-67e3d02e0dd6" elementFormDefault="qualified">
    <xsd:import namespace="http://schemas.microsoft.com/office/2006/documentManagement/types"/>
    <xsd:import namespace="http://schemas.microsoft.com/office/infopath/2007/PartnerControls"/>
    <xsd:element name="WorkstreamCode" ma:index="0" ma:displayName="WorkstreamCode" ma:description="Streamcode working group" ma:list="{c476bced-ffd4-4638-97a6-8fd3451b0218}" ma:internalName="WorkstreamCode" ma:readOnly="false" ma:showField="WGLabel" ma:web="715a6a3a-92ca-498c-9c3c-67e3d02e0dd6">
      <xsd:simpleType>
        <xsd:restriction base="dms:Lookup"/>
      </xsd:simpleType>
    </xsd:element>
    <xsd:element name="EntsogDocumentCode" ma:index="1" nillable="true" ma:displayName="Doc Code" ma:internalName="EntsogDocumentCode" ma:readOnly="false">
      <xsd:simpleType>
        <xsd:restriction base="dms:Text">
          <xsd:maxLength value="10"/>
        </xsd:restriction>
      </xsd:simpleType>
    </xsd:element>
    <xsd:element name="EntsogDocumentStatus" ma:index="4" ma:displayName="EntsogDocumentStatus" ma:description="EntsogDocumentStatus" ma:list="{c97218d1-20fd-48ba-a077-83a724791338}" ma:internalName="EntsogDocumentStatus" ma:readOnly="false" ma:showField="Title" ma:web="715a6a3a-92ca-498c-9c3c-67e3d02e0dd6">
      <xsd:simpleType>
        <xsd:restriction base="dms:Lookup"/>
      </xsd:simpleType>
    </xsd:element>
    <xsd:element name="Meetings" ma:index="9" nillable="true" ma:displayName="Meetings" ma:description="Use to indicate date(s) of meeting(s) where the document was/is to be discussed" ma:internalName="Meetings" ma:readOnly="false">
      <xsd:simpleType>
        <xsd:restriction base="dms:Note">
          <xsd:maxLength value="255"/>
        </xsd:restriction>
      </xsd:simpleType>
    </xsd:element>
    <xsd:element name="DocumentOrigin" ma:index="10" ma:displayName="Doc Origin" ma:list="{1e92cf83-e787-412b-814c-e59372485d5d}" ma:internalName="DocumentOrigin" ma:readOnly="false" ma:showField="Title" ma:web="715a6a3a-92ca-498c-9c3c-67e3d02e0dd6">
      <xsd:simpleType>
        <xsd:restriction base="dms:Lookup"/>
      </xsd:simpleType>
    </xsd:element>
    <xsd:element name="EntsogDocumentCategory" ma:index="11" ma:displayName="Doc Category" ma:list="{141306a9-f22e-442b-b05c-3c01a1349a89}" ma:internalName="EntsogDocumentCategory" ma:readOnly="false" ma:showField="Title" ma:web="715a6a3a-92ca-498c-9c3c-67e3d02e0dd6">
      <xsd:simpleType>
        <xsd:restriction base="dms:Lookup"/>
      </xsd:simpleType>
    </xsd:element>
    <xsd:element name="DocumentType" ma:index="12" ma:displayName="Doc Type" ma:list="{c7250a40-e888-46fd-8755-e45876922745}" ma:internalName="DocumentType" ma:readOnly="false" ma:showField="Title" ma:web="715a6a3a-92ca-498c-9c3c-67e3d02e0dd6">
      <xsd:simpleType>
        <xsd:restriction base="dms:Lookup"/>
      </xsd:simpleType>
    </xsd:element>
    <xsd:element name="PlannedDateApproval_x0020_BOA" ma:index="13" nillable="true" ma:displayName="PlannedDateApproval BOA" ma:format="DateOnly" ma:internalName="PlannedDateApproval_x0020_BOA">
      <xsd:simpleType>
        <xsd:restriction base="dms:DateTime"/>
      </xsd:simpleType>
    </xsd:element>
    <xsd:element name="PlannedDateApproval_x0020_GAS" ma:index="14" nillable="true" ma:displayName="PlannedDateApproval GAS" ma:format="DateOnly" ma:internalName="PlannedDateApproval_x0020_GAS">
      <xsd:simpleType>
        <xsd:restriction base="dms:DateTime"/>
      </xsd:simpleType>
    </xsd:element>
    <xsd:element name="WorkstreamCode_x003a_Title" ma:index="22" nillable="true" ma:displayName="WorkstreamCode:Title" ma:list="{c476bced-ffd4-4638-97a6-8fd3451b0218}" ma:internalName="WorkstreamCode_x003A_Title" ma:readOnly="true" ma:showField="Title" ma:web="715a6a3a-92ca-498c-9c3c-67e3d02e0dd6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DCDateCreated" ma:index="5" ma:displayName="Date Created" ma:default="[today]" ma:description="The date on which this resource was created" ma:format="DateTime" ma:internalName="_DCDateCreated" ma:readOnly="false">
      <xsd:simpleType>
        <xsd:restriction base="dms:DateTime"/>
      </xsd:simpleType>
    </xsd:element>
    <xsd:element name="_DCDateModified" ma:index="6" ma:displayName="Date Modified" ma:default="[today]" ma:description="The date on which this resource was last modified" ma:format="DateTime" ma:internalName="_DCDateModified" ma:readOnly="fals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axOccurs="1" ma:index="3" ma:displayName="Title"/>
        <xsd:element ref="dc:subject" minOccurs="0" maxOccurs="1" ma:displayName="Subject"/>
        <xsd:element ref="dc:description" minOccurs="0" maxOccurs="1" ma:index="8" ma:displayName="Comments"/>
        <xsd:element name="keywords" minOccurs="0" maxOccurs="1" type="xsd:string" ma:index="7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4ED7726-3344-49C0-8FA7-3BBCE3DEB3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8D770CE-6919-4853-9AFB-323CD1A2E066}">
  <ds:schemaRefs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schemas.microsoft.com/sharepoint/v3/fields"/>
    <ds:schemaRef ds:uri="http://purl.org/dc/elements/1.1/"/>
    <ds:schemaRef ds:uri="http://purl.org/dc/terms/"/>
    <ds:schemaRef ds:uri="http://schemas.microsoft.com/office/2006/metadata/properties"/>
    <ds:schemaRef ds:uri="http://schemas.openxmlformats.org/package/2006/metadata/core-properties"/>
    <ds:schemaRef ds:uri="715a6a3a-92ca-498c-9c3c-67e3d02e0dd6"/>
  </ds:schemaRefs>
</ds:datastoreItem>
</file>

<file path=customXml/itemProps3.xml><?xml version="1.0" encoding="utf-8"?>
<ds:datastoreItem xmlns:ds="http://schemas.openxmlformats.org/officeDocument/2006/customXml" ds:itemID="{173433C6-46CD-4108-9FAE-447BC17C72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5a6a3a-92ca-498c-9c3c-67e3d02e0dd6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ENTSOG_120627_Template_Presentation</Template>
  <TotalTime>11</TotalTime>
  <Words>1443</Words>
  <Application>Microsoft Office PowerPoint</Application>
  <PresentationFormat>On-screen Show (4:3)</PresentationFormat>
  <Paragraphs>622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16</vt:i4>
      </vt:variant>
      <vt:variant>
        <vt:lpstr>Slide Titles</vt:lpstr>
      </vt:variant>
      <vt:variant>
        <vt:i4>25</vt:i4>
      </vt:variant>
    </vt:vector>
  </HeadingPairs>
  <TitlesOfParts>
    <vt:vector size="41" baseType="lpstr">
      <vt:lpstr>ENTSOG_120627_Template_Presentation</vt:lpstr>
      <vt:lpstr>ENTSOG</vt:lpstr>
      <vt:lpstr>1_ENTSOG</vt:lpstr>
      <vt:lpstr>2_ENTSOG</vt:lpstr>
      <vt:lpstr>1_New Document - Identifier_DocCode_YYMMDD_DocType_Content</vt:lpstr>
      <vt:lpstr>1_ENTSOG_120627_Template_Presentation</vt:lpstr>
      <vt:lpstr>2_ENTSOG_120627_Template_Presentation</vt:lpstr>
      <vt:lpstr>New Document - Identifier_DocCode_YYMMDD_DocType_Content</vt:lpstr>
      <vt:lpstr>2_New Document - Identifier_DocCode_YYMMDD_DocType_Content</vt:lpstr>
      <vt:lpstr>3_ENTSOG</vt:lpstr>
      <vt:lpstr>3_ENTSOG_120627_Template_Presentation</vt:lpstr>
      <vt:lpstr>3_New Document - Identifier_DocCode_YYMMDD_DocType_Content</vt:lpstr>
      <vt:lpstr>4_New Document - Identifier_DocCode_YYMMDD_DocType_Content</vt:lpstr>
      <vt:lpstr>Default Design</vt:lpstr>
      <vt:lpstr>4_ENTSOG</vt:lpstr>
      <vt:lpstr>4_ENTSOG_120627_Template_Presentation</vt:lpstr>
      <vt:lpstr>Early Warning System EWS </vt:lpstr>
      <vt:lpstr>Content of the Early Warning System</vt:lpstr>
      <vt:lpstr>PowerPoint Presentation</vt:lpstr>
      <vt:lpstr>PowerPoint Presentation</vt:lpstr>
      <vt:lpstr>PowerPoint Presentation</vt:lpstr>
      <vt:lpstr>Current set-up of the Gas Coordination Group (GCG)</vt:lpstr>
      <vt:lpstr>1st Interface Scenario of TF with GCG</vt:lpstr>
      <vt:lpstr>2nd Interface Scenario of TF with GCG (current communication line)</vt:lpstr>
      <vt:lpstr>3rd Interface Scenario of TF with GCG</vt:lpstr>
      <vt:lpstr>4th Interface Scenario of TF with GCG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Balance (forecast of daily quantities) Example </vt:lpstr>
      <vt:lpstr>Balance (forecast of daily quantities) Availability for support in adjacent systems</vt:lpstr>
      <vt:lpstr>Balance [Units: Energy (GWh) per day] Data is calculated by TSOs</vt:lpstr>
      <vt:lpstr>Interconnection Points: available capacities (per IP)</vt:lpstr>
      <vt:lpstr>Available Data </vt:lpstr>
      <vt:lpstr>ENTSOG Transparency platform  Overview</vt:lpstr>
      <vt:lpstr>ENTSOG Transparency platform  Interconnection Point</vt:lpstr>
      <vt:lpstr>Additional Tools</vt:lpstr>
      <vt:lpstr>Next Steps</vt:lpstr>
      <vt:lpstr>Werner Rott Head of Gas Disposition  GASCADE Gastransport GmbH, Kassel, Germany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 Russia dialogue early warning system</dc:title>
  <dc:creator>Hendrik Pollex</dc:creator>
  <cp:lastModifiedBy>Mirsada Spaho</cp:lastModifiedBy>
  <cp:revision>440</cp:revision>
  <cp:lastPrinted>2013-10-03T07:35:30Z</cp:lastPrinted>
  <dcterms:created xsi:type="dcterms:W3CDTF">2012-09-19T08:49:49Z</dcterms:created>
  <dcterms:modified xsi:type="dcterms:W3CDTF">2015-06-24T09:43:24Z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0x01010054454750B1B940428917959955031DCB01030052085293F424304B8186A6DDB3414505</vt:lpwstr>
  </property>
</Properties>
</file>