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87" r:id="rId4"/>
    <p:sldId id="274" r:id="rId5"/>
    <p:sldId id="271" r:id="rId6"/>
    <p:sldId id="286" r:id="rId7"/>
    <p:sldId id="284" r:id="rId8"/>
    <p:sldId id="285" r:id="rId9"/>
    <p:sldId id="275" r:id="rId10"/>
    <p:sldId id="281" r:id="rId11"/>
    <p:sldId id="282" r:id="rId12"/>
    <p:sldId id="278" r:id="rId13"/>
    <p:sldId id="276" r:id="rId14"/>
    <p:sldId id="280" r:id="rId15"/>
    <p:sldId id="283" r:id="rId16"/>
    <p:sldId id="279" r:id="rId17"/>
    <p:sldId id="273" r:id="rId18"/>
  </p:sldIdLst>
  <p:sldSz cx="9144000" cy="6858000" type="screen4x3"/>
  <p:notesSz cx="6797675" cy="992822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38" autoAdjust="0"/>
  </p:normalViewPr>
  <p:slideViewPr>
    <p:cSldViewPr>
      <p:cViewPr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F6AC5-1587-4D74-B86D-2908B1D56352}" type="datetimeFigureOut">
              <a:rPr lang="it-IT" smtClean="0"/>
              <a:pPr/>
              <a:t>25/11/2013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1F971C-16E0-45B5-B737-3A6CA722E0F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42002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70A8E7-14EE-49CF-961D-5DD4C43A1B0B}" type="datetimeFigureOut">
              <a:rPr lang="it-IT" smtClean="0"/>
              <a:pPr/>
              <a:t>25/11/2013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C4FA7-C9C1-47A1-B6DA-50383009C7D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7117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C4FA7-C9C1-47A1-B6DA-50383009C7D1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650054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C4FA7-C9C1-47A1-B6DA-50383009C7D1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650054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C4FA7-C9C1-47A1-B6DA-50383009C7D1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650054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C4FA7-C9C1-47A1-B6DA-50383009C7D1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650054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C4FA7-C9C1-47A1-B6DA-50383009C7D1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650054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C4FA7-C9C1-47A1-B6DA-50383009C7D1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650054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C4FA7-C9C1-47A1-B6DA-50383009C7D1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65005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C4FA7-C9C1-47A1-B6DA-50383009C7D1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650054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C4FA7-C9C1-47A1-B6DA-50383009C7D1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65005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C4FA7-C9C1-47A1-B6DA-50383009C7D1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65005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C4FA7-C9C1-47A1-B6DA-50383009C7D1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65005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C4FA7-C9C1-47A1-B6DA-50383009C7D1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734460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C4FA7-C9C1-47A1-B6DA-50383009C7D1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650054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C4FA7-C9C1-47A1-B6DA-50383009C7D1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650054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C4FA7-C9C1-47A1-B6DA-50383009C7D1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65005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024FE-7556-4A13-BCFD-AE26065F06C2}" type="datetimeFigureOut">
              <a:rPr lang="it-IT" smtClean="0"/>
              <a:pPr/>
              <a:t>25/11/2013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26CFF-CA87-40E2-8869-99436D9ACFC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31957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024FE-7556-4A13-BCFD-AE26065F06C2}" type="datetimeFigureOut">
              <a:rPr lang="it-IT" smtClean="0"/>
              <a:pPr/>
              <a:t>25/11/2013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26CFF-CA87-40E2-8869-99436D9ACFC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77391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024FE-7556-4A13-BCFD-AE26065F06C2}" type="datetimeFigureOut">
              <a:rPr lang="it-IT" smtClean="0"/>
              <a:pPr/>
              <a:t>25/11/2013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26CFF-CA87-40E2-8869-99436D9ACFC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69459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024FE-7556-4A13-BCFD-AE26065F06C2}" type="datetimeFigureOut">
              <a:rPr lang="it-IT" smtClean="0"/>
              <a:pPr/>
              <a:t>25/11/2013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26CFF-CA87-40E2-8869-99436D9ACFC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79314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024FE-7556-4A13-BCFD-AE26065F06C2}" type="datetimeFigureOut">
              <a:rPr lang="it-IT" smtClean="0"/>
              <a:pPr/>
              <a:t>25/11/2013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26CFF-CA87-40E2-8869-99436D9ACFC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9450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024FE-7556-4A13-BCFD-AE26065F06C2}" type="datetimeFigureOut">
              <a:rPr lang="it-IT" smtClean="0"/>
              <a:pPr/>
              <a:t>25/11/2013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26CFF-CA87-40E2-8869-99436D9ACFC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3185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024FE-7556-4A13-BCFD-AE26065F06C2}" type="datetimeFigureOut">
              <a:rPr lang="it-IT" smtClean="0"/>
              <a:pPr/>
              <a:t>25/11/2013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26CFF-CA87-40E2-8869-99436D9ACFC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3011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024FE-7556-4A13-BCFD-AE26065F06C2}" type="datetimeFigureOut">
              <a:rPr lang="it-IT" smtClean="0"/>
              <a:pPr/>
              <a:t>25/11/2013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26CFF-CA87-40E2-8869-99436D9ACFC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70401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024FE-7556-4A13-BCFD-AE26065F06C2}" type="datetimeFigureOut">
              <a:rPr lang="it-IT" smtClean="0"/>
              <a:pPr/>
              <a:t>25/11/2013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26CFF-CA87-40E2-8869-99436D9ACFC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246608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024FE-7556-4A13-BCFD-AE26065F06C2}" type="datetimeFigureOut">
              <a:rPr lang="it-IT" smtClean="0"/>
              <a:pPr/>
              <a:t>25/11/2013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26CFF-CA87-40E2-8869-99436D9ACFC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445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024FE-7556-4A13-BCFD-AE26065F06C2}" type="datetimeFigureOut">
              <a:rPr lang="it-IT" smtClean="0"/>
              <a:pPr/>
              <a:t>25/11/2013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26CFF-CA87-40E2-8869-99436D9ACFC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39448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024FE-7556-4A13-BCFD-AE26065F06C2}" type="datetimeFigureOut">
              <a:rPr lang="it-IT" smtClean="0"/>
              <a:pPr/>
              <a:t>25/11/2013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26CFF-CA87-40E2-8869-99436D9ACFC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38940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marco.gazzola@snam.it" TargetMode="External"/><Relationship Id="rId4" Type="http://schemas.openxmlformats.org/officeDocument/2006/relationships/hyperlink" Target="mailto:geert.smits@fluxys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493" y="335732"/>
            <a:ext cx="1404211" cy="100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051720" y="335732"/>
            <a:ext cx="5687219" cy="649341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</a:rPr>
              <a:t>GAS REGIONAL INVESTMENT PLAN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South-North Corridor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endParaRPr kumimoji="0" lang="it-IT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Rectangle 431"/>
          <p:cNvSpPr>
            <a:spLocks noChangeArrowheads="1"/>
          </p:cNvSpPr>
          <p:nvPr/>
        </p:nvSpPr>
        <p:spPr bwMode="auto">
          <a:xfrm>
            <a:off x="1331640" y="4365104"/>
            <a:ext cx="6409208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GB" sz="2000" b="1" i="1" smtClean="0">
                <a:latin typeface="Calibri" pitchFamily="34" charset="0"/>
              </a:rPr>
              <a:t>GRIP Workshop - Public Consultation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GB" sz="2000" b="1" i="1" smtClean="0">
                <a:latin typeface="Calibri" pitchFamily="34" charset="0"/>
              </a:rPr>
              <a:t>Brussels, 26</a:t>
            </a:r>
            <a:r>
              <a:rPr lang="en-GB" sz="2000" b="1" i="1" baseline="30000" smtClean="0">
                <a:latin typeface="Calibri" pitchFamily="34" charset="0"/>
              </a:rPr>
              <a:t>th</a:t>
            </a:r>
            <a:r>
              <a:rPr lang="en-GB" sz="2000" b="1" i="1" smtClean="0">
                <a:latin typeface="Calibri" pitchFamily="34" charset="0"/>
              </a:rPr>
              <a:t> November 2013</a:t>
            </a:r>
            <a:endParaRPr lang="en-GB" sz="2000" b="1" i="1" baseline="30000" dirty="0">
              <a:latin typeface="Calibri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23510" y="2181463"/>
            <a:ext cx="7920037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it-IT" sz="2400" b="1" i="1" dirty="0" smtClean="0">
              <a:latin typeface="Calibri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it-IT" sz="3600" b="1" i="1" dirty="0" smtClean="0">
                <a:latin typeface="Calibri" pitchFamily="34" charset="0"/>
              </a:rPr>
              <a:t>South-North </a:t>
            </a:r>
            <a:r>
              <a:rPr lang="it-IT" sz="3600" b="1" i="1" dirty="0" err="1" smtClean="0">
                <a:latin typeface="Calibri" pitchFamily="34" charset="0"/>
              </a:rPr>
              <a:t>Corridor</a:t>
            </a:r>
            <a:r>
              <a:rPr lang="it-IT" sz="3600" b="1" i="1" dirty="0" smtClean="0">
                <a:latin typeface="Calibri" pitchFamily="34" charset="0"/>
              </a:rPr>
              <a:t> GRIP</a:t>
            </a:r>
            <a:endParaRPr lang="it-IT" sz="3600" b="1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040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493" y="335732"/>
            <a:ext cx="1404211" cy="100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87851" y="335732"/>
            <a:ext cx="5687219" cy="649341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</a:rPr>
              <a:t>GAS REGIONAL INVESTMENT PLAN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South-North Corridor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endParaRPr kumimoji="0" lang="it-IT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967971" y="1124744"/>
            <a:ext cx="3528392" cy="395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it-IT" sz="2400" b="1" i="1" smtClean="0">
                <a:solidFill>
                  <a:srgbClr val="C00000"/>
                </a:solidFill>
                <a:latin typeface="Calibri" pitchFamily="34" charset="0"/>
              </a:rPr>
              <a:t>Demand Analysis</a:t>
            </a:r>
            <a:endParaRPr lang="it-IT" sz="2400" b="1" i="1" dirty="0" smtClean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56345" y="1772816"/>
            <a:ext cx="8208143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>
              <a:spcBef>
                <a:spcPct val="20000"/>
              </a:spcBef>
              <a:buFontTx/>
              <a:buChar char="•"/>
            </a:pPr>
            <a:r>
              <a:rPr lang="en-GB" sz="2000" dirty="0" smtClean="0">
                <a:latin typeface="Calibri" pitchFamily="34" charset="0"/>
              </a:rPr>
              <a:t> Analysis of the demand in the Region</a:t>
            </a:r>
          </a:p>
          <a:p>
            <a:pPr marL="457200" lvl="2">
              <a:spcBef>
                <a:spcPct val="20000"/>
              </a:spcBef>
              <a:buFont typeface="Wingdings" pitchFamily="2" charset="2"/>
              <a:buChar char="Ø"/>
            </a:pPr>
            <a:r>
              <a:rPr lang="en-GB" sz="2000" dirty="0" smtClean="0">
                <a:latin typeface="Calibri" pitchFamily="34" charset="0"/>
              </a:rPr>
              <a:t> </a:t>
            </a:r>
            <a:r>
              <a:rPr lang="en-GB" dirty="0" smtClean="0">
                <a:latin typeface="Calibri" pitchFamily="34" charset="0"/>
              </a:rPr>
              <a:t>Last 2 years trend</a:t>
            </a:r>
          </a:p>
          <a:p>
            <a:pPr marL="457200" lvl="2">
              <a:spcBef>
                <a:spcPct val="20000"/>
              </a:spcBef>
              <a:buFont typeface="Wingdings" pitchFamily="2" charset="2"/>
              <a:buChar char="Ø"/>
            </a:pPr>
            <a:r>
              <a:rPr lang="en-GB" dirty="0" smtClean="0">
                <a:latin typeface="Calibri" pitchFamily="34" charset="0"/>
              </a:rPr>
              <a:t> Future developments in line with GRIP time horizon (TSO estimations)</a:t>
            </a:r>
            <a:endParaRPr lang="en-US" dirty="0" smtClean="0">
              <a:latin typeface="Calibri" pitchFamily="34" charset="0"/>
            </a:endParaRPr>
          </a:p>
          <a:p>
            <a:pPr marL="457200" lvl="2">
              <a:spcBef>
                <a:spcPct val="20000"/>
              </a:spcBef>
              <a:buFont typeface="Wingdings" pitchFamily="2" charset="2"/>
              <a:buChar char="Ø"/>
            </a:pPr>
            <a:r>
              <a:rPr lang="en-GB" dirty="0" smtClean="0">
                <a:latin typeface="Calibri" pitchFamily="34" charset="0"/>
              </a:rPr>
              <a:t> Gas-electricity links : Gas-to-power outlook </a:t>
            </a:r>
            <a:r>
              <a:rPr lang="it-IT" b="1" dirty="0" smtClean="0">
                <a:solidFill>
                  <a:srgbClr val="00B050"/>
                </a:solidFill>
                <a:sym typeface="Wingdings"/>
              </a:rPr>
              <a:t></a:t>
            </a:r>
            <a:endParaRPr lang="it-IT" b="1" dirty="0"/>
          </a:p>
          <a:p>
            <a:pPr marL="457200" lvl="2">
              <a:spcBef>
                <a:spcPct val="20000"/>
              </a:spcBef>
            </a:pPr>
            <a:endParaRPr lang="en-GB" dirty="0" smtClean="0">
              <a:latin typeface="Calibri" pitchFamily="34" charset="0"/>
            </a:endParaRPr>
          </a:p>
          <a:p>
            <a:pPr marL="457200" lvl="2">
              <a:spcBef>
                <a:spcPct val="20000"/>
              </a:spcBef>
              <a:buFont typeface="Wingdings" pitchFamily="2" charset="2"/>
              <a:buChar char="Ø"/>
            </a:pPr>
            <a:endParaRPr lang="en-US" dirty="0" smtClean="0">
              <a:latin typeface="Calibri" pitchFamily="34" charset="0"/>
            </a:endParaRPr>
          </a:p>
          <a:p>
            <a:pPr marL="0" lvl="2">
              <a:spcBef>
                <a:spcPct val="20000"/>
              </a:spcBef>
              <a:buFontTx/>
              <a:buChar char="•"/>
            </a:pPr>
            <a:r>
              <a:rPr lang="en-GB" sz="2000" dirty="0" smtClean="0">
                <a:latin typeface="Calibri" pitchFamily="34" charset="0"/>
              </a:rPr>
              <a:t> Future role for gas </a:t>
            </a:r>
            <a:r>
              <a:rPr lang="it-IT" sz="2000" b="1" dirty="0" smtClean="0">
                <a:solidFill>
                  <a:srgbClr val="00B050"/>
                </a:solidFill>
                <a:sym typeface="Wingdings"/>
              </a:rPr>
              <a:t></a:t>
            </a:r>
            <a:endParaRPr lang="en-GB" sz="2000" dirty="0" smtClean="0">
              <a:latin typeface="Calibri" pitchFamily="34" charset="0"/>
            </a:endParaRPr>
          </a:p>
          <a:p>
            <a:pPr marL="457200" lvl="2">
              <a:spcBef>
                <a:spcPct val="20000"/>
              </a:spcBef>
              <a:buFont typeface="Wingdings" pitchFamily="2" charset="2"/>
              <a:buChar char="Ø"/>
            </a:pPr>
            <a:r>
              <a:rPr lang="en-GB" dirty="0" smtClean="0">
                <a:latin typeface="Calibri" pitchFamily="34" charset="0"/>
              </a:rPr>
              <a:t> Peak and intermittency coverage</a:t>
            </a:r>
          </a:p>
          <a:p>
            <a:pPr marL="457200" lvl="2">
              <a:spcBef>
                <a:spcPct val="20000"/>
              </a:spcBef>
              <a:buFont typeface="Wingdings" pitchFamily="2" charset="2"/>
              <a:buChar char="Ø"/>
            </a:pPr>
            <a:r>
              <a:rPr lang="en-GB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Impact of Renewables on Gas Fired Power Generation</a:t>
            </a:r>
          </a:p>
        </p:txBody>
      </p:sp>
    </p:spTree>
    <p:extLst>
      <p:ext uri="{BB962C8B-B14F-4D97-AF65-F5344CB8AC3E}">
        <p14:creationId xmlns:p14="http://schemas.microsoft.com/office/powerpoint/2010/main" xmlns="" val="394495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493" y="335732"/>
            <a:ext cx="1404211" cy="100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87851" y="335732"/>
            <a:ext cx="5687219" cy="649341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</a:rPr>
              <a:t>GAS REGIONAL INVESTMENT PLAN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South-North Corridor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endParaRPr kumimoji="0" lang="it-IT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967971" y="1124744"/>
            <a:ext cx="3528392" cy="395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it-IT" sz="2400" b="1" i="1" smtClean="0">
                <a:solidFill>
                  <a:srgbClr val="C00000"/>
                </a:solidFill>
                <a:latin typeface="Calibri" pitchFamily="34" charset="0"/>
              </a:rPr>
              <a:t>Supply Analysis</a:t>
            </a:r>
            <a:endParaRPr lang="it-IT" sz="2400" b="1" i="1" dirty="0" smtClean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56345" y="1700808"/>
            <a:ext cx="8208143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2">
              <a:spcBef>
                <a:spcPct val="20000"/>
              </a:spcBef>
              <a:buFontTx/>
              <a:buChar char="•"/>
            </a:pPr>
            <a:r>
              <a:rPr lang="en-GB" sz="2000" dirty="0" smtClean="0">
                <a:latin typeface="Calibri" pitchFamily="34" charset="0"/>
              </a:rPr>
              <a:t> Analysis of the assets and gas sources of the Region</a:t>
            </a:r>
          </a:p>
          <a:p>
            <a:pPr marL="457200" lvl="3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Qualitative and quantitative analysis of supply sources</a:t>
            </a:r>
          </a:p>
          <a:p>
            <a:pPr marL="457200" lvl="3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Infrastructure and flow analysis</a:t>
            </a:r>
          </a:p>
          <a:p>
            <a:pPr marL="457200" lvl="3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Evolution supply source </a:t>
            </a:r>
            <a:r>
              <a:rPr lang="en-US" smtClean="0">
                <a:latin typeface="Calibri" pitchFamily="34" charset="0"/>
              </a:rPr>
              <a:t>diversification </a:t>
            </a:r>
            <a:endParaRPr lang="en-US" dirty="0" smtClean="0"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3284984"/>
            <a:ext cx="2782032" cy="304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4495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493" y="335732"/>
            <a:ext cx="1404211" cy="100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87851" y="335732"/>
            <a:ext cx="5687219" cy="649341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</a:rPr>
              <a:t>GAS REGIONAL INVESTMENT PLAN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South-North Corridor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endParaRPr kumimoji="0" lang="it-IT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967971" y="1124744"/>
            <a:ext cx="3528392" cy="395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it-IT" sz="2400" b="1" i="1" smtClean="0">
                <a:solidFill>
                  <a:srgbClr val="C00000"/>
                </a:solidFill>
                <a:latin typeface="Calibri" pitchFamily="34" charset="0"/>
              </a:rPr>
              <a:t>Market Analysis</a:t>
            </a:r>
            <a:endParaRPr lang="it-IT" sz="2400" b="1" i="1" dirty="0" smtClean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56345" y="1772816"/>
            <a:ext cx="8208143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2000" smtClean="0">
                <a:latin typeface="Calibri" pitchFamily="34" charset="0"/>
              </a:rPr>
              <a:t> Hub analysis</a:t>
            </a:r>
            <a:endParaRPr lang="en-US" sz="2000" i="1" dirty="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Number </a:t>
            </a:r>
            <a:r>
              <a:rPr lang="en-US" smtClean="0">
                <a:latin typeface="Calibri" pitchFamily="34" charset="0"/>
              </a:rPr>
              <a:t>of transactions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smtClean="0">
                <a:latin typeface="Calibri" pitchFamily="34" charset="0"/>
              </a:rPr>
              <a:t> Volumes</a:t>
            </a:r>
            <a:endParaRPr lang="en-US" dirty="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Prices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endParaRPr lang="en-US" dirty="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endParaRPr lang="en-US" dirty="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endParaRPr lang="en-US" dirty="0" smtClean="0">
              <a:latin typeface="Calibri" pitchFamily="34" charset="0"/>
            </a:endParaRPr>
          </a:p>
          <a:p>
            <a:pPr marL="0" lvl="1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smtClean="0">
                <a:latin typeface="Calibri" pitchFamily="34" charset="0"/>
              </a:rPr>
              <a:t>IP analysis </a:t>
            </a:r>
            <a:r>
              <a:rPr lang="it-IT" sz="2000" b="1" smtClean="0">
                <a:solidFill>
                  <a:srgbClr val="00B050"/>
                </a:solidFill>
                <a:sym typeface="Wingdings"/>
              </a:rPr>
              <a:t></a:t>
            </a:r>
            <a:endParaRPr lang="en-US" sz="2000" dirty="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smtClean="0">
                <a:latin typeface="Calibri" pitchFamily="34" charset="0"/>
              </a:rPr>
              <a:t> Capacity development</a:t>
            </a:r>
            <a:endParaRPr lang="en-US" dirty="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smtClean="0">
                <a:latin typeface="Calibri" pitchFamily="34" charset="0"/>
              </a:rPr>
              <a:t> Capacity </a:t>
            </a:r>
            <a:r>
              <a:rPr lang="en-US" dirty="0" smtClean="0">
                <a:latin typeface="Calibri" pitchFamily="34" charset="0"/>
              </a:rPr>
              <a:t>use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Contractual/physical </a:t>
            </a:r>
            <a:r>
              <a:rPr lang="en-US" smtClean="0">
                <a:latin typeface="Calibri" pitchFamily="34" charset="0"/>
              </a:rPr>
              <a:t>congestion </a:t>
            </a:r>
            <a:r>
              <a:rPr lang="it-IT" b="1" smtClean="0">
                <a:solidFill>
                  <a:srgbClr val="00B050"/>
                </a:solidFill>
                <a:sym typeface="Wingdings"/>
              </a:rPr>
              <a:t>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endParaRPr lang="it-IT" b="1" smtClean="0">
              <a:solidFill>
                <a:srgbClr val="00B050"/>
              </a:solidFill>
              <a:latin typeface="Calibri" pitchFamily="34" charset="0"/>
              <a:sym typeface="Wingdings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endParaRPr lang="en-US" dirty="0"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2636912"/>
            <a:ext cx="2902936" cy="1736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944889" y="1988840"/>
            <a:ext cx="16433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smtClean="0"/>
              <a:t>Example France</a:t>
            </a:r>
          </a:p>
          <a:p>
            <a:pPr algn="ctr"/>
            <a:r>
              <a:rPr lang="en-US" sz="1400" i="1" smtClean="0"/>
              <a:t>(previous GRIP SNC)</a:t>
            </a:r>
            <a:endParaRPr lang="en-US" sz="1400" i="1"/>
          </a:p>
        </p:txBody>
      </p:sp>
    </p:spTree>
    <p:extLst>
      <p:ext uri="{BB962C8B-B14F-4D97-AF65-F5344CB8AC3E}">
        <p14:creationId xmlns:p14="http://schemas.microsoft.com/office/powerpoint/2010/main" xmlns="" val="394495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493" y="335732"/>
            <a:ext cx="1404211" cy="100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87851" y="335732"/>
            <a:ext cx="5687219" cy="649341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</a:rPr>
              <a:t>GAS REGIONAL INVESTMENT PLAN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South-North Corridor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endParaRPr kumimoji="0" lang="it-IT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967971" y="1124744"/>
            <a:ext cx="3528392" cy="395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it-IT" sz="2400" b="1" i="1" smtClean="0">
                <a:solidFill>
                  <a:srgbClr val="C00000"/>
                </a:solidFill>
                <a:latin typeface="Calibri" pitchFamily="34" charset="0"/>
              </a:rPr>
              <a:t>Regional Overview</a:t>
            </a:r>
            <a:endParaRPr lang="it-IT" sz="2400" b="1" i="1" dirty="0" smtClean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56345" y="1772816"/>
            <a:ext cx="8208143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Calibri" pitchFamily="34" charset="0"/>
              </a:rPr>
              <a:t> Role of the Region in the development of the EU gas infrastructure</a:t>
            </a:r>
          </a:p>
          <a:p>
            <a:pPr marL="457200" lvl="2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EU priority corridors and SNC GRIP consistency</a:t>
            </a:r>
          </a:p>
          <a:p>
            <a:pPr marL="457200" lvl="2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South-North Corridor rationales and strengths </a:t>
            </a:r>
          </a:p>
          <a:p>
            <a:pPr marL="457200" lvl="2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Projects bridging Regions</a:t>
            </a:r>
          </a:p>
          <a:p>
            <a:pPr marL="914400" lvl="3">
              <a:spcBef>
                <a:spcPct val="20000"/>
              </a:spcBef>
              <a:buFont typeface="Courier New" pitchFamily="49" charset="0"/>
              <a:buChar char="o"/>
            </a:pPr>
            <a:r>
              <a:rPr lang="en-US" sz="1600" dirty="0" smtClean="0">
                <a:latin typeface="Calibri" pitchFamily="34" charset="0"/>
              </a:rPr>
              <a:t> Role of projects linked to the South-North Corridor</a:t>
            </a:r>
          </a:p>
          <a:p>
            <a:pPr marL="914400" lvl="3">
              <a:spcBef>
                <a:spcPct val="20000"/>
              </a:spcBef>
              <a:buFont typeface="Courier New" pitchFamily="49" charset="0"/>
              <a:buChar char="o"/>
            </a:pPr>
            <a:r>
              <a:rPr lang="en-US" sz="1600" dirty="0" smtClean="0">
                <a:latin typeface="Calibri" pitchFamily="34" charset="0"/>
              </a:rPr>
              <a:t> Links to other priority Corridors/Regions </a:t>
            </a:r>
            <a:r>
              <a:rPr lang="it-IT" sz="1600" b="1" dirty="0" smtClean="0">
                <a:solidFill>
                  <a:srgbClr val="00B050"/>
                </a:solidFill>
                <a:sym typeface="Wingdings"/>
              </a:rPr>
              <a:t></a:t>
            </a:r>
            <a:endParaRPr lang="en-US" sz="1600" dirty="0" smtClean="0">
              <a:latin typeface="Calibri" pitchFamily="34" charset="0"/>
            </a:endParaRPr>
          </a:p>
          <a:p>
            <a:pPr marL="914400" lvl="3">
              <a:spcBef>
                <a:spcPct val="20000"/>
              </a:spcBef>
              <a:buFont typeface="Courier New" pitchFamily="49" charset="0"/>
              <a:buChar char="o"/>
            </a:pPr>
            <a:r>
              <a:rPr lang="en-US" sz="1600" dirty="0" smtClean="0">
                <a:latin typeface="Calibri" pitchFamily="34" charset="0"/>
              </a:rPr>
              <a:t> Emphasis on PCIs </a:t>
            </a:r>
            <a:r>
              <a:rPr lang="it-IT" sz="1600" b="1" dirty="0">
                <a:solidFill>
                  <a:srgbClr val="00B050"/>
                </a:solidFill>
                <a:sym typeface="Wingdings"/>
              </a:rPr>
              <a:t></a:t>
            </a:r>
            <a:endParaRPr lang="en-US" sz="1600" dirty="0">
              <a:latin typeface="Calibri" pitchFamily="34" charset="0"/>
            </a:endParaRPr>
          </a:p>
          <a:p>
            <a:pPr marL="914400" lvl="3">
              <a:spcBef>
                <a:spcPct val="20000"/>
              </a:spcBef>
              <a:buFont typeface="Courier New" pitchFamily="49" charset="0"/>
              <a:buChar char="o"/>
            </a:pPr>
            <a:endParaRPr lang="en-US" sz="1600" dirty="0" smtClean="0">
              <a:latin typeface="Calibri" pitchFamily="34" charset="0"/>
            </a:endParaRPr>
          </a:p>
          <a:p>
            <a:pPr marL="0" lvl="1">
              <a:spcBef>
                <a:spcPct val="20000"/>
              </a:spcBef>
              <a:buFontTx/>
              <a:buChar char="•"/>
            </a:pPr>
            <a:endParaRPr lang="it-IT" sz="2000" dirty="0" smtClean="0"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4118773"/>
            <a:ext cx="4392488" cy="2739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160913" y="4705980"/>
            <a:ext cx="16433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smtClean="0"/>
              <a:t>Example</a:t>
            </a:r>
          </a:p>
          <a:p>
            <a:pPr algn="ctr"/>
            <a:r>
              <a:rPr lang="en-US" sz="1400" i="1" smtClean="0"/>
              <a:t>(previous GRIP SNC)</a:t>
            </a:r>
            <a:endParaRPr lang="en-US" sz="1400" i="1"/>
          </a:p>
        </p:txBody>
      </p:sp>
    </p:spTree>
    <p:extLst>
      <p:ext uri="{BB962C8B-B14F-4D97-AF65-F5344CB8AC3E}">
        <p14:creationId xmlns:p14="http://schemas.microsoft.com/office/powerpoint/2010/main" xmlns="" val="394495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493" y="335732"/>
            <a:ext cx="1404211" cy="100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87851" y="335732"/>
            <a:ext cx="5687219" cy="649341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</a:rPr>
              <a:t>GAS REGIONAL INVESTMENT PLAN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South-North Corridor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endParaRPr kumimoji="0" lang="it-IT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967971" y="1124744"/>
            <a:ext cx="3528392" cy="395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it-IT" sz="2400" b="1" i="1" smtClean="0">
                <a:solidFill>
                  <a:srgbClr val="C00000"/>
                </a:solidFill>
                <a:latin typeface="Calibri" pitchFamily="34" charset="0"/>
              </a:rPr>
              <a:t>Project Overview</a:t>
            </a:r>
            <a:endParaRPr lang="it-IT" sz="2400" b="1" i="1" dirty="0" smtClean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56345" y="1628800"/>
            <a:ext cx="8208143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Calibri" pitchFamily="34" charset="0"/>
              </a:rPr>
              <a:t> South-North Corridor Reverse Flow project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Description of the main project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Updates and additional technical and market elements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TSO-TSO coordination (technical and commercial elements)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it-IT" dirty="0" smtClean="0">
                <a:latin typeface="Calibri" pitchFamily="34" charset="0"/>
              </a:rPr>
              <a:t> Open Seasons / </a:t>
            </a:r>
            <a:r>
              <a:rPr lang="it-IT" dirty="0" err="1" smtClean="0">
                <a:latin typeface="Calibri" pitchFamily="34" charset="0"/>
              </a:rPr>
              <a:t>Auction</a:t>
            </a:r>
            <a:r>
              <a:rPr lang="it-IT" dirty="0" smtClean="0">
                <a:latin typeface="Calibri" pitchFamily="34" charset="0"/>
              </a:rPr>
              <a:t> </a:t>
            </a:r>
            <a:r>
              <a:rPr lang="it-IT" dirty="0" err="1" smtClean="0">
                <a:latin typeface="Calibri" pitchFamily="34" charset="0"/>
              </a:rPr>
              <a:t>process</a:t>
            </a:r>
            <a:endParaRPr lang="it-IT" dirty="0" smtClean="0">
              <a:latin typeface="Calibri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61100" y="3456384"/>
            <a:ext cx="2662828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4495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493" y="335732"/>
            <a:ext cx="1404211" cy="100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87851" y="335732"/>
            <a:ext cx="5687219" cy="649341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</a:rPr>
              <a:t>GAS REGIONAL INVESTMENT PLAN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South-North Corridor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endParaRPr kumimoji="0" lang="it-IT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967971" y="1124744"/>
            <a:ext cx="3528392" cy="395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it-IT" sz="2400" b="1" i="1" smtClean="0">
                <a:solidFill>
                  <a:srgbClr val="C00000"/>
                </a:solidFill>
                <a:latin typeface="Calibri" pitchFamily="34" charset="0"/>
              </a:rPr>
              <a:t>Project Overview</a:t>
            </a:r>
            <a:endParaRPr lang="it-IT" sz="2400" b="1" i="1" dirty="0" smtClean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56345" y="1772816"/>
            <a:ext cx="8208143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Calibri" pitchFamily="34" charset="0"/>
              </a:rPr>
              <a:t> Other investments in the Region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Summarized elements of other projects bridging Regions and Corridors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Country-cut with emphasis on </a:t>
            </a:r>
            <a:r>
              <a:rPr lang="en-US" smtClean="0">
                <a:latin typeface="Calibri" pitchFamily="34" charset="0"/>
              </a:rPr>
              <a:t>PCI projects </a:t>
            </a:r>
            <a:r>
              <a:rPr lang="it-IT" b="1" smtClean="0">
                <a:solidFill>
                  <a:srgbClr val="00B050"/>
                </a:solidFill>
                <a:sym typeface="Wingdings"/>
              </a:rPr>
              <a:t></a:t>
            </a:r>
            <a:endParaRPr lang="it-IT" b="1" dirty="0"/>
          </a:p>
          <a:p>
            <a:pPr>
              <a:spcBef>
                <a:spcPct val="20000"/>
              </a:spcBef>
              <a:buFontTx/>
              <a:buChar char="•"/>
            </a:pPr>
            <a:endParaRPr lang="en-US" sz="2000" smtClean="0">
              <a:latin typeface="Calibri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en-US" sz="2000" smtClean="0">
              <a:latin typeface="Calibri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en-US" sz="2000" smtClean="0">
              <a:latin typeface="Calibri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en-US" sz="2000" smtClean="0">
              <a:latin typeface="Calibri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en-US" sz="2000" smtClean="0">
              <a:latin typeface="Calibri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en-US" sz="2000" smtClean="0">
              <a:latin typeface="Calibri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en-US" sz="2000" smtClean="0">
              <a:latin typeface="Calibri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en-US" sz="2000" smtClean="0">
              <a:latin typeface="Calibri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000" smtClean="0">
                <a:latin typeface="Calibri" pitchFamily="34" charset="0"/>
              </a:rPr>
              <a:t> </a:t>
            </a:r>
            <a:r>
              <a:rPr lang="en-US" sz="2000" smtClean="0">
                <a:latin typeface="Calibri" pitchFamily="34" charset="0"/>
              </a:rPr>
              <a:t>Project </a:t>
            </a:r>
            <a:r>
              <a:rPr lang="en-US" sz="2000" dirty="0" smtClean="0">
                <a:latin typeface="Calibri" pitchFamily="34" charset="0"/>
              </a:rPr>
              <a:t>Appendix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smtClean="0">
                <a:latin typeface="Calibri" pitchFamily="34" charset="0"/>
              </a:rPr>
              <a:t> Full </a:t>
            </a:r>
            <a:r>
              <a:rPr lang="en-US" dirty="0" smtClean="0">
                <a:latin typeface="Calibri" pitchFamily="34" charset="0"/>
              </a:rPr>
              <a:t>list of projects in </a:t>
            </a:r>
            <a:r>
              <a:rPr lang="en-US" smtClean="0">
                <a:latin typeface="Calibri" pitchFamily="34" charset="0"/>
              </a:rPr>
              <a:t>the region</a:t>
            </a:r>
            <a:endParaRPr lang="en-US" dirty="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Impact of projects within </a:t>
            </a:r>
            <a:r>
              <a:rPr lang="en-US" smtClean="0">
                <a:latin typeface="Calibri" pitchFamily="34" charset="0"/>
              </a:rPr>
              <a:t>the region</a:t>
            </a:r>
            <a:endParaRPr lang="it-IT" i="1" dirty="0" smtClean="0">
              <a:latin typeface="Calibri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2852936"/>
            <a:ext cx="2259249" cy="2869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79712" y="3140968"/>
            <a:ext cx="16433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smtClean="0"/>
              <a:t>Example Germany</a:t>
            </a:r>
          </a:p>
          <a:p>
            <a:pPr algn="ctr"/>
            <a:r>
              <a:rPr lang="en-US" sz="1400" i="1" smtClean="0"/>
              <a:t>(previous GRIP SNC)</a:t>
            </a:r>
            <a:endParaRPr lang="en-US" sz="1400" i="1"/>
          </a:p>
        </p:txBody>
      </p:sp>
    </p:spTree>
    <p:extLst>
      <p:ext uri="{BB962C8B-B14F-4D97-AF65-F5344CB8AC3E}">
        <p14:creationId xmlns:p14="http://schemas.microsoft.com/office/powerpoint/2010/main" xmlns="" val="394495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493" y="335732"/>
            <a:ext cx="1404211" cy="100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87851" y="335732"/>
            <a:ext cx="5687219" cy="649341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</a:rPr>
              <a:t>GAS REGIONAL INVESTMENT PLAN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South-North Corridor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endParaRPr kumimoji="0" lang="it-IT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967971" y="1124744"/>
            <a:ext cx="3528392" cy="395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it-IT" sz="2400" b="1" i="1" smtClean="0">
                <a:solidFill>
                  <a:srgbClr val="C00000"/>
                </a:solidFill>
                <a:latin typeface="Calibri" pitchFamily="34" charset="0"/>
              </a:rPr>
              <a:t>Network Assessment</a:t>
            </a:r>
            <a:endParaRPr lang="it-IT" sz="2400" b="1" i="1" dirty="0" smtClean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56345" y="1772816"/>
            <a:ext cx="8208143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>
              <a:spcBef>
                <a:spcPct val="20000"/>
              </a:spcBef>
              <a:buFontTx/>
              <a:buChar char="•"/>
            </a:pPr>
            <a:r>
              <a:rPr lang="en-US" sz="2000" smtClean="0">
                <a:latin typeface="Calibri" pitchFamily="34" charset="0"/>
              </a:rPr>
              <a:t> Overview of </a:t>
            </a:r>
            <a:r>
              <a:rPr lang="en-US" sz="2000" dirty="0" smtClean="0">
                <a:latin typeface="Calibri" pitchFamily="34" charset="0"/>
              </a:rPr>
              <a:t>TYNDP results relevant for the region </a:t>
            </a:r>
            <a:r>
              <a:rPr lang="it-IT" sz="2000" b="1" dirty="0" smtClean="0">
                <a:solidFill>
                  <a:srgbClr val="00B050"/>
                </a:solidFill>
                <a:sym typeface="Wingdings"/>
              </a:rPr>
              <a:t></a:t>
            </a:r>
            <a:endParaRPr lang="en-US" sz="2000" dirty="0" smtClean="0">
              <a:latin typeface="Calibri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en-US" sz="2000" dirty="0" smtClean="0">
              <a:latin typeface="Calibri" pitchFamily="34" charset="0"/>
            </a:endParaRPr>
          </a:p>
          <a:p>
            <a:pPr marL="0" lvl="1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Calibri" pitchFamily="34" charset="0"/>
              </a:rPr>
              <a:t> Additional </a:t>
            </a:r>
            <a:r>
              <a:rPr lang="en-US" sz="2000" smtClean="0">
                <a:latin typeface="Calibri" pitchFamily="34" charset="0"/>
              </a:rPr>
              <a:t>Network assessments </a:t>
            </a:r>
            <a:r>
              <a:rPr lang="it-IT" sz="2000" b="1" smtClean="0">
                <a:solidFill>
                  <a:srgbClr val="00B050"/>
                </a:solidFill>
                <a:sym typeface="Wingdings"/>
              </a:rPr>
              <a:t></a:t>
            </a:r>
            <a:endParaRPr lang="en-US" sz="2000" dirty="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Network modeling through ENTSOG tool </a:t>
            </a:r>
            <a:r>
              <a:rPr lang="it-IT" b="1" dirty="0" smtClean="0">
                <a:solidFill>
                  <a:srgbClr val="00B050"/>
                </a:solidFill>
                <a:sym typeface="Wingdings"/>
              </a:rPr>
              <a:t></a:t>
            </a:r>
            <a:endParaRPr lang="en-US" dirty="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Selection of scenarios and cases </a:t>
            </a:r>
            <a:r>
              <a:rPr lang="it-IT" b="1" dirty="0" smtClean="0">
                <a:solidFill>
                  <a:srgbClr val="00B050"/>
                </a:solidFill>
                <a:sym typeface="Wingdings"/>
              </a:rPr>
              <a:t></a:t>
            </a:r>
            <a:r>
              <a:rPr lang="en-US" dirty="0" smtClean="0">
                <a:latin typeface="Calibri" pitchFamily="34" charset="0"/>
                <a:sym typeface="Wingdings"/>
              </a:rPr>
              <a:t> </a:t>
            </a:r>
          </a:p>
          <a:p>
            <a:pPr lvl="1">
              <a:spcBef>
                <a:spcPct val="20000"/>
              </a:spcBef>
            </a:pPr>
            <a:r>
              <a:rPr lang="en-US" smtClean="0">
                <a:latin typeface="Calibri" pitchFamily="34" charset="0"/>
                <a:sym typeface="Wingdings"/>
              </a:rPr>
              <a:t>(complementary </a:t>
            </a:r>
            <a:r>
              <a:rPr lang="en-US" dirty="0" smtClean="0">
                <a:latin typeface="Calibri" pitchFamily="34" charset="0"/>
                <a:sym typeface="Wingdings"/>
              </a:rPr>
              <a:t>to TYNDP, as requested by ACER in TYNDP 2013-2022 opinion)</a:t>
            </a:r>
            <a:endParaRPr lang="en-US" dirty="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Updated demand and project data </a:t>
            </a:r>
            <a:r>
              <a:rPr lang="it-IT" b="1" dirty="0" smtClean="0">
                <a:solidFill>
                  <a:srgbClr val="00B050"/>
                </a:solidFill>
                <a:sym typeface="Wingdings"/>
              </a:rPr>
              <a:t></a:t>
            </a:r>
            <a:endParaRPr lang="en-US" dirty="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TYNDP indicator analysis (</a:t>
            </a:r>
            <a:r>
              <a:rPr lang="en-US" dirty="0" err="1" smtClean="0">
                <a:latin typeface="Calibri" pitchFamily="34" charset="0"/>
              </a:rPr>
              <a:t>SoS</a:t>
            </a:r>
            <a:r>
              <a:rPr lang="en-US" dirty="0" smtClean="0">
                <a:latin typeface="Calibri" pitchFamily="34" charset="0"/>
              </a:rPr>
              <a:t> and Market integration) </a:t>
            </a:r>
            <a:r>
              <a:rPr lang="it-IT" b="1" dirty="0" smtClean="0">
                <a:solidFill>
                  <a:srgbClr val="00B050"/>
                </a:solidFill>
                <a:sym typeface="Wingdings"/>
              </a:rPr>
              <a:t></a:t>
            </a:r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495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493" y="335732"/>
            <a:ext cx="1404211" cy="100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87851" y="335732"/>
            <a:ext cx="5687219" cy="649341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</a:rPr>
              <a:t>GAS REGIONAL INVESTMENT PLAN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South-North Corridor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endParaRPr kumimoji="0" lang="it-IT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967971" y="1124744"/>
            <a:ext cx="3528392" cy="395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it-IT" sz="2400" b="1" i="1" smtClean="0">
                <a:solidFill>
                  <a:srgbClr val="C00000"/>
                </a:solidFill>
                <a:latin typeface="Calibri" pitchFamily="34" charset="0"/>
              </a:rPr>
              <a:t>Public Consultation</a:t>
            </a:r>
            <a:endParaRPr lang="it-IT" sz="2400" b="1" i="1" dirty="0" smtClean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56345" y="1772816"/>
            <a:ext cx="8208143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dirty="0" err="1" smtClean="0">
                <a:latin typeface="Calibri" pitchFamily="34" charset="0"/>
              </a:rPr>
              <a:t>Questions</a:t>
            </a: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smtClean="0">
                <a:latin typeface="Calibri" pitchFamily="34" charset="0"/>
              </a:rPr>
              <a:t>/ Suggestions</a:t>
            </a:r>
            <a:endParaRPr lang="it-IT" sz="2000" i="1" dirty="0" smtClean="0">
              <a:latin typeface="Calibri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it-IT" sz="2000" dirty="0" smtClean="0">
              <a:latin typeface="Calibri" pitchFamily="34" charset="0"/>
            </a:endParaRPr>
          </a:p>
          <a:p>
            <a:pPr marL="0" lvl="1">
              <a:spcBef>
                <a:spcPct val="20000"/>
              </a:spcBef>
              <a:buFontTx/>
              <a:buChar char="•"/>
            </a:pP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dirty="0" err="1" smtClean="0">
                <a:latin typeface="Calibri" pitchFamily="34" charset="0"/>
              </a:rPr>
              <a:t>Next</a:t>
            </a: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dirty="0" err="1" smtClean="0">
                <a:latin typeface="Calibri" pitchFamily="34" charset="0"/>
              </a:rPr>
              <a:t>consultation</a:t>
            </a: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err="1" smtClean="0">
                <a:latin typeface="Calibri" pitchFamily="34" charset="0"/>
              </a:rPr>
              <a:t>phase</a:t>
            </a:r>
            <a:r>
              <a:rPr lang="it-IT" sz="2000" smtClean="0">
                <a:latin typeface="Calibri" pitchFamily="34" charset="0"/>
              </a:rPr>
              <a:t> </a:t>
            </a:r>
            <a:r>
              <a:rPr lang="it-IT" sz="2000" b="1" smtClean="0">
                <a:solidFill>
                  <a:srgbClr val="00B050"/>
                </a:solidFill>
                <a:sym typeface="Wingdings"/>
              </a:rPr>
              <a:t></a:t>
            </a:r>
            <a:endParaRPr lang="it-IT" sz="2000" i="1" dirty="0" smtClean="0">
              <a:latin typeface="Calibri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it-IT" sz="2000" dirty="0" smtClean="0">
              <a:latin typeface="Calibri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r>
              <a:rPr lang="it-IT" sz="2000" dirty="0" smtClean="0">
                <a:latin typeface="Calibri" pitchFamily="34" charset="0"/>
              </a:rPr>
              <a:t> Coordinator </a:t>
            </a:r>
            <a:r>
              <a:rPr lang="it-IT" sz="2000" dirty="0" err="1" smtClean="0">
                <a:latin typeface="Calibri" pitchFamily="34" charset="0"/>
              </a:rPr>
              <a:t>contacts</a:t>
            </a:r>
            <a:r>
              <a:rPr lang="it-IT" sz="2000" dirty="0" smtClean="0">
                <a:latin typeface="Calibri" pitchFamily="34" charset="0"/>
              </a:rPr>
              <a:t> :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it-IT" dirty="0" smtClean="0">
                <a:latin typeface="Calibri" pitchFamily="34" charset="0"/>
              </a:rPr>
              <a:t> </a:t>
            </a:r>
            <a:r>
              <a:rPr lang="it-IT" dirty="0" smtClean="0">
                <a:latin typeface="Calibri" pitchFamily="34" charset="0"/>
                <a:hlinkClick r:id="rId4"/>
              </a:rPr>
              <a:t>geert.smits@fluxys.com</a:t>
            </a:r>
            <a:endParaRPr lang="it-IT" dirty="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it-IT" dirty="0" smtClean="0">
                <a:latin typeface="Calibri" pitchFamily="34" charset="0"/>
              </a:rPr>
              <a:t> </a:t>
            </a:r>
            <a:r>
              <a:rPr lang="it-IT" dirty="0" smtClean="0">
                <a:latin typeface="Calibri" pitchFamily="34" charset="0"/>
                <a:hlinkClick r:id="rId5"/>
              </a:rPr>
              <a:t>marco.gazzola@snam.it</a:t>
            </a:r>
            <a:endParaRPr lang="it-IT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495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493" y="335732"/>
            <a:ext cx="1404211" cy="100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87851" y="335732"/>
            <a:ext cx="5687219" cy="649341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</a:rPr>
              <a:t>GAS REGIONAL INVESTMENT PLAN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South-North Corridor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endParaRPr kumimoji="0" lang="it-IT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967971" y="1124744"/>
            <a:ext cx="3528392" cy="395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it-IT" sz="2400" b="1" i="1" smtClean="0">
                <a:solidFill>
                  <a:srgbClr val="C00000"/>
                </a:solidFill>
                <a:latin typeface="Calibri" pitchFamily="34" charset="0"/>
              </a:rPr>
              <a:t>Region</a:t>
            </a:r>
            <a:endParaRPr lang="it-IT" sz="2400" b="1" i="1" dirty="0" smtClean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56345" y="1772816"/>
            <a:ext cx="8208143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it-IT" sz="2000" dirty="0" smtClean="0">
                <a:latin typeface="Calibri" pitchFamily="34" charset="0"/>
              </a:rPr>
              <a:t> 5 </a:t>
            </a:r>
            <a:r>
              <a:rPr lang="it-IT" sz="2000" dirty="0" err="1" smtClean="0">
                <a:latin typeface="Calibri" pitchFamily="34" charset="0"/>
              </a:rPr>
              <a:t>countries</a:t>
            </a: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dirty="0" err="1" smtClean="0">
                <a:latin typeface="Calibri" pitchFamily="34" charset="0"/>
              </a:rPr>
              <a:t>involved</a:t>
            </a:r>
            <a:r>
              <a:rPr lang="it-IT" sz="2000" dirty="0" smtClean="0">
                <a:latin typeface="Calibri" pitchFamily="34" charset="0"/>
              </a:rPr>
              <a:t> :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it-IT" smtClean="0">
                <a:latin typeface="Calibri" pitchFamily="34" charset="0"/>
              </a:rPr>
              <a:t> Belgium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it-IT" smtClean="0">
                <a:latin typeface="Calibri" pitchFamily="34" charset="0"/>
              </a:rPr>
              <a:t> France</a:t>
            </a:r>
            <a:endParaRPr lang="it-IT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it-IT" smtClean="0">
                <a:latin typeface="Calibri" pitchFamily="34" charset="0"/>
              </a:rPr>
              <a:t> Germany</a:t>
            </a:r>
            <a:endParaRPr lang="it-IT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it-IT" smtClean="0">
                <a:latin typeface="Calibri" pitchFamily="34" charset="0"/>
              </a:rPr>
              <a:t> Italy</a:t>
            </a:r>
            <a:endParaRPr lang="it-IT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it-IT" smtClean="0">
                <a:latin typeface="Calibri" pitchFamily="34" charset="0"/>
              </a:rPr>
              <a:t> </a:t>
            </a:r>
            <a:r>
              <a:rPr lang="it-IT" dirty="0" err="1" smtClean="0">
                <a:latin typeface="Calibri" pitchFamily="34" charset="0"/>
              </a:rPr>
              <a:t>Switzerland</a:t>
            </a:r>
            <a:endParaRPr lang="it-IT" dirty="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endParaRPr lang="it-IT" sz="2000" dirty="0" smtClean="0">
              <a:latin typeface="Calibri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dirty="0" err="1" smtClean="0">
                <a:latin typeface="Calibri" pitchFamily="34" charset="0"/>
              </a:rPr>
              <a:t>Current</a:t>
            </a: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dirty="0" err="1">
                <a:latin typeface="Calibri" pitchFamily="34" charset="0"/>
              </a:rPr>
              <a:t>w</a:t>
            </a:r>
            <a:r>
              <a:rPr lang="it-IT" sz="2000" dirty="0" err="1" smtClean="0">
                <a:latin typeface="Calibri" pitchFamily="34" charset="0"/>
              </a:rPr>
              <a:t>orking</a:t>
            </a: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dirty="0" err="1">
                <a:latin typeface="Calibri" pitchFamily="34" charset="0"/>
              </a:rPr>
              <a:t>g</a:t>
            </a:r>
            <a:r>
              <a:rPr lang="it-IT" sz="2000" dirty="0" err="1" smtClean="0">
                <a:latin typeface="Calibri" pitchFamily="34" charset="0"/>
              </a:rPr>
              <a:t>roup</a:t>
            </a: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err="1" smtClean="0">
                <a:latin typeface="Calibri" pitchFamily="34" charset="0"/>
              </a:rPr>
              <a:t>composition</a:t>
            </a:r>
            <a:r>
              <a:rPr lang="it-IT" sz="2000" smtClean="0">
                <a:latin typeface="Calibri" pitchFamily="34" charset="0"/>
              </a:rPr>
              <a:t>:</a:t>
            </a:r>
            <a:endParaRPr lang="it-IT" sz="2000" dirty="0" smtClean="0"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786710"/>
            <a:ext cx="2124000" cy="556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282653"/>
            <a:ext cx="213360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39728"/>
            <a:ext cx="4824536" cy="1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519556"/>
            <a:ext cx="1578664" cy="691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4495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493" y="335732"/>
            <a:ext cx="1404211" cy="100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87851" y="335732"/>
            <a:ext cx="5687219" cy="649341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</a:rPr>
              <a:t>GAS REGIONAL INVESTMENT PLAN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South-North Corridor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endParaRPr kumimoji="0" lang="it-IT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967971" y="1124744"/>
            <a:ext cx="3528392" cy="395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it-IT" sz="2400" b="1" i="1" smtClean="0">
                <a:solidFill>
                  <a:srgbClr val="C00000"/>
                </a:solidFill>
                <a:latin typeface="Calibri" pitchFamily="34" charset="0"/>
              </a:rPr>
              <a:t>Coordination</a:t>
            </a:r>
            <a:endParaRPr lang="it-IT" sz="2400" b="1" i="1" dirty="0" smtClean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56345" y="1772816"/>
            <a:ext cx="8208143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it-IT" sz="2000" smtClean="0">
                <a:latin typeface="Calibri" pitchFamily="34" charset="0"/>
              </a:rPr>
              <a:t> </a:t>
            </a:r>
            <a:r>
              <a:rPr lang="it-IT" sz="2000" dirty="0" err="1" smtClean="0">
                <a:latin typeface="Calibri" pitchFamily="34" charset="0"/>
              </a:rPr>
              <a:t>Coordinators</a:t>
            </a: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smtClean="0">
                <a:latin typeface="Calibri" pitchFamily="34" charset="0"/>
              </a:rPr>
              <a:t>: 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it-IT" sz="2000" smtClean="0">
                <a:latin typeface="Calibri" pitchFamily="34" charset="0"/>
              </a:rPr>
              <a:t> Joint coordination Fluxys </a:t>
            </a:r>
            <a:r>
              <a:rPr lang="it-IT" sz="2000" dirty="0" err="1" smtClean="0">
                <a:latin typeface="Calibri" pitchFamily="34" charset="0"/>
              </a:rPr>
              <a:t>Belgium</a:t>
            </a:r>
            <a:r>
              <a:rPr lang="it-IT" sz="2000" dirty="0" smtClean="0">
                <a:latin typeface="Calibri" pitchFamily="34" charset="0"/>
              </a:rPr>
              <a:t> &amp; Snam </a:t>
            </a:r>
            <a:r>
              <a:rPr lang="it-IT" sz="2000" smtClean="0">
                <a:latin typeface="Calibri" pitchFamily="34" charset="0"/>
              </a:rPr>
              <a:t>Rete Gas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endParaRPr lang="it-IT" sz="200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endParaRPr lang="it-IT" sz="200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endParaRPr lang="it-IT" sz="200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endParaRPr lang="it-IT" sz="200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000" smtClean="0">
                <a:latin typeface="Calibri" pitchFamily="34" charset="0"/>
              </a:rPr>
              <a:t> First contact for external stakeholders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000" smtClean="0">
                <a:latin typeface="Calibri" pitchFamily="34" charset="0"/>
              </a:rPr>
              <a:t> Coordinating workload to reach the targets set by the group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64224" y="2636912"/>
            <a:ext cx="2124000" cy="556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2636912"/>
            <a:ext cx="28098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4495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493" y="335732"/>
            <a:ext cx="1404211" cy="100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87851" y="335732"/>
            <a:ext cx="5687219" cy="649341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</a:rPr>
              <a:t>GAS REGIONAL INVESTMENT PLAN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South-North Corridor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endParaRPr kumimoji="0" lang="it-IT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967971" y="1124744"/>
            <a:ext cx="3528392" cy="395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it-IT" sz="2400" b="1" i="1" dirty="0" smtClean="0">
                <a:solidFill>
                  <a:srgbClr val="C00000"/>
                </a:solidFill>
                <a:latin typeface="Calibri" pitchFamily="34" charset="0"/>
              </a:rPr>
              <a:t>Focus 2</a:t>
            </a:r>
            <a:r>
              <a:rPr lang="it-IT" sz="2400" b="1" i="1" baseline="30000" dirty="0" smtClean="0">
                <a:solidFill>
                  <a:srgbClr val="C00000"/>
                </a:solidFill>
                <a:latin typeface="Calibri" pitchFamily="34" charset="0"/>
              </a:rPr>
              <a:t>nd</a:t>
            </a:r>
            <a:r>
              <a:rPr lang="it-IT" sz="2400" b="1" i="1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it-IT" sz="2400" b="1" i="1" dirty="0" err="1" smtClean="0">
                <a:solidFill>
                  <a:srgbClr val="C00000"/>
                </a:solidFill>
                <a:latin typeface="Calibri" pitchFamily="34" charset="0"/>
              </a:rPr>
              <a:t>edition</a:t>
            </a:r>
            <a:endParaRPr lang="it-IT" sz="2400" b="1" i="1" dirty="0" smtClean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56345" y="1772816"/>
            <a:ext cx="8208143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dirty="0" err="1" smtClean="0">
                <a:latin typeface="Calibri" pitchFamily="34" charset="0"/>
              </a:rPr>
              <a:t>Build</a:t>
            </a:r>
            <a:r>
              <a:rPr lang="it-IT" sz="2000" dirty="0" smtClean="0">
                <a:latin typeface="Calibri" pitchFamily="34" charset="0"/>
              </a:rPr>
              <a:t> on :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it-IT" dirty="0" smtClean="0">
                <a:latin typeface="Calibri" pitchFamily="34" charset="0"/>
              </a:rPr>
              <a:t> 1</a:t>
            </a:r>
            <a:r>
              <a:rPr lang="it-IT" baseline="30000" dirty="0" smtClean="0">
                <a:latin typeface="Calibri" pitchFamily="34" charset="0"/>
              </a:rPr>
              <a:t>st</a:t>
            </a:r>
            <a:r>
              <a:rPr lang="it-IT" dirty="0" smtClean="0">
                <a:latin typeface="Calibri" pitchFamily="34" charset="0"/>
              </a:rPr>
              <a:t> </a:t>
            </a:r>
            <a:r>
              <a:rPr lang="it-IT" smtClean="0">
                <a:latin typeface="Calibri" pitchFamily="34" charset="0"/>
              </a:rPr>
              <a:t>GRIP South-North Corridor (</a:t>
            </a:r>
            <a:r>
              <a:rPr lang="it-IT" dirty="0" err="1" smtClean="0">
                <a:latin typeface="Calibri" pitchFamily="34" charset="0"/>
              </a:rPr>
              <a:t>June</a:t>
            </a:r>
            <a:r>
              <a:rPr lang="it-IT" dirty="0" smtClean="0">
                <a:latin typeface="Calibri" pitchFamily="34" charset="0"/>
              </a:rPr>
              <a:t> 2012) 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it-IT" dirty="0" smtClean="0">
                <a:latin typeface="Calibri" pitchFamily="34" charset="0"/>
              </a:rPr>
              <a:t> TYNDP 2013-2022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it-IT" dirty="0" smtClean="0">
                <a:latin typeface="Calibri" pitchFamily="34" charset="0"/>
              </a:rPr>
              <a:t> National </a:t>
            </a:r>
            <a:r>
              <a:rPr lang="it-IT" dirty="0" err="1" smtClean="0">
                <a:latin typeface="Calibri" pitchFamily="34" charset="0"/>
              </a:rPr>
              <a:t>Plans</a:t>
            </a:r>
            <a:endParaRPr lang="it-IT" dirty="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endParaRPr lang="it-IT" dirty="0" smtClean="0">
              <a:latin typeface="Calibri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r>
              <a:rPr lang="it-IT" sz="2000" dirty="0" smtClean="0">
                <a:latin typeface="Calibri" pitchFamily="34" charset="0"/>
              </a:rPr>
              <a:t> Take </a:t>
            </a:r>
            <a:r>
              <a:rPr lang="it-IT" sz="2000" dirty="0" err="1" smtClean="0">
                <a:latin typeface="Calibri" pitchFamily="34" charset="0"/>
              </a:rPr>
              <a:t>into</a:t>
            </a:r>
            <a:r>
              <a:rPr lang="it-IT" sz="2000" dirty="0" smtClean="0">
                <a:latin typeface="Calibri" pitchFamily="34" charset="0"/>
              </a:rPr>
              <a:t> account :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it-IT" dirty="0" smtClean="0">
                <a:latin typeface="Calibri" pitchFamily="34" charset="0"/>
              </a:rPr>
              <a:t> </a:t>
            </a:r>
            <a:r>
              <a:rPr lang="it-IT" dirty="0">
                <a:latin typeface="Calibri" pitchFamily="34" charset="0"/>
              </a:rPr>
              <a:t>ACER </a:t>
            </a:r>
            <a:r>
              <a:rPr lang="it-IT" dirty="0" err="1">
                <a:latin typeface="Calibri" pitchFamily="34" charset="0"/>
              </a:rPr>
              <a:t>recommendation</a:t>
            </a:r>
            <a:endParaRPr lang="it-IT" dirty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it-IT" smtClean="0">
                <a:latin typeface="Calibri" pitchFamily="34" charset="0"/>
              </a:rPr>
              <a:t> Some </a:t>
            </a:r>
            <a:r>
              <a:rPr lang="it-IT" dirty="0" smtClean="0">
                <a:latin typeface="Calibri" pitchFamily="34" charset="0"/>
              </a:rPr>
              <a:t>positive stakeholder </a:t>
            </a:r>
            <a:r>
              <a:rPr lang="it-IT" dirty="0" err="1" smtClean="0">
                <a:latin typeface="Calibri" pitchFamily="34" charset="0"/>
              </a:rPr>
              <a:t>feedbacks</a:t>
            </a:r>
            <a:r>
              <a:rPr lang="it-IT" dirty="0" smtClean="0">
                <a:latin typeface="Calibri" pitchFamily="34" charset="0"/>
              </a:rPr>
              <a:t> </a:t>
            </a:r>
            <a:endParaRPr lang="it-IT" i="1" dirty="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it-IT" smtClean="0">
                <a:latin typeface="Calibri" pitchFamily="34" charset="0"/>
              </a:rPr>
              <a:t> Best </a:t>
            </a:r>
            <a:r>
              <a:rPr lang="it-IT" dirty="0" err="1" smtClean="0">
                <a:latin typeface="Calibri" pitchFamily="34" charset="0"/>
              </a:rPr>
              <a:t>practices</a:t>
            </a:r>
            <a:r>
              <a:rPr lang="it-IT" dirty="0" smtClean="0">
                <a:latin typeface="Calibri" pitchFamily="34" charset="0"/>
              </a:rPr>
              <a:t> and </a:t>
            </a:r>
            <a:r>
              <a:rPr lang="it-IT" dirty="0" err="1" smtClean="0">
                <a:latin typeface="Calibri" pitchFamily="34" charset="0"/>
              </a:rPr>
              <a:t>coordination</a:t>
            </a:r>
            <a:r>
              <a:rPr lang="it-IT" dirty="0" smtClean="0">
                <a:latin typeface="Calibri" pitchFamily="34" charset="0"/>
              </a:rPr>
              <a:t> with </a:t>
            </a:r>
            <a:r>
              <a:rPr lang="it-IT" dirty="0" err="1" smtClean="0">
                <a:latin typeface="Calibri" pitchFamily="34" charset="0"/>
              </a:rPr>
              <a:t>other</a:t>
            </a:r>
            <a:r>
              <a:rPr lang="it-IT" dirty="0" smtClean="0">
                <a:latin typeface="Calibri" pitchFamily="34" charset="0"/>
              </a:rPr>
              <a:t> </a:t>
            </a:r>
            <a:r>
              <a:rPr lang="it-IT" dirty="0" err="1" smtClean="0">
                <a:latin typeface="Calibri" pitchFamily="34" charset="0"/>
              </a:rPr>
              <a:t>GRIPs</a:t>
            </a:r>
            <a:endParaRPr lang="it-IT" i="1" dirty="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endParaRPr lang="it-IT" dirty="0" smtClean="0">
              <a:latin typeface="Calibri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r>
              <a:rPr lang="it-IT" sz="2000" dirty="0" smtClean="0">
                <a:latin typeface="Calibri" pitchFamily="34" charset="0"/>
              </a:rPr>
              <a:t> Focus on :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it-IT" dirty="0" smtClean="0">
                <a:latin typeface="Calibri" pitchFamily="34" charset="0"/>
              </a:rPr>
              <a:t> South-North </a:t>
            </a:r>
            <a:r>
              <a:rPr lang="it-IT" dirty="0" err="1" smtClean="0">
                <a:latin typeface="Calibri" pitchFamily="34" charset="0"/>
              </a:rPr>
              <a:t>Corridor</a:t>
            </a:r>
            <a:r>
              <a:rPr lang="it-IT" dirty="0" smtClean="0">
                <a:latin typeface="Calibri" pitchFamily="34" charset="0"/>
              </a:rPr>
              <a:t> («SNC»)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it-IT" dirty="0" smtClean="0">
                <a:latin typeface="Calibri" pitchFamily="34" charset="0"/>
              </a:rPr>
              <a:t> </a:t>
            </a:r>
            <a:r>
              <a:rPr lang="it-IT" dirty="0" err="1" smtClean="0">
                <a:latin typeface="Calibri" pitchFamily="34" charset="0"/>
              </a:rPr>
              <a:t>Other</a:t>
            </a:r>
            <a:r>
              <a:rPr lang="it-IT" dirty="0" smtClean="0">
                <a:latin typeface="Calibri" pitchFamily="34" charset="0"/>
              </a:rPr>
              <a:t> </a:t>
            </a:r>
            <a:r>
              <a:rPr lang="it-IT" dirty="0" err="1">
                <a:latin typeface="Calibri" pitchFamily="34" charset="0"/>
              </a:rPr>
              <a:t>p</a:t>
            </a:r>
            <a:r>
              <a:rPr lang="it-IT" dirty="0" err="1" smtClean="0">
                <a:latin typeface="Calibri" pitchFamily="34" charset="0"/>
              </a:rPr>
              <a:t>rojects</a:t>
            </a:r>
            <a:r>
              <a:rPr lang="it-IT" dirty="0" smtClean="0">
                <a:latin typeface="Calibri" pitchFamily="34" charset="0"/>
              </a:rPr>
              <a:t> </a:t>
            </a:r>
            <a:r>
              <a:rPr lang="it-IT" dirty="0" err="1" smtClean="0">
                <a:latin typeface="Calibri" pitchFamily="34" charset="0"/>
              </a:rPr>
              <a:t>bridging</a:t>
            </a:r>
            <a:r>
              <a:rPr lang="it-IT" dirty="0" smtClean="0">
                <a:latin typeface="Calibri" pitchFamily="34" charset="0"/>
              </a:rPr>
              <a:t> the </a:t>
            </a:r>
            <a:r>
              <a:rPr lang="it-IT" dirty="0" err="1" smtClean="0">
                <a:latin typeface="Calibri" pitchFamily="34" charset="0"/>
              </a:rPr>
              <a:t>Regions</a:t>
            </a:r>
            <a:endParaRPr lang="it-IT" dirty="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it-IT" dirty="0" smtClean="0">
                <a:latin typeface="Calibri" pitchFamily="34" charset="0"/>
              </a:rPr>
              <a:t> </a:t>
            </a:r>
            <a:r>
              <a:rPr lang="it-IT" dirty="0" err="1" smtClean="0">
                <a:latin typeface="Calibri" pitchFamily="34" charset="0"/>
              </a:rPr>
              <a:t>Infrastructure</a:t>
            </a:r>
            <a:r>
              <a:rPr lang="it-IT" dirty="0" smtClean="0">
                <a:latin typeface="Calibri" pitchFamily="34" charset="0"/>
              </a:rPr>
              <a:t> and Market Analysis</a:t>
            </a:r>
          </a:p>
        </p:txBody>
      </p:sp>
    </p:spTree>
    <p:extLst>
      <p:ext uri="{BB962C8B-B14F-4D97-AF65-F5344CB8AC3E}">
        <p14:creationId xmlns:p14="http://schemas.microsoft.com/office/powerpoint/2010/main" xmlns="" val="394495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493" y="335732"/>
            <a:ext cx="1404211" cy="100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87851" y="335732"/>
            <a:ext cx="5687219" cy="649341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</a:rPr>
              <a:t>GAS REGIONAL INVESTMENT PLAN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South-North Corridor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endParaRPr kumimoji="0" lang="it-IT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967971" y="1124744"/>
            <a:ext cx="3528392" cy="395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it-IT" sz="2400" b="1" i="1" smtClean="0">
                <a:solidFill>
                  <a:srgbClr val="C00000"/>
                </a:solidFill>
                <a:latin typeface="Calibri" pitchFamily="34" charset="0"/>
              </a:rPr>
              <a:t>Status - Timing</a:t>
            </a:r>
            <a:endParaRPr lang="it-IT" sz="2400" b="1" i="1" dirty="0" smtClean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56345" y="1772816"/>
            <a:ext cx="8208143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dirty="0" err="1" smtClean="0">
                <a:latin typeface="Calibri" pitchFamily="34" charset="0"/>
              </a:rPr>
              <a:t>Working</a:t>
            </a: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dirty="0" err="1" smtClean="0">
                <a:latin typeface="Calibri" pitchFamily="34" charset="0"/>
              </a:rPr>
              <a:t>group</a:t>
            </a: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dirty="0" err="1" smtClean="0">
                <a:latin typeface="Calibri" pitchFamily="34" charset="0"/>
              </a:rPr>
              <a:t>initiation</a:t>
            </a:r>
            <a:r>
              <a:rPr lang="it-IT" sz="2000" dirty="0" smtClean="0">
                <a:latin typeface="Calibri" pitchFamily="34" charset="0"/>
              </a:rPr>
              <a:t> (new </a:t>
            </a:r>
            <a:r>
              <a:rPr lang="it-IT" sz="2000" dirty="0" err="1" smtClean="0">
                <a:latin typeface="Calibri" pitchFamily="34" charset="0"/>
              </a:rPr>
              <a:t>members</a:t>
            </a:r>
            <a:r>
              <a:rPr lang="it-IT" sz="2000" dirty="0" smtClean="0">
                <a:latin typeface="Calibri" pitchFamily="34" charset="0"/>
              </a:rPr>
              <a:t>)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Calibri" pitchFamily="34" charset="0"/>
              </a:rPr>
              <a:t> Agreement on </a:t>
            </a:r>
            <a:r>
              <a:rPr lang="en-US" sz="2000" smtClean="0">
                <a:latin typeface="Calibri" pitchFamily="34" charset="0"/>
              </a:rPr>
              <a:t>enhanced document structure</a:t>
            </a:r>
            <a:endParaRPr lang="en-US" sz="2000" dirty="0" smtClean="0">
              <a:latin typeface="Calibri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Calibri" pitchFamily="34" charset="0"/>
              </a:rPr>
              <a:t> High-level definition of chapter contents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Calibri" pitchFamily="34" charset="0"/>
              </a:rPr>
              <a:t> Coordinated data gathering by ENTSOG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Calibri" pitchFamily="34" charset="0"/>
              </a:rPr>
              <a:t> First drafting of the different sections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Calibri" pitchFamily="34" charset="0"/>
              </a:rPr>
              <a:t> </a:t>
            </a:r>
            <a:r>
              <a:rPr lang="it-IT" sz="2000" dirty="0" smtClean="0">
                <a:latin typeface="Calibri" pitchFamily="34" charset="0"/>
              </a:rPr>
              <a:t>Stakeholder </a:t>
            </a:r>
            <a:r>
              <a:rPr lang="it-IT" sz="2000" dirty="0" err="1" smtClean="0">
                <a:latin typeface="Calibri" pitchFamily="34" charset="0"/>
              </a:rPr>
              <a:t>interaction</a:t>
            </a:r>
            <a:r>
              <a:rPr lang="it-IT" sz="2000" dirty="0">
                <a:latin typeface="Calibri" pitchFamily="34" charset="0"/>
              </a:rPr>
              <a:t>:</a:t>
            </a:r>
            <a:r>
              <a:rPr lang="it-IT" sz="2000" dirty="0" smtClean="0">
                <a:latin typeface="Calibri" pitchFamily="34" charset="0"/>
              </a:rPr>
              <a:t> </a:t>
            </a:r>
            <a:r>
              <a:rPr lang="en-US" sz="2000" u="sng" dirty="0" smtClean="0">
                <a:latin typeface="Calibri" pitchFamily="34" charset="0"/>
              </a:rPr>
              <a:t>today</a:t>
            </a:r>
            <a:r>
              <a:rPr lang="en-US" sz="2000" dirty="0" smtClean="0">
                <a:latin typeface="Calibri" pitchFamily="34" charset="0"/>
              </a:rPr>
              <a:t> workshop on GRIPs (</a:t>
            </a:r>
            <a:r>
              <a:rPr lang="it-IT" sz="2000" dirty="0" smtClean="0">
                <a:latin typeface="Calibri" pitchFamily="34" charset="0"/>
              </a:rPr>
              <a:t>1</a:t>
            </a:r>
            <a:r>
              <a:rPr lang="it-IT" sz="2000" baseline="30000" dirty="0" smtClean="0">
                <a:latin typeface="Calibri" pitchFamily="34" charset="0"/>
              </a:rPr>
              <a:t>st</a:t>
            </a: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dirty="0" err="1">
                <a:latin typeface="Calibri" pitchFamily="34" charset="0"/>
              </a:rPr>
              <a:t>consultation</a:t>
            </a:r>
            <a:r>
              <a:rPr lang="it-IT" sz="2000" dirty="0">
                <a:latin typeface="Calibri" pitchFamily="34" charset="0"/>
              </a:rPr>
              <a:t> </a:t>
            </a:r>
            <a:r>
              <a:rPr lang="it-IT" sz="2000" dirty="0" err="1">
                <a:latin typeface="Calibri" pitchFamily="34" charset="0"/>
              </a:rPr>
              <a:t>phase</a:t>
            </a:r>
            <a:r>
              <a:rPr lang="en-US" sz="2000" dirty="0" smtClean="0">
                <a:latin typeface="Calibri" pitchFamily="34" charset="0"/>
              </a:rPr>
              <a:t>)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Calibri" pitchFamily="34" charset="0"/>
              </a:rPr>
              <a:t> GRIP simulations through ENTSOG KG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Calibri" pitchFamily="34" charset="0"/>
              </a:rPr>
              <a:t> Further drafting of the different sections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Calibri" pitchFamily="34" charset="0"/>
              </a:rPr>
              <a:t> Integration developments/updates from relevant regional projects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it-IT" sz="2000" smtClean="0">
                <a:latin typeface="Calibri" pitchFamily="34" charset="0"/>
              </a:rPr>
              <a:t> Document </a:t>
            </a:r>
            <a:r>
              <a:rPr lang="en-US" sz="2000" smtClean="0">
                <a:latin typeface="Calibri" pitchFamily="34" charset="0"/>
              </a:rPr>
              <a:t>finalisation </a:t>
            </a:r>
            <a:r>
              <a:rPr lang="en-US" sz="2000" dirty="0" smtClean="0">
                <a:latin typeface="Calibri" pitchFamily="34" charset="0"/>
              </a:rPr>
              <a:t>and internal approval (Q1 2014)</a:t>
            </a:r>
            <a:endParaRPr lang="it-IT" sz="2000" dirty="0" smtClean="0">
              <a:latin typeface="Calibri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dirty="0" err="1">
                <a:latin typeface="Calibri" pitchFamily="34" charset="0"/>
              </a:rPr>
              <a:t>Publication</a:t>
            </a:r>
            <a:endParaRPr lang="it-IT" sz="2000" dirty="0">
              <a:latin typeface="Calibri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r>
              <a:rPr lang="it-IT" sz="2000" dirty="0" smtClean="0">
                <a:latin typeface="Calibri" pitchFamily="34" charset="0"/>
              </a:rPr>
              <a:t> Presentation (2</a:t>
            </a:r>
            <a:r>
              <a:rPr lang="it-IT" sz="2000" baseline="30000" dirty="0" smtClean="0">
                <a:latin typeface="Calibri" pitchFamily="34" charset="0"/>
              </a:rPr>
              <a:t>nd </a:t>
            </a: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dirty="0" err="1" smtClean="0">
                <a:latin typeface="Calibri" pitchFamily="34" charset="0"/>
              </a:rPr>
              <a:t>consultation</a:t>
            </a: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dirty="0" err="1" smtClean="0">
                <a:latin typeface="Calibri" pitchFamily="34" charset="0"/>
              </a:rPr>
              <a:t>phase</a:t>
            </a:r>
            <a:r>
              <a:rPr lang="it-IT" sz="2000" dirty="0">
                <a:latin typeface="Calibri" pitchFamily="34" charset="0"/>
              </a:rPr>
              <a:t>)</a:t>
            </a:r>
            <a:endParaRPr lang="it-IT" sz="2000" i="1" dirty="0" smtClean="0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2440" y="3275619"/>
            <a:ext cx="8280040" cy="10894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4495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493" y="335732"/>
            <a:ext cx="1404211" cy="100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909117" y="335732"/>
            <a:ext cx="5687219" cy="649341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</a:rPr>
              <a:t>GAS REGIONAL INVESTMENT PLAN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South-North Corridor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endParaRPr kumimoji="0" lang="it-IT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3131840" y="1089611"/>
            <a:ext cx="3528392" cy="395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it-IT" sz="2400" b="1" i="1" dirty="0" smtClean="0">
                <a:solidFill>
                  <a:srgbClr val="C00000"/>
                </a:solidFill>
                <a:latin typeface="Calibri" pitchFamily="34" charset="0"/>
              </a:rPr>
              <a:t>ACER - General Opinion 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40321" y="1700808"/>
            <a:ext cx="8208143" cy="4922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it-IT" sz="2000" smtClean="0">
                <a:latin typeface="Calibri" pitchFamily="34" charset="0"/>
              </a:rPr>
              <a:t> </a:t>
            </a:r>
            <a:r>
              <a:rPr lang="it-IT" dirty="0" smtClean="0">
                <a:latin typeface="Calibri" pitchFamily="34" charset="0"/>
              </a:rPr>
              <a:t>More </a:t>
            </a:r>
            <a:r>
              <a:rPr lang="it-IT" dirty="0" err="1" smtClean="0">
                <a:latin typeface="Calibri" pitchFamily="34" charset="0"/>
              </a:rPr>
              <a:t>detail</a:t>
            </a:r>
            <a:r>
              <a:rPr lang="it-IT" dirty="0" smtClean="0">
                <a:latin typeface="Calibri" pitchFamily="34" charset="0"/>
              </a:rPr>
              <a:t> and </a:t>
            </a:r>
            <a:r>
              <a:rPr lang="it-IT" b="1" dirty="0" err="1" smtClean="0">
                <a:latin typeface="Calibri" pitchFamily="34" charset="0"/>
              </a:rPr>
              <a:t>regional-focussed</a:t>
            </a:r>
            <a:r>
              <a:rPr lang="it-IT" b="1" dirty="0" smtClean="0">
                <a:latin typeface="Calibri" pitchFamily="34" charset="0"/>
              </a:rPr>
              <a:t> </a:t>
            </a:r>
            <a:r>
              <a:rPr lang="it-IT" b="1" dirty="0" err="1" smtClean="0">
                <a:latin typeface="Calibri" pitchFamily="34" charset="0"/>
              </a:rPr>
              <a:t>approach</a:t>
            </a:r>
            <a:r>
              <a:rPr lang="it-IT" b="1" dirty="0" smtClean="0">
                <a:latin typeface="Calibri" pitchFamily="34" charset="0"/>
              </a:rPr>
              <a:t> </a:t>
            </a:r>
            <a:r>
              <a:rPr lang="it-IT" dirty="0" smtClean="0">
                <a:latin typeface="Calibri" pitchFamily="34" charset="0"/>
              </a:rPr>
              <a:t>in </a:t>
            </a:r>
            <a:r>
              <a:rPr lang="it-IT" dirty="0" err="1" smtClean="0">
                <a:latin typeface="Calibri" pitchFamily="34" charset="0"/>
              </a:rPr>
              <a:t>comparison</a:t>
            </a:r>
            <a:r>
              <a:rPr lang="it-IT" dirty="0" smtClean="0">
                <a:latin typeface="Calibri" pitchFamily="34" charset="0"/>
              </a:rPr>
              <a:t> to TYNDP</a:t>
            </a:r>
            <a:endParaRPr lang="it-IT" i="1" dirty="0" smtClean="0">
              <a:latin typeface="Calibri" pitchFamily="34" charset="0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it-IT" dirty="0" smtClean="0">
                <a:latin typeface="Calibri" pitchFamily="34" charset="0"/>
              </a:rPr>
              <a:t> </a:t>
            </a:r>
            <a:r>
              <a:rPr lang="it-IT" dirty="0" err="1">
                <a:latin typeface="Calibri" pitchFamily="34" charset="0"/>
              </a:rPr>
              <a:t>Publication</a:t>
            </a:r>
            <a:r>
              <a:rPr lang="it-IT" dirty="0">
                <a:latin typeface="Calibri" pitchFamily="34" charset="0"/>
              </a:rPr>
              <a:t> in </a:t>
            </a:r>
            <a:r>
              <a:rPr lang="it-IT" b="1" dirty="0">
                <a:latin typeface="Calibri" pitchFamily="34" charset="0"/>
              </a:rPr>
              <a:t>alternate </a:t>
            </a:r>
            <a:r>
              <a:rPr lang="it-IT" b="1" dirty="0" err="1">
                <a:latin typeface="Calibri" pitchFamily="34" charset="0"/>
              </a:rPr>
              <a:t>years</a:t>
            </a:r>
            <a:r>
              <a:rPr lang="it-IT" b="1" dirty="0">
                <a:latin typeface="Calibri" pitchFamily="34" charset="0"/>
              </a:rPr>
              <a:t> </a:t>
            </a:r>
            <a:r>
              <a:rPr lang="it-IT" dirty="0" err="1">
                <a:latin typeface="Calibri" pitchFamily="34" charset="0"/>
              </a:rPr>
              <a:t>compared</a:t>
            </a:r>
            <a:r>
              <a:rPr lang="it-IT" dirty="0">
                <a:latin typeface="Calibri" pitchFamily="34" charset="0"/>
              </a:rPr>
              <a:t> to TYNDP</a:t>
            </a:r>
            <a:endParaRPr lang="it-IT" b="1" dirty="0">
              <a:latin typeface="Calibri" pitchFamily="34" charset="0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it-IT" dirty="0" smtClean="0">
                <a:latin typeface="Calibri" pitchFamily="34" charset="0"/>
              </a:rPr>
              <a:t> </a:t>
            </a:r>
            <a:r>
              <a:rPr lang="it-IT" dirty="0" err="1" smtClean="0">
                <a:latin typeface="Calibri" pitchFamily="34" charset="0"/>
              </a:rPr>
              <a:t>GRIPs</a:t>
            </a:r>
            <a:r>
              <a:rPr lang="it-IT" dirty="0" smtClean="0">
                <a:latin typeface="Calibri" pitchFamily="34" charset="0"/>
              </a:rPr>
              <a:t> </a:t>
            </a:r>
            <a:r>
              <a:rPr lang="it-IT" dirty="0" err="1" smtClean="0">
                <a:latin typeface="Calibri" pitchFamily="34" charset="0"/>
              </a:rPr>
              <a:t>role</a:t>
            </a:r>
            <a:r>
              <a:rPr lang="it-IT" dirty="0" smtClean="0">
                <a:latin typeface="Calibri" pitchFamily="34" charset="0"/>
              </a:rPr>
              <a:t> </a:t>
            </a:r>
            <a:r>
              <a:rPr lang="it-IT" smtClean="0">
                <a:latin typeface="Calibri" pitchFamily="34" charset="0"/>
              </a:rPr>
              <a:t>and </a:t>
            </a:r>
            <a:r>
              <a:rPr lang="it-IT" b="1" smtClean="0">
                <a:latin typeface="Calibri" pitchFamily="34" charset="0"/>
              </a:rPr>
              <a:t>PCI </a:t>
            </a:r>
            <a:r>
              <a:rPr lang="it-IT" dirty="0" err="1" smtClean="0">
                <a:latin typeface="Calibri" pitchFamily="34" charset="0"/>
              </a:rPr>
              <a:t>context</a:t>
            </a:r>
            <a:endParaRPr lang="it-IT" dirty="0" smtClean="0">
              <a:latin typeface="Calibri" pitchFamily="34" charset="0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it-IT" b="1" dirty="0" smtClean="0">
                <a:latin typeface="Calibri" pitchFamily="34" charset="0"/>
              </a:rPr>
              <a:t> </a:t>
            </a:r>
            <a:r>
              <a:rPr lang="it-IT" b="1" dirty="0" err="1" smtClean="0">
                <a:latin typeface="Calibri" pitchFamily="34" charset="0"/>
              </a:rPr>
              <a:t>Coordination</a:t>
            </a:r>
            <a:r>
              <a:rPr lang="it-IT" dirty="0" smtClean="0">
                <a:latin typeface="Calibri" pitchFamily="34" charset="0"/>
              </a:rPr>
              <a:t> </a:t>
            </a:r>
            <a:r>
              <a:rPr lang="it-IT" dirty="0" err="1" smtClean="0">
                <a:latin typeface="Calibri" pitchFamily="34" charset="0"/>
              </a:rPr>
              <a:t>between</a:t>
            </a:r>
            <a:r>
              <a:rPr lang="it-IT" dirty="0" smtClean="0">
                <a:latin typeface="Calibri" pitchFamily="34" charset="0"/>
              </a:rPr>
              <a:t> </a:t>
            </a:r>
            <a:r>
              <a:rPr lang="it-IT" b="1" dirty="0" err="1" smtClean="0">
                <a:latin typeface="Calibri" pitchFamily="34" charset="0"/>
              </a:rPr>
              <a:t>Electricity</a:t>
            </a:r>
            <a:r>
              <a:rPr lang="it-IT" b="1" dirty="0" smtClean="0">
                <a:latin typeface="Calibri" pitchFamily="34" charset="0"/>
              </a:rPr>
              <a:t> and Gas </a:t>
            </a:r>
          </a:p>
          <a:p>
            <a:pPr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it-IT" dirty="0" smtClean="0">
                <a:latin typeface="Calibri" pitchFamily="34" charset="0"/>
              </a:rPr>
              <a:t> </a:t>
            </a:r>
            <a:r>
              <a:rPr lang="it-IT" dirty="0" err="1" smtClean="0">
                <a:latin typeface="Calibri" pitchFamily="34" charset="0"/>
              </a:rPr>
              <a:t>Identification</a:t>
            </a:r>
            <a:r>
              <a:rPr lang="it-IT" dirty="0" smtClean="0">
                <a:latin typeface="Calibri" pitchFamily="34" charset="0"/>
              </a:rPr>
              <a:t> of </a:t>
            </a:r>
            <a:r>
              <a:rPr lang="it-IT" dirty="0" err="1" smtClean="0">
                <a:latin typeface="Calibri" pitchFamily="34" charset="0"/>
              </a:rPr>
              <a:t>bottlenecks</a:t>
            </a:r>
            <a:r>
              <a:rPr lang="it-IT" dirty="0" smtClean="0">
                <a:latin typeface="Calibri" pitchFamily="34" charset="0"/>
              </a:rPr>
              <a:t>/</a:t>
            </a:r>
            <a:r>
              <a:rPr lang="it-IT" dirty="0" err="1" smtClean="0">
                <a:latin typeface="Calibri" pitchFamily="34" charset="0"/>
              </a:rPr>
              <a:t>congestion</a:t>
            </a:r>
            <a:r>
              <a:rPr lang="it-IT" dirty="0" smtClean="0">
                <a:latin typeface="Calibri" pitchFamily="34" charset="0"/>
              </a:rPr>
              <a:t> and </a:t>
            </a:r>
            <a:r>
              <a:rPr lang="it-IT" b="1" dirty="0" err="1" smtClean="0">
                <a:latin typeface="Calibri" pitchFamily="34" charset="0"/>
              </a:rPr>
              <a:t>specific</a:t>
            </a:r>
            <a:r>
              <a:rPr lang="it-IT" b="1" dirty="0" smtClean="0">
                <a:latin typeface="Calibri" pitchFamily="34" charset="0"/>
              </a:rPr>
              <a:t> market </a:t>
            </a:r>
            <a:r>
              <a:rPr lang="it-IT" b="1" dirty="0" err="1" smtClean="0">
                <a:latin typeface="Calibri" pitchFamily="34" charset="0"/>
              </a:rPr>
              <a:t>features</a:t>
            </a:r>
            <a:endParaRPr lang="it-IT" b="1" dirty="0" smtClean="0">
              <a:latin typeface="Calibri" pitchFamily="34" charset="0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it-IT" b="1" smtClean="0">
                <a:latin typeface="Calibri" pitchFamily="34" charset="0"/>
              </a:rPr>
              <a:t> </a:t>
            </a:r>
            <a:r>
              <a:rPr lang="it-IT" smtClean="0">
                <a:latin typeface="Calibri" pitchFamily="34" charset="0"/>
              </a:rPr>
              <a:t>Define </a:t>
            </a:r>
            <a:r>
              <a:rPr lang="it-IT" dirty="0">
                <a:latin typeface="Calibri" pitchFamily="34" charset="0"/>
              </a:rPr>
              <a:t>the</a:t>
            </a:r>
            <a:r>
              <a:rPr lang="it-IT" b="1" dirty="0">
                <a:latin typeface="Calibri" pitchFamily="34" charset="0"/>
              </a:rPr>
              <a:t> </a:t>
            </a:r>
            <a:r>
              <a:rPr lang="it-IT" b="1" err="1">
                <a:latin typeface="Calibri" pitchFamily="34" charset="0"/>
              </a:rPr>
              <a:t>interrelations</a:t>
            </a:r>
            <a:r>
              <a:rPr lang="it-IT" b="1">
                <a:latin typeface="Calibri" pitchFamily="34" charset="0"/>
              </a:rPr>
              <a:t> </a:t>
            </a:r>
            <a:r>
              <a:rPr lang="it-IT" smtClean="0">
                <a:latin typeface="Calibri" pitchFamily="34" charset="0"/>
              </a:rPr>
              <a:t>between </a:t>
            </a:r>
            <a:r>
              <a:rPr lang="it-IT" b="1" smtClean="0">
                <a:latin typeface="Calibri" pitchFamily="34" charset="0"/>
              </a:rPr>
              <a:t>investment </a:t>
            </a:r>
            <a:r>
              <a:rPr lang="it-IT" b="1" err="1">
                <a:latin typeface="Calibri" pitchFamily="34" charset="0"/>
              </a:rPr>
              <a:t>decision</a:t>
            </a:r>
            <a:r>
              <a:rPr lang="it-IT" b="1">
                <a:latin typeface="Calibri" pitchFamily="34" charset="0"/>
              </a:rPr>
              <a:t> </a:t>
            </a:r>
            <a:r>
              <a:rPr lang="it-IT" smtClean="0">
                <a:latin typeface="Calibri" pitchFamily="34" charset="0"/>
              </a:rPr>
              <a:t>processes</a:t>
            </a:r>
          </a:p>
          <a:p>
            <a:pPr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it-IT" smtClean="0">
                <a:latin typeface="Calibri" pitchFamily="34" charset="0"/>
              </a:rPr>
              <a:t> Address </a:t>
            </a:r>
            <a:r>
              <a:rPr lang="it-IT" dirty="0" err="1">
                <a:latin typeface="Calibri" pitchFamily="34" charset="0"/>
              </a:rPr>
              <a:t>heterogeneity</a:t>
            </a:r>
            <a:r>
              <a:rPr lang="it-IT" dirty="0">
                <a:latin typeface="Calibri" pitchFamily="34" charset="0"/>
              </a:rPr>
              <a:t> </a:t>
            </a:r>
            <a:r>
              <a:rPr lang="it-IT" dirty="0" err="1">
                <a:latin typeface="Calibri" pitchFamily="34" charset="0"/>
              </a:rPr>
              <a:t>across</a:t>
            </a:r>
            <a:r>
              <a:rPr lang="it-IT" dirty="0">
                <a:latin typeface="Calibri" pitchFamily="34" charset="0"/>
              </a:rPr>
              <a:t> </a:t>
            </a:r>
            <a:r>
              <a:rPr lang="it-IT" dirty="0" err="1">
                <a:latin typeface="Calibri" pitchFamily="34" charset="0"/>
              </a:rPr>
              <a:t>GRIPs</a:t>
            </a:r>
            <a:endParaRPr lang="it-IT" dirty="0">
              <a:latin typeface="Calibri" pitchFamily="34" charset="0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it-IT" b="1" dirty="0" smtClean="0">
                <a:latin typeface="Calibri" pitchFamily="34" charset="0"/>
              </a:rPr>
              <a:t> </a:t>
            </a:r>
            <a:r>
              <a:rPr lang="it-IT" b="1" dirty="0" err="1" smtClean="0">
                <a:latin typeface="Calibri" pitchFamily="34" charset="0"/>
              </a:rPr>
              <a:t>Streamlining</a:t>
            </a:r>
            <a:r>
              <a:rPr lang="it-IT" b="1" dirty="0" smtClean="0">
                <a:latin typeface="Calibri" pitchFamily="34" charset="0"/>
              </a:rPr>
              <a:t> </a:t>
            </a:r>
            <a:r>
              <a:rPr lang="it-IT" dirty="0" smtClean="0">
                <a:latin typeface="Calibri" pitchFamily="34" charset="0"/>
              </a:rPr>
              <a:t>of</a:t>
            </a:r>
            <a:r>
              <a:rPr lang="it-IT" b="1" dirty="0" smtClean="0">
                <a:latin typeface="Calibri" pitchFamily="34" charset="0"/>
              </a:rPr>
              <a:t> </a:t>
            </a:r>
            <a:r>
              <a:rPr lang="it-IT" b="1" dirty="0" err="1" smtClean="0">
                <a:latin typeface="Calibri" pitchFamily="34" charset="0"/>
              </a:rPr>
              <a:t>parallel</a:t>
            </a:r>
            <a:r>
              <a:rPr lang="it-IT" b="1" dirty="0" smtClean="0">
                <a:latin typeface="Calibri" pitchFamily="34" charset="0"/>
              </a:rPr>
              <a:t> </a:t>
            </a:r>
            <a:r>
              <a:rPr lang="it-IT" b="1" dirty="0" err="1" smtClean="0">
                <a:latin typeface="Calibri" pitchFamily="34" charset="0"/>
              </a:rPr>
              <a:t>workstreams</a:t>
            </a:r>
            <a:r>
              <a:rPr lang="it-IT" b="1" dirty="0" smtClean="0">
                <a:latin typeface="Calibri" pitchFamily="34" charset="0"/>
              </a:rPr>
              <a:t> </a:t>
            </a:r>
            <a:r>
              <a:rPr lang="it-IT" dirty="0" smtClean="0">
                <a:latin typeface="Calibri" pitchFamily="34" charset="0"/>
              </a:rPr>
              <a:t>on </a:t>
            </a:r>
            <a:r>
              <a:rPr lang="it-IT" dirty="0" err="1" smtClean="0">
                <a:latin typeface="Calibri" pitchFamily="34" charset="0"/>
              </a:rPr>
              <a:t>infrastructure</a:t>
            </a:r>
            <a:r>
              <a:rPr lang="it-IT" dirty="0" smtClean="0">
                <a:latin typeface="Calibri" pitchFamily="34" charset="0"/>
              </a:rPr>
              <a:t> </a:t>
            </a:r>
            <a:r>
              <a:rPr lang="it-IT" dirty="0" err="1" smtClean="0">
                <a:latin typeface="Calibri" pitchFamily="34" charset="0"/>
              </a:rPr>
              <a:t>development</a:t>
            </a:r>
            <a:r>
              <a:rPr lang="it-IT" dirty="0" smtClean="0">
                <a:latin typeface="Calibri" pitchFamily="34" charset="0"/>
              </a:rPr>
              <a:t> </a:t>
            </a:r>
            <a:endParaRPr lang="it-IT" sz="1400" i="1" dirty="0" smtClean="0">
              <a:latin typeface="Calibri" pitchFamily="34" charset="0"/>
              <a:sym typeface="Wingdings" pitchFamily="2" charset="2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it-IT" smtClean="0">
                <a:latin typeface="Calibri" pitchFamily="34" charset="0"/>
              </a:rPr>
              <a:t> </a:t>
            </a:r>
            <a:r>
              <a:rPr lang="it-IT" b="1" smtClean="0">
                <a:latin typeface="Calibri" pitchFamily="34" charset="0"/>
              </a:rPr>
              <a:t>Stakeholder</a:t>
            </a:r>
            <a:r>
              <a:rPr lang="it-IT" smtClean="0">
                <a:latin typeface="Calibri" pitchFamily="34" charset="0"/>
              </a:rPr>
              <a:t> </a:t>
            </a:r>
            <a:r>
              <a:rPr lang="it-IT" err="1" smtClean="0">
                <a:latin typeface="Calibri" pitchFamily="34" charset="0"/>
              </a:rPr>
              <a:t>early</a:t>
            </a:r>
            <a:r>
              <a:rPr lang="it-IT" smtClean="0">
                <a:latin typeface="Calibri" pitchFamily="34" charset="0"/>
              </a:rPr>
              <a:t> </a:t>
            </a:r>
            <a:r>
              <a:rPr lang="it-IT" b="1" smtClean="0">
                <a:latin typeface="Calibri" pitchFamily="34" charset="0"/>
              </a:rPr>
              <a:t>involvement</a:t>
            </a:r>
            <a:endParaRPr lang="it-IT" sz="2000" dirty="0">
              <a:latin typeface="Calibri" pitchFamily="34" charset="0"/>
            </a:endParaRPr>
          </a:p>
        </p:txBody>
      </p:sp>
      <p:sp>
        <p:nvSpPr>
          <p:cNvPr id="3" name="Parentesi graffa chiusa 2"/>
          <p:cNvSpPr/>
          <p:nvPr/>
        </p:nvSpPr>
        <p:spPr>
          <a:xfrm>
            <a:off x="7380312" y="4653136"/>
            <a:ext cx="216024" cy="12961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7724798" y="4809926"/>
            <a:ext cx="1311698" cy="9233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dirty="0">
                <a:solidFill>
                  <a:schemeClr val="tx1"/>
                </a:solidFill>
              </a:rPr>
              <a:t>ENTSOG </a:t>
            </a:r>
            <a:r>
              <a:rPr lang="it-IT" dirty="0" err="1">
                <a:solidFill>
                  <a:schemeClr val="tx1"/>
                </a:solidFill>
              </a:rPr>
              <a:t>enhanced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role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7724798" y="2433662"/>
            <a:ext cx="1311698" cy="14273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dirty="0" smtClean="0">
                <a:solidFill>
                  <a:schemeClr val="tx1"/>
                </a:solidFill>
              </a:rPr>
              <a:t>To be </a:t>
            </a:r>
            <a:r>
              <a:rPr lang="it-IT" dirty="0" err="1" smtClean="0">
                <a:solidFill>
                  <a:schemeClr val="tx1"/>
                </a:solidFill>
              </a:rPr>
              <a:t>addressed</a:t>
            </a:r>
            <a:r>
              <a:rPr lang="it-IT" dirty="0" smtClean="0">
                <a:solidFill>
                  <a:schemeClr val="tx1"/>
                </a:solidFill>
              </a:rPr>
              <a:t> in 2nd </a:t>
            </a:r>
            <a:r>
              <a:rPr lang="it-IT" dirty="0" err="1" smtClean="0">
                <a:solidFill>
                  <a:schemeClr val="tx1"/>
                </a:solidFill>
              </a:rPr>
              <a:t>edition</a:t>
            </a:r>
            <a:endParaRPr lang="it-IT" dirty="0" smtClean="0">
              <a:solidFill>
                <a:schemeClr val="tx1"/>
              </a:solidFill>
            </a:endParaRPr>
          </a:p>
          <a:p>
            <a:r>
              <a:rPr lang="it-IT" sz="2000" b="1" dirty="0">
                <a:solidFill>
                  <a:schemeClr val="tx1"/>
                </a:solidFill>
                <a:sym typeface="Wingdings"/>
              </a:rPr>
              <a:t>(</a:t>
            </a:r>
            <a:r>
              <a:rPr lang="it-IT" sz="2000" b="1" dirty="0" smtClean="0">
                <a:solidFill>
                  <a:srgbClr val="00B050"/>
                </a:solidFill>
                <a:sym typeface="Wingdings"/>
              </a:rPr>
              <a:t></a:t>
            </a:r>
            <a:r>
              <a:rPr lang="it-IT" sz="2000" b="1" dirty="0" smtClean="0">
                <a:solidFill>
                  <a:schemeClr val="tx1"/>
                </a:solidFill>
                <a:sym typeface="Wingdings"/>
              </a:rPr>
              <a:t>)</a:t>
            </a:r>
            <a:endParaRPr lang="it-IT" sz="2000" b="1" dirty="0">
              <a:solidFill>
                <a:schemeClr val="tx1"/>
              </a:solidFill>
            </a:endParaRPr>
          </a:p>
        </p:txBody>
      </p:sp>
      <p:sp>
        <p:nvSpPr>
          <p:cNvPr id="11" name="Parentesi graffa chiusa 10"/>
          <p:cNvSpPr/>
          <p:nvPr/>
        </p:nvSpPr>
        <p:spPr>
          <a:xfrm>
            <a:off x="7380312" y="1844824"/>
            <a:ext cx="216024" cy="266429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946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493" y="335732"/>
            <a:ext cx="1404211" cy="100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907704" y="335732"/>
            <a:ext cx="5687219" cy="649341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</a:rPr>
              <a:t>GAS REGIONAL INVESTMENT PLAN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South-North Corridor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endParaRPr kumimoji="0" lang="it-IT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051720" y="1096986"/>
            <a:ext cx="684076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it-IT" sz="2400" b="1" i="1" dirty="0" smtClean="0">
                <a:solidFill>
                  <a:srgbClr val="C00000"/>
                </a:solidFill>
                <a:latin typeface="Calibri" pitchFamily="34" charset="0"/>
              </a:rPr>
              <a:t>ACER </a:t>
            </a:r>
            <a:r>
              <a:rPr lang="it-IT" sz="2400" b="1" i="1" dirty="0" err="1" smtClean="0">
                <a:solidFill>
                  <a:srgbClr val="C00000"/>
                </a:solidFill>
                <a:latin typeface="Calibri" pitchFamily="34" charset="0"/>
              </a:rPr>
              <a:t>individual</a:t>
            </a:r>
            <a:r>
              <a:rPr lang="it-IT" sz="2400" b="1" i="1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it-IT" sz="2400" b="1" i="1" dirty="0" err="1" smtClean="0">
                <a:solidFill>
                  <a:srgbClr val="C00000"/>
                </a:solidFill>
                <a:latin typeface="Calibri" pitchFamily="34" charset="0"/>
              </a:rPr>
              <a:t>assessment</a:t>
            </a:r>
            <a:r>
              <a:rPr lang="it-IT" sz="2400" b="1" i="1" dirty="0" smtClean="0">
                <a:solidFill>
                  <a:srgbClr val="C00000"/>
                </a:solidFill>
                <a:latin typeface="Calibri" pitchFamily="34" charset="0"/>
              </a:rPr>
              <a:t> – SNC </a:t>
            </a:r>
            <a:r>
              <a:rPr lang="it-IT" sz="2400" b="1" i="1" dirty="0" err="1" smtClean="0">
                <a:solidFill>
                  <a:srgbClr val="C00000"/>
                </a:solidFill>
                <a:latin typeface="Calibri" pitchFamily="34" charset="0"/>
              </a:rPr>
              <a:t>focussed</a:t>
            </a:r>
            <a:endParaRPr lang="it-IT" sz="2400" b="1" i="1" dirty="0" smtClean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55576" y="1700808"/>
            <a:ext cx="7992888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it-IT" sz="2000" b="1" smtClean="0">
                <a:solidFill>
                  <a:srgbClr val="C00000"/>
                </a:solidFill>
                <a:latin typeface="Calibri" pitchFamily="34" charset="0"/>
              </a:rPr>
              <a:t>STRENGTHS </a:t>
            </a:r>
            <a:endParaRPr lang="it-IT" sz="2000" b="1" dirty="0" smtClean="0">
              <a:solidFill>
                <a:srgbClr val="C00000"/>
              </a:solidFill>
              <a:latin typeface="Calibri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r>
              <a:rPr lang="it-IT" sz="2000" b="1" i="1" smtClean="0">
                <a:latin typeface="Calibri" pitchFamily="34" charset="0"/>
              </a:rPr>
              <a:t> </a:t>
            </a:r>
            <a:r>
              <a:rPr lang="it-IT" sz="2000" b="1" smtClean="0">
                <a:latin typeface="Calibri" pitchFamily="34" charset="0"/>
              </a:rPr>
              <a:t>Market </a:t>
            </a:r>
            <a:r>
              <a:rPr lang="it-IT" sz="2000" b="1" dirty="0" err="1" smtClean="0">
                <a:latin typeface="Calibri" pitchFamily="34" charset="0"/>
              </a:rPr>
              <a:t>analysis</a:t>
            </a:r>
            <a:r>
              <a:rPr lang="it-IT" sz="2000" b="1" dirty="0" smtClean="0">
                <a:latin typeface="Calibri" pitchFamily="34" charset="0"/>
              </a:rPr>
              <a:t> </a:t>
            </a:r>
            <a:endParaRPr lang="it-IT" sz="2000" dirty="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</a:pP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==&gt; </a:t>
            </a:r>
            <a:r>
              <a:rPr lang="it-IT" sz="1600" i="1" dirty="0" err="1">
                <a:latin typeface="Calibri" pitchFamily="34" charset="0"/>
                <a:sym typeface="Wingdings" pitchFamily="2" charset="2"/>
              </a:rPr>
              <a:t>R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egional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 market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developments</a:t>
            </a:r>
            <a:endParaRPr lang="it-IT" sz="1600" i="1" dirty="0" smtClean="0">
              <a:latin typeface="Calibri" pitchFamily="34" charset="0"/>
              <a:sym typeface="Wingdings" pitchFamily="2" charset="2"/>
            </a:endParaRPr>
          </a:p>
          <a:p>
            <a:pPr lvl="1">
              <a:spcBef>
                <a:spcPct val="20000"/>
              </a:spcBef>
            </a:pP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==&gt;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Hubs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connecting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role</a:t>
            </a:r>
            <a:endParaRPr lang="it-IT" sz="1600" i="1" dirty="0" smtClean="0">
              <a:latin typeface="Calibri" pitchFamily="34" charset="0"/>
              <a:sym typeface="Wingdings" pitchFamily="2" charset="2"/>
            </a:endParaRPr>
          </a:p>
          <a:p>
            <a:pPr lvl="1">
              <a:spcBef>
                <a:spcPct val="20000"/>
              </a:spcBef>
            </a:pPr>
            <a:endParaRPr lang="it-IT" sz="1600" i="1" dirty="0" smtClean="0">
              <a:latin typeface="Calibri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it-IT" sz="2000" b="1" dirty="0">
                <a:latin typeface="Calibri" pitchFamily="34" charset="0"/>
              </a:rPr>
              <a:t> </a:t>
            </a:r>
            <a:r>
              <a:rPr lang="it-IT" sz="2000" b="1" dirty="0" err="1" smtClean="0">
                <a:latin typeface="Calibri" pitchFamily="34" charset="0"/>
              </a:rPr>
              <a:t>Interconnection</a:t>
            </a:r>
            <a:r>
              <a:rPr lang="it-IT" sz="2000" b="1" dirty="0" smtClean="0">
                <a:latin typeface="Calibri" pitchFamily="34" charset="0"/>
              </a:rPr>
              <a:t> Point </a:t>
            </a:r>
            <a:r>
              <a:rPr lang="it-IT" sz="2000" dirty="0" err="1" smtClean="0">
                <a:latin typeface="Calibri" pitchFamily="34" charset="0"/>
              </a:rPr>
              <a:t>approach</a:t>
            </a:r>
            <a:endParaRPr lang="it-IT" sz="2000" dirty="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</a:pP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==&gt; For  (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potential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)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Users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’ benefit </a:t>
            </a:r>
          </a:p>
          <a:p>
            <a:pPr lvl="1">
              <a:spcBef>
                <a:spcPct val="20000"/>
              </a:spcBef>
            </a:pP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==&gt;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Higher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detail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 +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updating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role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compared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 to TYNDP</a:t>
            </a:r>
          </a:p>
          <a:p>
            <a:pPr lvl="1">
              <a:spcBef>
                <a:spcPct val="20000"/>
              </a:spcBef>
            </a:pPr>
            <a:endParaRPr lang="it-IT" sz="1600" i="1" dirty="0" smtClean="0">
              <a:latin typeface="Calibri" pitchFamily="34" charset="0"/>
              <a:sym typeface="Wingdings" pitchFamily="2" charset="2"/>
            </a:endParaRPr>
          </a:p>
          <a:p>
            <a:pPr>
              <a:spcBef>
                <a:spcPct val="20000"/>
              </a:spcBef>
              <a:buFontTx/>
              <a:buChar char="•"/>
            </a:pP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b="1" dirty="0" err="1">
                <a:latin typeface="Calibri" pitchFamily="34" charset="0"/>
              </a:rPr>
              <a:t>European</a:t>
            </a:r>
            <a:r>
              <a:rPr lang="it-IT" sz="2000" b="1" dirty="0">
                <a:latin typeface="Calibri" pitchFamily="34" charset="0"/>
              </a:rPr>
              <a:t> </a:t>
            </a:r>
            <a:r>
              <a:rPr lang="it-IT" sz="2000" b="1" dirty="0" err="1">
                <a:latin typeface="Calibri" pitchFamily="34" charset="0"/>
              </a:rPr>
              <a:t>Corridors</a:t>
            </a:r>
            <a:r>
              <a:rPr lang="it-IT" sz="2000" b="1" dirty="0">
                <a:latin typeface="Calibri" pitchFamily="34" charset="0"/>
              </a:rPr>
              <a:t> </a:t>
            </a:r>
            <a:r>
              <a:rPr lang="it-IT" sz="2000" dirty="0" smtClean="0">
                <a:latin typeface="Calibri" pitchFamily="34" charset="0"/>
              </a:rPr>
              <a:t>(EIP-PCI link)</a:t>
            </a:r>
            <a:endParaRPr lang="it-IT" sz="2000" dirty="0">
              <a:latin typeface="Calibri" pitchFamily="34" charset="0"/>
            </a:endParaRPr>
          </a:p>
          <a:p>
            <a:pPr lvl="1">
              <a:spcBef>
                <a:spcPct val="20000"/>
              </a:spcBef>
            </a:pPr>
            <a:r>
              <a:rPr lang="it-IT" sz="1600" i="1" dirty="0" smtClean="0">
                <a:solidFill>
                  <a:prstClr val="black"/>
                </a:solidFill>
                <a:latin typeface="Calibri" pitchFamily="34" charset="0"/>
                <a:sym typeface="Wingdings" pitchFamily="2" charset="2"/>
              </a:rPr>
              <a:t>==&gt; </a:t>
            </a:r>
            <a:r>
              <a:rPr lang="it-IT" sz="1600" i="1" dirty="0" err="1">
                <a:solidFill>
                  <a:prstClr val="black"/>
                </a:solidFill>
                <a:latin typeface="Calibri" pitchFamily="34" charset="0"/>
                <a:sym typeface="Wingdings" pitchFamily="2" charset="2"/>
              </a:rPr>
              <a:t>C</a:t>
            </a:r>
            <a:r>
              <a:rPr lang="it-IT" sz="1600" i="1" dirty="0" err="1" smtClean="0">
                <a:solidFill>
                  <a:prstClr val="black"/>
                </a:solidFill>
                <a:latin typeface="Calibri" pitchFamily="34" charset="0"/>
                <a:sym typeface="Wingdings" pitchFamily="2" charset="2"/>
              </a:rPr>
              <a:t>overed</a:t>
            </a:r>
            <a:r>
              <a:rPr lang="it-IT" sz="1600" i="1" dirty="0" smtClean="0">
                <a:solidFill>
                  <a:prstClr val="black"/>
                </a:solidFill>
                <a:latin typeface="Calibri" pitchFamily="34" charset="0"/>
                <a:sym typeface="Wingdings" pitchFamily="2" charset="2"/>
              </a:rPr>
              <a:t> North-South </a:t>
            </a:r>
            <a:r>
              <a:rPr lang="it-IT" sz="1600" i="1" dirty="0" err="1">
                <a:solidFill>
                  <a:prstClr val="black"/>
                </a:solidFill>
                <a:latin typeface="Calibri" pitchFamily="34" charset="0"/>
                <a:sym typeface="Wingdings" pitchFamily="2" charset="2"/>
              </a:rPr>
              <a:t>C</a:t>
            </a:r>
            <a:r>
              <a:rPr lang="it-IT" sz="1600" i="1" dirty="0" err="1" smtClean="0">
                <a:solidFill>
                  <a:prstClr val="black"/>
                </a:solidFill>
                <a:latin typeface="Calibri" pitchFamily="34" charset="0"/>
                <a:sym typeface="Wingdings" pitchFamily="2" charset="2"/>
              </a:rPr>
              <a:t>orridor</a:t>
            </a:r>
            <a:r>
              <a:rPr lang="it-IT" sz="1600" i="1" dirty="0" smtClean="0">
                <a:solidFill>
                  <a:prstClr val="black"/>
                </a:solidFill>
                <a:latin typeface="Calibri" pitchFamily="34" charset="0"/>
                <a:sym typeface="Wingdings" pitchFamily="2" charset="2"/>
              </a:rPr>
              <a:t> in Western Europe (split in 2 </a:t>
            </a:r>
            <a:r>
              <a:rPr lang="it-IT" sz="1600" i="1" dirty="0" err="1" smtClean="0">
                <a:solidFill>
                  <a:prstClr val="black"/>
                </a:solidFill>
                <a:latin typeface="Calibri" pitchFamily="34" charset="0"/>
                <a:sym typeface="Wingdings" pitchFamily="2" charset="2"/>
              </a:rPr>
              <a:t>legs</a:t>
            </a:r>
            <a:r>
              <a:rPr lang="it-IT" sz="1600" i="1" dirty="0" smtClean="0">
                <a:solidFill>
                  <a:prstClr val="black"/>
                </a:solidFill>
                <a:latin typeface="Calibri" pitchFamily="34" charset="0"/>
                <a:sym typeface="Wingdings" pitchFamily="2" charset="2"/>
              </a:rPr>
              <a:t>)</a:t>
            </a:r>
            <a:endParaRPr lang="it-IT" sz="1600" i="1" dirty="0" smtClean="0"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503492" y="5589240"/>
            <a:ext cx="7956939" cy="52322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1447B"/>
                </a:solidFill>
              </a:rPr>
              <a:t>TO BE KEPT /IMPROVED!</a:t>
            </a:r>
            <a:endParaRPr lang="en-US" sz="2800" b="1" dirty="0">
              <a:solidFill>
                <a:srgbClr val="0144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463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493" y="335732"/>
            <a:ext cx="1404211" cy="100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907704" y="335732"/>
            <a:ext cx="5687219" cy="649341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</a:rPr>
              <a:t>GAS REGIONAL INVESTMENT PLAN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South-North Corridor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endParaRPr kumimoji="0" lang="it-IT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051720" y="1096986"/>
            <a:ext cx="684076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it-IT" sz="2400" b="1" i="1" dirty="0" smtClean="0">
                <a:solidFill>
                  <a:srgbClr val="C00000"/>
                </a:solidFill>
                <a:latin typeface="Calibri" pitchFamily="34" charset="0"/>
              </a:rPr>
              <a:t>ACER </a:t>
            </a:r>
            <a:r>
              <a:rPr lang="it-IT" sz="2400" b="1" i="1" dirty="0" err="1" smtClean="0">
                <a:solidFill>
                  <a:srgbClr val="C00000"/>
                </a:solidFill>
                <a:latin typeface="Calibri" pitchFamily="34" charset="0"/>
              </a:rPr>
              <a:t>individual</a:t>
            </a:r>
            <a:r>
              <a:rPr lang="it-IT" sz="2400" b="1" i="1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it-IT" sz="2400" b="1" i="1" dirty="0" err="1" smtClean="0">
                <a:solidFill>
                  <a:srgbClr val="C00000"/>
                </a:solidFill>
                <a:latin typeface="Calibri" pitchFamily="34" charset="0"/>
              </a:rPr>
              <a:t>assessment</a:t>
            </a:r>
            <a:r>
              <a:rPr lang="it-IT" sz="2400" b="1" i="1" dirty="0" smtClean="0">
                <a:solidFill>
                  <a:srgbClr val="C00000"/>
                </a:solidFill>
                <a:latin typeface="Calibri" pitchFamily="34" charset="0"/>
              </a:rPr>
              <a:t> – SNC </a:t>
            </a:r>
            <a:r>
              <a:rPr lang="it-IT" sz="2400" b="1" i="1" dirty="0" err="1" smtClean="0">
                <a:solidFill>
                  <a:srgbClr val="C00000"/>
                </a:solidFill>
                <a:latin typeface="Calibri" pitchFamily="34" charset="0"/>
              </a:rPr>
              <a:t>focussed</a:t>
            </a:r>
            <a:endParaRPr lang="it-IT" sz="2400" b="1" i="1" dirty="0" smtClean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55576" y="1700808"/>
            <a:ext cx="8136904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it-IT" sz="2000" b="1" dirty="0" smtClean="0">
                <a:solidFill>
                  <a:srgbClr val="C00000"/>
                </a:solidFill>
                <a:latin typeface="Calibri" pitchFamily="34" charset="0"/>
              </a:rPr>
              <a:t>COMMENTS FOR FURTHER IMPROVEMENTS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it-IT" sz="2000" b="1" i="1" smtClean="0">
                <a:latin typeface="Calibri" pitchFamily="34" charset="0"/>
              </a:rPr>
              <a:t> </a:t>
            </a:r>
            <a:r>
              <a:rPr lang="it-IT" sz="2000" smtClean="0">
                <a:latin typeface="Calibri" pitchFamily="34" charset="0"/>
              </a:rPr>
              <a:t>Include </a:t>
            </a:r>
            <a:r>
              <a:rPr lang="it-IT" sz="2000" b="1" dirty="0" err="1" smtClean="0">
                <a:latin typeface="Calibri" pitchFamily="34" charset="0"/>
              </a:rPr>
              <a:t>Modelling</a:t>
            </a:r>
            <a:r>
              <a:rPr lang="it-IT" sz="2000" b="1" dirty="0" smtClean="0">
                <a:latin typeface="Calibri" pitchFamily="34" charset="0"/>
              </a:rPr>
              <a:t> </a:t>
            </a:r>
            <a:endParaRPr lang="it-IT" sz="2000" dirty="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</a:pP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==&gt;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Regional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 focus (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both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 on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scenarios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 and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simulation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cases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)</a:t>
            </a:r>
          </a:p>
          <a:p>
            <a:pPr lvl="1">
              <a:spcBef>
                <a:spcPct val="20000"/>
              </a:spcBef>
            </a:pP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==&gt;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Updating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perspective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compared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 to TYNDP</a:t>
            </a:r>
          </a:p>
          <a:p>
            <a:pPr lvl="1">
              <a:spcBef>
                <a:spcPct val="20000"/>
              </a:spcBef>
            </a:pPr>
            <a:endParaRPr lang="it-IT" sz="1600" i="1" dirty="0" smtClean="0">
              <a:latin typeface="Calibri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it-IT" sz="2000" b="1">
                <a:latin typeface="Calibri" pitchFamily="34" charset="0"/>
              </a:rPr>
              <a:t> </a:t>
            </a:r>
            <a:r>
              <a:rPr lang="it-IT" sz="2000" b="1" smtClean="0">
                <a:latin typeface="Calibri" pitchFamily="34" charset="0"/>
              </a:rPr>
              <a:t>Stakeholder </a:t>
            </a:r>
            <a:r>
              <a:rPr lang="it-IT" sz="2000" dirty="0" err="1" smtClean="0">
                <a:latin typeface="Calibri" pitchFamily="34" charset="0"/>
              </a:rPr>
              <a:t>involvement</a:t>
            </a:r>
            <a:endParaRPr lang="it-IT" sz="2000" dirty="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</a:pP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==&gt; 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Requested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as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early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 engagement (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at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least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one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 or </a:t>
            </a:r>
            <a:r>
              <a:rPr lang="it-IT" sz="1600" i="1" dirty="0" err="1" smtClean="0">
                <a:latin typeface="Calibri" pitchFamily="34" charset="0"/>
                <a:sym typeface="Wingdings" pitchFamily="2" charset="2"/>
              </a:rPr>
              <a:t>two</a:t>
            </a:r>
            <a:r>
              <a:rPr lang="it-IT" sz="1600" i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it-IT" sz="1600" i="1" smtClean="0">
                <a:latin typeface="Calibri" pitchFamily="34" charset="0"/>
                <a:sym typeface="Wingdings" pitchFamily="2" charset="2"/>
              </a:rPr>
              <a:t>public events)</a:t>
            </a:r>
            <a:endParaRPr lang="it-IT" sz="1600" i="1" dirty="0" smtClean="0">
              <a:latin typeface="Calibri" pitchFamily="34" charset="0"/>
              <a:sym typeface="Wingdings" pitchFamily="2" charset="2"/>
            </a:endParaRPr>
          </a:p>
          <a:p>
            <a:pPr lvl="1">
              <a:spcBef>
                <a:spcPct val="20000"/>
              </a:spcBef>
            </a:pPr>
            <a:endParaRPr lang="it-IT" sz="1600" i="1" dirty="0" smtClean="0">
              <a:latin typeface="Calibri" pitchFamily="34" charset="0"/>
              <a:sym typeface="Wingdings" pitchFamily="2" charset="2"/>
            </a:endParaRPr>
          </a:p>
          <a:p>
            <a:pPr>
              <a:spcBef>
                <a:spcPct val="20000"/>
              </a:spcBef>
              <a:buFontTx/>
              <a:buChar char="•"/>
            </a:pP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b="1" dirty="0" err="1" smtClean="0">
                <a:latin typeface="Calibri" pitchFamily="34" charset="0"/>
              </a:rPr>
              <a:t>Harmonisation</a:t>
            </a:r>
            <a:r>
              <a:rPr lang="it-IT" sz="2000" b="1" dirty="0" smtClean="0">
                <a:latin typeface="Calibri" pitchFamily="34" charset="0"/>
              </a:rPr>
              <a:t> </a:t>
            </a:r>
            <a:r>
              <a:rPr lang="it-IT" sz="2000" dirty="0" err="1" smtClean="0">
                <a:latin typeface="Calibri" pitchFamily="34" charset="0"/>
              </a:rPr>
              <a:t>across</a:t>
            </a: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dirty="0" err="1" smtClean="0">
                <a:latin typeface="Calibri" pitchFamily="34" charset="0"/>
              </a:rPr>
              <a:t>all</a:t>
            </a:r>
            <a:r>
              <a:rPr lang="it-IT" sz="2000" dirty="0" smtClean="0">
                <a:latin typeface="Calibri" pitchFamily="34" charset="0"/>
              </a:rPr>
              <a:t> </a:t>
            </a:r>
            <a:r>
              <a:rPr lang="it-IT" sz="2000" dirty="0" err="1" smtClean="0">
                <a:latin typeface="Calibri" pitchFamily="34" charset="0"/>
              </a:rPr>
              <a:t>GRIPs</a:t>
            </a:r>
            <a:endParaRPr lang="it-IT" sz="2000" dirty="0" smtClean="0">
              <a:latin typeface="Calibri" pitchFamily="34" charset="0"/>
            </a:endParaRPr>
          </a:p>
          <a:p>
            <a:pPr lvl="1">
              <a:spcBef>
                <a:spcPct val="20000"/>
              </a:spcBef>
            </a:pPr>
            <a:r>
              <a:rPr lang="it-IT" sz="1600" i="1" dirty="0" smtClean="0">
                <a:solidFill>
                  <a:prstClr val="black"/>
                </a:solidFill>
                <a:latin typeface="Calibri" pitchFamily="34" charset="0"/>
                <a:sym typeface="Wingdings" pitchFamily="2" charset="2"/>
              </a:rPr>
              <a:t>==&gt; </a:t>
            </a:r>
            <a:r>
              <a:rPr lang="it-IT" sz="1600" i="1" dirty="0" err="1" smtClean="0">
                <a:solidFill>
                  <a:prstClr val="black"/>
                </a:solidFill>
                <a:latin typeface="Calibri" pitchFamily="34" charset="0"/>
                <a:sym typeface="Wingdings" pitchFamily="2" charset="2"/>
              </a:rPr>
              <a:t>As</a:t>
            </a:r>
            <a:r>
              <a:rPr lang="it-IT" sz="1600" i="1" dirty="0" smtClean="0">
                <a:solidFill>
                  <a:prstClr val="black"/>
                </a:solidFill>
                <a:latin typeface="Calibri" pitchFamily="34" charset="0"/>
                <a:sym typeface="Wingdings" pitchFamily="2" charset="2"/>
              </a:rPr>
              <a:t> general </a:t>
            </a:r>
            <a:r>
              <a:rPr lang="it-IT" sz="1600" i="1" dirty="0" err="1" smtClean="0">
                <a:solidFill>
                  <a:prstClr val="black"/>
                </a:solidFill>
                <a:latin typeface="Calibri" pitchFamily="34" charset="0"/>
                <a:sym typeface="Wingdings" pitchFamily="2" charset="2"/>
              </a:rPr>
              <a:t>request</a:t>
            </a:r>
            <a:r>
              <a:rPr lang="it-IT" sz="1600" i="1" dirty="0" smtClean="0">
                <a:solidFill>
                  <a:prstClr val="black"/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it-IT" sz="1600" i="1" dirty="0" err="1" smtClean="0">
                <a:solidFill>
                  <a:prstClr val="black"/>
                </a:solidFill>
                <a:latin typeface="Calibri" pitchFamily="34" charset="0"/>
                <a:sym typeface="Wingdings" pitchFamily="2" charset="2"/>
              </a:rPr>
              <a:t>directed</a:t>
            </a:r>
            <a:r>
              <a:rPr lang="it-IT" sz="1600" i="1" dirty="0" smtClean="0">
                <a:solidFill>
                  <a:prstClr val="black"/>
                </a:solidFill>
                <a:latin typeface="Calibri" pitchFamily="34" charset="0"/>
                <a:sym typeface="Wingdings" pitchFamily="2" charset="2"/>
              </a:rPr>
              <a:t> to </a:t>
            </a:r>
            <a:r>
              <a:rPr lang="it-IT" sz="1600" i="1" dirty="0" err="1" smtClean="0">
                <a:solidFill>
                  <a:prstClr val="black"/>
                </a:solidFill>
                <a:latin typeface="Calibri" pitchFamily="34" charset="0"/>
                <a:sym typeface="Wingdings" pitchFamily="2" charset="2"/>
              </a:rPr>
              <a:t>all</a:t>
            </a:r>
            <a:r>
              <a:rPr lang="it-IT" sz="1600" i="1" dirty="0" smtClean="0">
                <a:solidFill>
                  <a:prstClr val="black"/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it-IT" sz="1600" i="1" dirty="0" err="1" smtClean="0">
                <a:solidFill>
                  <a:prstClr val="black"/>
                </a:solidFill>
                <a:latin typeface="Calibri" pitchFamily="34" charset="0"/>
                <a:sym typeface="Wingdings" pitchFamily="2" charset="2"/>
              </a:rPr>
              <a:t>GRIPs</a:t>
            </a:r>
            <a:endParaRPr lang="it-IT" sz="1600" i="1" dirty="0" smtClean="0">
              <a:latin typeface="Calibri" pitchFamily="34" charset="0"/>
              <a:sym typeface="Wingdings" pitchFamily="2" charset="2"/>
            </a:endParaRPr>
          </a:p>
          <a:p>
            <a:pPr lvl="1">
              <a:spcBef>
                <a:spcPct val="20000"/>
              </a:spcBef>
            </a:pPr>
            <a:endParaRPr lang="it-IT" sz="1600" i="1" dirty="0" smtClean="0">
              <a:latin typeface="Calibri" pitchFamily="34" charset="0"/>
              <a:sym typeface="Wingdings" pitchFamily="2" charset="2"/>
            </a:endParaRPr>
          </a:p>
          <a:p>
            <a:pPr lvl="1">
              <a:spcBef>
                <a:spcPct val="20000"/>
              </a:spcBef>
            </a:pPr>
            <a:endParaRPr lang="it-IT" sz="2000" i="1" dirty="0" smtClean="0">
              <a:latin typeface="Calibri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503492" y="5589240"/>
            <a:ext cx="7956939" cy="52322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1447B"/>
                </a:solidFill>
              </a:rPr>
              <a:t>TO BE TACKLED! </a:t>
            </a:r>
            <a:r>
              <a:rPr lang="it-IT" sz="2800" b="1" dirty="0">
                <a:sym typeface="Wingdings"/>
              </a:rPr>
              <a:t>(</a:t>
            </a:r>
            <a:r>
              <a:rPr lang="it-IT" sz="2800" b="1" dirty="0">
                <a:solidFill>
                  <a:srgbClr val="00B050"/>
                </a:solidFill>
                <a:sym typeface="Wingdings"/>
              </a:rPr>
              <a:t></a:t>
            </a:r>
            <a:r>
              <a:rPr lang="it-IT" sz="2800" b="1" dirty="0" smtClean="0">
                <a:sym typeface="Wingdings"/>
              </a:rPr>
              <a:t>)</a:t>
            </a:r>
            <a:endParaRPr lang="it-IT" sz="2800" b="1" dirty="0"/>
          </a:p>
        </p:txBody>
      </p:sp>
    </p:spTree>
    <p:extLst>
      <p:ext uri="{BB962C8B-B14F-4D97-AF65-F5344CB8AC3E}">
        <p14:creationId xmlns:p14="http://schemas.microsoft.com/office/powerpoint/2010/main" xmlns="" val="88920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493" y="335732"/>
            <a:ext cx="1404211" cy="100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87851" y="335732"/>
            <a:ext cx="5687219" cy="649341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</a:rPr>
              <a:t>GAS REGIONAL INVESTMENT PLAN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South-North Corridor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GB" sz="10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endParaRPr kumimoji="0" lang="it-IT" sz="1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967971" y="1124744"/>
            <a:ext cx="3528392" cy="395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it-IT" sz="2400" b="1" i="1" smtClean="0">
                <a:solidFill>
                  <a:srgbClr val="C00000"/>
                </a:solidFill>
                <a:latin typeface="Calibri" pitchFamily="34" charset="0"/>
              </a:rPr>
              <a:t>Table of Contents</a:t>
            </a:r>
            <a:endParaRPr lang="it-IT" sz="2400" b="1" i="1" dirty="0" smtClean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56345" y="1772816"/>
            <a:ext cx="8208143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>
              <a:spcBef>
                <a:spcPct val="20000"/>
              </a:spcBef>
              <a:buFontTx/>
              <a:buChar char="•"/>
            </a:pPr>
            <a:r>
              <a:rPr lang="fr-FR" sz="2000" dirty="0" smtClean="0">
                <a:latin typeface="Calibri" pitchFamily="34" charset="0"/>
              </a:rPr>
              <a:t> </a:t>
            </a:r>
            <a:r>
              <a:rPr lang="fr-FR" sz="2000" dirty="0" err="1" smtClean="0">
                <a:latin typeface="Calibri" pitchFamily="34" charset="0"/>
              </a:rPr>
              <a:t>Foreword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</a:rPr>
              <a:t>/ </a:t>
            </a:r>
            <a:r>
              <a:rPr lang="en-GB" sz="2000" dirty="0" smtClean="0">
                <a:latin typeface="Calibri" pitchFamily="34" charset="0"/>
              </a:rPr>
              <a:t>Introduction</a:t>
            </a:r>
            <a:endParaRPr lang="en-US" sz="2000" dirty="0" smtClean="0">
              <a:latin typeface="Calibri" pitchFamily="34" charset="0"/>
            </a:endParaRPr>
          </a:p>
          <a:p>
            <a:pPr marL="0" lvl="1">
              <a:spcBef>
                <a:spcPct val="20000"/>
              </a:spcBef>
              <a:buFontTx/>
              <a:buChar char="•"/>
            </a:pPr>
            <a:r>
              <a:rPr lang="en-GB" sz="2000" dirty="0" smtClean="0">
                <a:latin typeface="Calibri" pitchFamily="34" charset="0"/>
              </a:rPr>
              <a:t> Demand analysis</a:t>
            </a:r>
          </a:p>
          <a:p>
            <a:pPr marL="0" lvl="1">
              <a:spcBef>
                <a:spcPct val="20000"/>
              </a:spcBef>
              <a:buFontTx/>
              <a:buChar char="•"/>
            </a:pPr>
            <a:r>
              <a:rPr lang="en-GB" sz="2000" dirty="0" smtClean="0">
                <a:latin typeface="Calibri" pitchFamily="34" charset="0"/>
              </a:rPr>
              <a:t> Infrastructure and Supply analysis</a:t>
            </a:r>
            <a:endParaRPr lang="en-US" sz="2000" dirty="0" smtClean="0">
              <a:latin typeface="Calibri" pitchFamily="34" charset="0"/>
            </a:endParaRPr>
          </a:p>
          <a:p>
            <a:pPr marL="0" lvl="1">
              <a:spcBef>
                <a:spcPct val="20000"/>
              </a:spcBef>
              <a:buFontTx/>
              <a:buChar char="•"/>
            </a:pPr>
            <a:r>
              <a:rPr lang="en-GB" sz="2000" dirty="0" smtClean="0">
                <a:latin typeface="Calibri" pitchFamily="34" charset="0"/>
              </a:rPr>
              <a:t> Market analysis</a:t>
            </a:r>
            <a:endParaRPr lang="en-US" sz="2000" dirty="0" smtClean="0">
              <a:latin typeface="Calibri" pitchFamily="34" charset="0"/>
            </a:endParaRPr>
          </a:p>
          <a:p>
            <a:pPr marL="0" lvl="1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Calibri" pitchFamily="34" charset="0"/>
              </a:rPr>
              <a:t> Regional overview</a:t>
            </a:r>
          </a:p>
          <a:p>
            <a:pPr marL="0" lvl="1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Calibri" pitchFamily="34" charset="0"/>
              </a:rPr>
              <a:t> South-North </a:t>
            </a:r>
            <a:r>
              <a:rPr lang="en-US" sz="2000" smtClean="0">
                <a:latin typeface="Calibri" pitchFamily="34" charset="0"/>
              </a:rPr>
              <a:t>Corridor projects</a:t>
            </a:r>
            <a:endParaRPr lang="en-US" sz="2000" dirty="0" smtClean="0">
              <a:latin typeface="Calibri" pitchFamily="34" charset="0"/>
            </a:endParaRPr>
          </a:p>
          <a:p>
            <a:pPr marL="0" lvl="1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Calibri" pitchFamily="34" charset="0"/>
              </a:rPr>
              <a:t> Other investments in the Region</a:t>
            </a:r>
          </a:p>
          <a:p>
            <a:pPr marL="0" lvl="1">
              <a:spcBef>
                <a:spcPct val="20000"/>
              </a:spcBef>
              <a:buFontTx/>
              <a:buChar char="•"/>
            </a:pPr>
            <a:r>
              <a:rPr lang="en-GB" sz="2000" dirty="0" smtClean="0">
                <a:latin typeface="Calibri" pitchFamily="34" charset="0"/>
              </a:rPr>
              <a:t> Network assessment</a:t>
            </a:r>
            <a:endParaRPr lang="en-US" sz="2000" dirty="0" smtClean="0">
              <a:latin typeface="Calibri" pitchFamily="34" charset="0"/>
            </a:endParaRPr>
          </a:p>
          <a:p>
            <a:pPr marL="0" lvl="1">
              <a:spcBef>
                <a:spcPct val="20000"/>
              </a:spcBef>
              <a:buFontTx/>
              <a:buChar char="•"/>
            </a:pPr>
            <a:r>
              <a:rPr lang="en-GB" sz="2000" smtClean="0">
                <a:latin typeface="Calibri" pitchFamily="34" charset="0"/>
              </a:rPr>
              <a:t> Conclusions</a:t>
            </a:r>
            <a:endParaRPr lang="en-US" sz="2000" dirty="0" smtClean="0">
              <a:latin typeface="Calibri" pitchFamily="34" charset="0"/>
            </a:endParaRPr>
          </a:p>
          <a:p>
            <a:pPr marL="0" lvl="1">
              <a:spcBef>
                <a:spcPct val="20000"/>
              </a:spcBef>
              <a:buFontTx/>
              <a:buChar char="•"/>
            </a:pPr>
            <a:r>
              <a:rPr lang="en-GB" sz="2000" dirty="0" smtClean="0">
                <a:latin typeface="Calibri" pitchFamily="34" charset="0"/>
              </a:rPr>
              <a:t> Appendices</a:t>
            </a:r>
            <a:endParaRPr lang="en-US" sz="20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495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3267</TotalTime>
  <Words>933</Words>
  <Application>Microsoft Office PowerPoint</Application>
  <PresentationFormat>On-screen Show (4:3)</PresentationFormat>
  <Paragraphs>261</Paragraphs>
  <Slides>17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Tema di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Snam Rete Gas S.p.A.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Marco Gazzola</dc:creator>
  <cp:lastModifiedBy>smitsg</cp:lastModifiedBy>
  <cp:revision>163</cp:revision>
  <cp:lastPrinted>2013-06-12T17:58:34Z</cp:lastPrinted>
  <dcterms:created xsi:type="dcterms:W3CDTF">2013-04-12T08:55:09Z</dcterms:created>
  <dcterms:modified xsi:type="dcterms:W3CDTF">2013-11-25T14:47:23Z</dcterms:modified>
</cp:coreProperties>
</file>