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notesMasterIdLst>
    <p:notesMasterId r:id="rId20"/>
  </p:notesMasterIdLst>
  <p:handoutMasterIdLst>
    <p:handoutMasterId r:id="rId21"/>
  </p:handoutMasterIdLst>
  <p:sldIdLst>
    <p:sldId id="267" r:id="rId5"/>
    <p:sldId id="283" r:id="rId6"/>
    <p:sldId id="269" r:id="rId7"/>
    <p:sldId id="286" r:id="rId8"/>
    <p:sldId id="270" r:id="rId9"/>
    <p:sldId id="284" r:id="rId10"/>
    <p:sldId id="275" r:id="rId11"/>
    <p:sldId id="277" r:id="rId12"/>
    <p:sldId id="278" r:id="rId13"/>
    <p:sldId id="279" r:id="rId14"/>
    <p:sldId id="280" r:id="rId15"/>
    <p:sldId id="281" r:id="rId16"/>
    <p:sldId id="282" r:id="rId17"/>
    <p:sldId id="271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53DB"/>
    <a:srgbClr val="005BA1"/>
    <a:srgbClr val="12515E"/>
    <a:srgbClr val="4843B3"/>
    <a:srgbClr val="307098"/>
    <a:srgbClr val="4E4EF4"/>
    <a:srgbClr val="7EB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97" autoAdjust="0"/>
  </p:normalViewPr>
  <p:slideViewPr>
    <p:cSldViewPr snapToGrid="0" snapToObjects="1" showGuides="1">
      <p:cViewPr>
        <p:scale>
          <a:sx n="84" d="100"/>
          <a:sy n="84" d="100"/>
        </p:scale>
        <p:origin x="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8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5BC29-8DF3-F144-8A0A-8493F3EEA37A}" type="datetimeFigureOut">
              <a:rPr lang="en-US" smtClean="0"/>
              <a:pPr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7452C-0A13-C447-BA57-7F548E1AE4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73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68557-E376-0946-9F44-EA7BAAE1DC32}" type="datetimeFigureOut">
              <a:rPr lang="en-US" smtClean="0"/>
              <a:pPr/>
              <a:t>11/26/2013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B7E98-F343-8748-B849-B8F9147EEC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824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599"/>
          <a:stretch/>
        </p:blipFill>
        <p:spPr bwMode="auto">
          <a:xfrm>
            <a:off x="168586" y="188639"/>
            <a:ext cx="8975413" cy="585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8" name="Rectangle à coins arrondis 7"/>
          <p:cNvSpPr/>
          <p:nvPr userDrawn="1"/>
        </p:nvSpPr>
        <p:spPr>
          <a:xfrm>
            <a:off x="-228919" y="630884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1" y="705527"/>
            <a:ext cx="2299484" cy="1047335"/>
          </a:xfrm>
          <a:prstGeom prst="rect">
            <a:avLst/>
          </a:prstGeom>
        </p:spPr>
      </p:pic>
      <p:sp>
        <p:nvSpPr>
          <p:cNvPr id="12" name="Titre 9"/>
          <p:cNvSpPr>
            <a:spLocks noGrp="1"/>
          </p:cNvSpPr>
          <p:nvPr>
            <p:ph type="title" hasCustomPrompt="1"/>
          </p:nvPr>
        </p:nvSpPr>
        <p:spPr>
          <a:xfrm>
            <a:off x="910551" y="2314116"/>
            <a:ext cx="7838338" cy="802916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2953DB"/>
                </a:solidFill>
                <a:latin typeface="Verdana" pitchFamily="34" charset="0"/>
              </a:defRPr>
            </a:lvl1pPr>
          </a:lstStyle>
          <a:p>
            <a:r>
              <a:rPr lang="en-GB" noProof="0" smtClean="0"/>
              <a:t>Click to edit title</a:t>
            </a:r>
            <a:endParaRPr lang="en-GB" noProof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323528" y="1700808"/>
            <a:ext cx="8496944" cy="4248472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323528" y="836712"/>
            <a:ext cx="8496944" cy="802916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460978" y="0"/>
            <a:ext cx="668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cap="small" baseline="0" noProof="0" dirty="0" smtClean="0">
                <a:solidFill>
                  <a:schemeClr val="bg1"/>
                </a:solidFill>
                <a:latin typeface="Verdana"/>
                <a:cs typeface="Verdana"/>
              </a:rPr>
              <a:t>Opinion</a:t>
            </a:r>
            <a:endParaRPr lang="en-GB" b="1" cap="small" noProof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Espace réservé du pied de page 3"/>
          <p:cNvSpPr txBox="1">
            <a:spLocks/>
          </p:cNvSpPr>
          <p:nvPr userDrawn="1"/>
        </p:nvSpPr>
        <p:spPr>
          <a:xfrm>
            <a:off x="4930422" y="6492875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DCCF60-3AEE-4800-8013-2DE549513EFC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664540" y="3244334"/>
            <a:ext cx="181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0" dirty="0" smtClean="0">
                <a:solidFill>
                  <a:schemeClr val="bg1"/>
                </a:solidFill>
              </a:rPr>
              <a:t>6</a:t>
            </a:r>
            <a:r>
              <a:rPr lang="en-US" sz="1800" i="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i="0" dirty="0" smtClean="0">
                <a:solidFill>
                  <a:schemeClr val="bg1"/>
                </a:solidFill>
              </a:rPr>
              <a:t> TYNDP WS</a:t>
            </a:r>
            <a:endParaRPr lang="fr-BE" sz="1800" i="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88668"/>
            <a:ext cx="668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cap="small" noProof="0" dirty="0" smtClean="0">
                <a:solidFill>
                  <a:schemeClr val="bg1"/>
                </a:solidFill>
                <a:latin typeface="Verdana"/>
                <a:cs typeface="Verdana"/>
              </a:rPr>
              <a:t>GRIP WS</a:t>
            </a:r>
            <a:endParaRPr lang="en-GB" b="1" cap="small" noProof="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23528" y="1700808"/>
            <a:ext cx="4176464" cy="456996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323528" y="836712"/>
            <a:ext cx="8517632" cy="792088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6" name="Segnaposto contenuto 2"/>
          <p:cNvSpPr>
            <a:spLocks noGrp="1"/>
          </p:cNvSpPr>
          <p:nvPr>
            <p:ph sz="half" idx="10"/>
          </p:nvPr>
        </p:nvSpPr>
        <p:spPr>
          <a:xfrm>
            <a:off x="4644008" y="1700808"/>
            <a:ext cx="4176464" cy="456996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460978" y="0"/>
            <a:ext cx="668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cap="small" dirty="0" smtClean="0">
                <a:solidFill>
                  <a:schemeClr val="bg1"/>
                </a:solidFill>
                <a:latin typeface="Verdana"/>
                <a:cs typeface="Verdana"/>
              </a:rPr>
              <a:t>TITLE</a:t>
            </a:r>
            <a:endParaRPr lang="en-US" b="1" cap="smal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lang="en-US" sz="1800" b="1" kern="1200" cap="small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r>
              <a:rPr lang="en-GB" dirty="0" smtClean="0"/>
              <a:t>EVENT</a:t>
            </a:r>
            <a:endParaRPr lang="en-GB" dirty="0"/>
          </a:p>
        </p:txBody>
      </p:sp>
      <p:sp>
        <p:nvSpPr>
          <p:cNvPr id="9" name="Espace réservé du pied de page 3"/>
          <p:cNvSpPr txBox="1">
            <a:spLocks/>
          </p:cNvSpPr>
          <p:nvPr userDrawn="1"/>
        </p:nvSpPr>
        <p:spPr>
          <a:xfrm>
            <a:off x="4930422" y="6492875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DCCF60-3AEE-4800-8013-2DE549513EFC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494116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63688" y="692696"/>
            <a:ext cx="5486400" cy="42484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63688" y="5517232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460978" y="0"/>
            <a:ext cx="668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cap="small" dirty="0" smtClean="0">
                <a:solidFill>
                  <a:schemeClr val="bg1"/>
                </a:solidFill>
                <a:latin typeface="Verdana"/>
                <a:cs typeface="Verdana"/>
              </a:rPr>
              <a:t>TITLE</a:t>
            </a:r>
            <a:endParaRPr lang="en-US" b="1" cap="smal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lang="en-US" sz="1800" b="1" kern="1200" cap="small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r>
              <a:rPr lang="en-GB" dirty="0" smtClean="0"/>
              <a:t>EVENT</a:t>
            </a:r>
            <a:endParaRPr lang="en-GB" dirty="0"/>
          </a:p>
        </p:txBody>
      </p:sp>
      <p:sp>
        <p:nvSpPr>
          <p:cNvPr id="7" name="Espace réservé du pied de page 3"/>
          <p:cNvSpPr txBox="1">
            <a:spLocks/>
          </p:cNvSpPr>
          <p:nvPr userDrawn="1"/>
        </p:nvSpPr>
        <p:spPr>
          <a:xfrm>
            <a:off x="4930422" y="6492875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DCCF60-3AEE-4800-8013-2DE549513EFC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7" y="771525"/>
            <a:ext cx="8424614" cy="92928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95536" y="1700808"/>
            <a:ext cx="8424614" cy="45364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Box 3"/>
          <p:cNvSpPr txBox="1"/>
          <p:nvPr userDrawn="1"/>
        </p:nvSpPr>
        <p:spPr>
          <a:xfrm>
            <a:off x="2460978" y="0"/>
            <a:ext cx="668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cap="small" dirty="0" smtClean="0">
                <a:solidFill>
                  <a:schemeClr val="bg1"/>
                </a:solidFill>
                <a:latin typeface="Verdana"/>
                <a:cs typeface="Verdana"/>
              </a:rPr>
              <a:t>TITLE</a:t>
            </a:r>
            <a:endParaRPr lang="en-US" b="1" cap="smal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lang="en-US" sz="1800" b="1" kern="1200" cap="small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r>
              <a:rPr lang="en-GB" dirty="0" smtClean="0"/>
              <a:t>EVENT</a:t>
            </a:r>
            <a:endParaRPr lang="en-GB" dirty="0"/>
          </a:p>
        </p:txBody>
      </p:sp>
      <p:sp>
        <p:nvSpPr>
          <p:cNvPr id="6" name="Espace réservé du pied de page 3"/>
          <p:cNvSpPr txBox="1">
            <a:spLocks/>
          </p:cNvSpPr>
          <p:nvPr userDrawn="1"/>
        </p:nvSpPr>
        <p:spPr>
          <a:xfrm>
            <a:off x="4930422" y="6492875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3DCCF60-3AEE-4800-8013-2DE549513EFC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6" r:id="rId3"/>
    <p:sldLayoutId id="2147483731" r:id="rId4"/>
    <p:sldLayoutId id="2147483732" r:id="rId5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er.europa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ACER Opinion on Gas Regional Investment Plans </a:t>
            </a:r>
            <a:r>
              <a:rPr lang="en-GB" dirty="0"/>
              <a:t>2011(12) - 2020(21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itre 9"/>
          <p:cNvSpPr txBox="1">
            <a:spLocks/>
          </p:cNvSpPr>
          <p:nvPr/>
        </p:nvSpPr>
        <p:spPr>
          <a:xfrm>
            <a:off x="899592" y="3974474"/>
            <a:ext cx="7838338" cy="80291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-108" charset="-128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i="1" dirty="0" smtClean="0"/>
              <a:t>Damjan Zagožen, ACER</a:t>
            </a:r>
            <a:endParaRPr lang="fr-BE" sz="2000" i="1" dirty="0"/>
          </a:p>
        </p:txBody>
      </p:sp>
      <p:sp>
        <p:nvSpPr>
          <p:cNvPr id="4" name="Titre 9"/>
          <p:cNvSpPr txBox="1">
            <a:spLocks/>
          </p:cNvSpPr>
          <p:nvPr/>
        </p:nvSpPr>
        <p:spPr>
          <a:xfrm>
            <a:off x="737123" y="5604535"/>
            <a:ext cx="6047499" cy="40145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-108" charset="-128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i="0" dirty="0" smtClean="0">
                <a:solidFill>
                  <a:schemeClr val="bg1"/>
                </a:solidFill>
              </a:rPr>
              <a:t>GRIP Workshop</a:t>
            </a:r>
            <a:endParaRPr lang="fr-BE" sz="1600" i="0" dirty="0">
              <a:solidFill>
                <a:schemeClr val="bg1"/>
              </a:solidFill>
            </a:endParaRPr>
          </a:p>
        </p:txBody>
      </p:sp>
      <p:sp>
        <p:nvSpPr>
          <p:cNvPr id="5" name="Titre 9"/>
          <p:cNvSpPr txBox="1">
            <a:spLocks/>
          </p:cNvSpPr>
          <p:nvPr/>
        </p:nvSpPr>
        <p:spPr>
          <a:xfrm>
            <a:off x="6784622" y="5589240"/>
            <a:ext cx="2184172" cy="40145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-108" charset="-128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1600" b="0" dirty="0" smtClean="0">
                <a:solidFill>
                  <a:schemeClr val="bg1"/>
                </a:solidFill>
              </a:rPr>
              <a:t>26</a:t>
            </a:r>
            <a:r>
              <a:rPr lang="en-US" sz="1600" b="0" i="0" dirty="0" smtClean="0">
                <a:solidFill>
                  <a:schemeClr val="bg1"/>
                </a:solidFill>
              </a:rPr>
              <a:t> November 2013</a:t>
            </a:r>
            <a:endParaRPr lang="fr-BE" sz="1600" b="0" i="0" dirty="0">
              <a:solidFill>
                <a:schemeClr val="bg1"/>
              </a:solidFill>
            </a:endParaRPr>
          </a:p>
        </p:txBody>
      </p:sp>
      <p:sp>
        <p:nvSpPr>
          <p:cNvPr id="6" name="Titre 9"/>
          <p:cNvSpPr txBox="1">
            <a:spLocks/>
          </p:cNvSpPr>
          <p:nvPr/>
        </p:nvSpPr>
        <p:spPr>
          <a:xfrm>
            <a:off x="690646" y="6355644"/>
            <a:ext cx="8278148" cy="5023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-108" charset="-128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200" i="1" dirty="0" smtClean="0">
                <a:solidFill>
                  <a:schemeClr val="bg1"/>
                </a:solidFill>
              </a:rPr>
              <a:t>DISCLAIMER: The </a:t>
            </a:r>
            <a:r>
              <a:rPr lang="en-US" sz="1200" i="1" dirty="0">
                <a:solidFill>
                  <a:schemeClr val="bg1"/>
                </a:solidFill>
              </a:rPr>
              <a:t>opinions expressed in this </a:t>
            </a:r>
            <a:r>
              <a:rPr lang="en-US" sz="1200" i="1" dirty="0" smtClean="0">
                <a:solidFill>
                  <a:schemeClr val="bg1"/>
                </a:solidFill>
              </a:rPr>
              <a:t>presentation do </a:t>
            </a:r>
            <a:r>
              <a:rPr lang="en-US" sz="1200" i="1" dirty="0">
                <a:solidFill>
                  <a:schemeClr val="bg1"/>
                </a:solidFill>
              </a:rPr>
              <a:t>not necessarily represent the official views of the </a:t>
            </a:r>
            <a:r>
              <a:rPr lang="en-US" sz="1200" i="1" dirty="0" smtClean="0">
                <a:solidFill>
                  <a:schemeClr val="bg1"/>
                </a:solidFill>
              </a:rPr>
              <a:t>Agency.</a:t>
            </a:r>
            <a:endParaRPr lang="fr-BE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8282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478843"/>
            <a:ext cx="8850488" cy="4888089"/>
          </a:xfrm>
        </p:spPr>
        <p:txBody>
          <a:bodyPr/>
          <a:lstStyle/>
          <a:p>
            <a:r>
              <a:rPr lang="en-GB" sz="2400" dirty="0" smtClean="0"/>
              <a:t>AT network </a:t>
            </a:r>
            <a:r>
              <a:rPr lang="en-GB" sz="2400" dirty="0"/>
              <a:t>has been split for the purpose of </a:t>
            </a:r>
            <a:r>
              <a:rPr lang="en-GB" sz="2400" dirty="0" smtClean="0"/>
              <a:t>GRIPs to CEE and SC GRIPs. </a:t>
            </a:r>
            <a:r>
              <a:rPr lang="en-GB" sz="2400" dirty="0"/>
              <a:t>Consequently, the </a:t>
            </a:r>
            <a:r>
              <a:rPr lang="en-GB" sz="2400" dirty="0" smtClean="0"/>
              <a:t>AT single market </a:t>
            </a:r>
            <a:r>
              <a:rPr lang="en-GB" sz="2400" dirty="0"/>
              <a:t>area has also been split into two </a:t>
            </a:r>
            <a:r>
              <a:rPr lang="en-GB" sz="2400" dirty="0" smtClean="0"/>
              <a:t>zones.</a:t>
            </a:r>
          </a:p>
          <a:p>
            <a:r>
              <a:rPr lang="en-GB" sz="2400" dirty="0" smtClean="0"/>
              <a:t>The IP at </a:t>
            </a:r>
            <a:r>
              <a:rPr lang="en-GB" sz="2400" dirty="0" err="1"/>
              <a:t>Oberkappel</a:t>
            </a:r>
            <a:r>
              <a:rPr lang="en-GB" sz="2400" dirty="0"/>
              <a:t> is not addressed by any of the published GRIP’s. </a:t>
            </a:r>
            <a:endParaRPr lang="en-GB" sz="2400" dirty="0" smtClean="0"/>
          </a:p>
          <a:p>
            <a:r>
              <a:rPr lang="en-GB" sz="2400" dirty="0" smtClean="0"/>
              <a:t>Avoiding such division or, as </a:t>
            </a:r>
            <a:r>
              <a:rPr lang="en-GB" sz="2400" dirty="0"/>
              <a:t>a minimum, </a:t>
            </a:r>
            <a:r>
              <a:rPr lang="en-GB" sz="2400" dirty="0" smtClean="0"/>
              <a:t>adequately address the reasons and effects.</a:t>
            </a:r>
          </a:p>
          <a:p>
            <a:r>
              <a:rPr lang="en-GB" sz="2400" dirty="0"/>
              <a:t>GRIPs should </a:t>
            </a:r>
            <a:r>
              <a:rPr lang="en-GB" sz="2400" dirty="0" smtClean="0"/>
              <a:t>identify </a:t>
            </a:r>
            <a:r>
              <a:rPr lang="en-GB" sz="2400" dirty="0"/>
              <a:t>concrete bottlenecks at the regional </a:t>
            </a:r>
            <a:r>
              <a:rPr lang="en-GB" sz="2400" dirty="0" smtClean="0"/>
              <a:t>IPs level, assess specific </a:t>
            </a:r>
            <a:r>
              <a:rPr lang="en-GB" sz="2400" dirty="0"/>
              <a:t>regional market </a:t>
            </a:r>
            <a:r>
              <a:rPr lang="en-GB" sz="2400" dirty="0" smtClean="0"/>
              <a:t>features (e.g. impact </a:t>
            </a:r>
            <a:r>
              <a:rPr lang="en-GB" sz="2400" dirty="0"/>
              <a:t>on prices and </a:t>
            </a:r>
            <a:r>
              <a:rPr lang="en-GB" sz="2400" dirty="0" smtClean="0"/>
              <a:t>congestions) to </a:t>
            </a:r>
            <a:r>
              <a:rPr lang="en-GB" sz="2400" dirty="0"/>
              <a:t>better justify </a:t>
            </a:r>
            <a:r>
              <a:rPr lang="en-GB" sz="2400" dirty="0" smtClean="0"/>
              <a:t>regional </a:t>
            </a:r>
            <a:r>
              <a:rPr lang="en-GB" sz="2400" dirty="0"/>
              <a:t>network needs and remedies to resolve bottlenecks or </a:t>
            </a:r>
            <a:r>
              <a:rPr lang="en-GB" sz="2400" dirty="0" smtClean="0"/>
              <a:t>congestions, …</a:t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677333"/>
            <a:ext cx="8496944" cy="962295"/>
          </a:xfrm>
        </p:spPr>
        <p:txBody>
          <a:bodyPr/>
          <a:lstStyle/>
          <a:p>
            <a:r>
              <a:rPr lang="en-GB" dirty="0" smtClean="0"/>
              <a:t>Recommend.: Structural </a:t>
            </a:r>
            <a:r>
              <a:rPr lang="en-GB" dirty="0"/>
              <a:t>and </a:t>
            </a:r>
            <a:r>
              <a:rPr lang="en-GB" dirty="0" err="1" smtClean="0"/>
              <a:t>methodolological</a:t>
            </a:r>
            <a:r>
              <a:rPr lang="en-GB" dirty="0" smtClean="0"/>
              <a:t> issues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3024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478843"/>
            <a:ext cx="8850488" cy="4888089"/>
          </a:xfrm>
        </p:spPr>
        <p:txBody>
          <a:bodyPr/>
          <a:lstStyle/>
          <a:p>
            <a:r>
              <a:rPr lang="en-GB" sz="2400" dirty="0" smtClean="0"/>
              <a:t>… alongside with identifying </a:t>
            </a:r>
            <a:r>
              <a:rPr lang="en-GB" sz="2400" dirty="0"/>
              <a:t>the impact of </a:t>
            </a:r>
            <a:r>
              <a:rPr lang="en-GB" sz="2400" dirty="0" smtClean="0"/>
              <a:t>different</a:t>
            </a:r>
            <a:r>
              <a:rPr lang="en-GB" sz="2400" dirty="0"/>
              <a:t>, but competing projects addressing </a:t>
            </a:r>
            <a:r>
              <a:rPr lang="en-GB" sz="2400" dirty="0" smtClean="0"/>
              <a:t>congestion, </a:t>
            </a:r>
            <a:r>
              <a:rPr lang="en-GB" sz="2400" dirty="0"/>
              <a:t>and providing a general </a:t>
            </a:r>
            <a:r>
              <a:rPr lang="en-GB" sz="2400" dirty="0" smtClean="0"/>
              <a:t>CBA in </a:t>
            </a:r>
            <a:r>
              <a:rPr lang="en-GB" sz="2400" dirty="0"/>
              <a:t>support </a:t>
            </a:r>
            <a:r>
              <a:rPr lang="en-GB" sz="2400" dirty="0" smtClean="0"/>
              <a:t>to identification of priority </a:t>
            </a:r>
            <a:r>
              <a:rPr lang="en-GB" sz="2400" dirty="0"/>
              <a:t>investment </a:t>
            </a:r>
            <a:r>
              <a:rPr lang="en-GB" sz="2400" dirty="0" smtClean="0"/>
              <a:t>options.</a:t>
            </a:r>
          </a:p>
          <a:p>
            <a:r>
              <a:rPr lang="en-GB" sz="2400" dirty="0" smtClean="0"/>
              <a:t>Streamline </a:t>
            </a:r>
            <a:r>
              <a:rPr lang="en-GB" sz="2400" dirty="0"/>
              <a:t>and </a:t>
            </a:r>
            <a:r>
              <a:rPr lang="en-GB" sz="2400" dirty="0" smtClean="0"/>
              <a:t>harmonise </a:t>
            </a:r>
            <a:r>
              <a:rPr lang="en-GB" sz="2400" dirty="0"/>
              <a:t>approach to infrastructure development </a:t>
            </a:r>
            <a:r>
              <a:rPr lang="en-GB" sz="2400" dirty="0" smtClean="0"/>
              <a:t>in </a:t>
            </a:r>
            <a:r>
              <a:rPr lang="en-GB" sz="2400" dirty="0"/>
              <a:t>the framework of the GRIPs, </a:t>
            </a:r>
            <a:r>
              <a:rPr lang="en-GB" sz="2400" dirty="0" smtClean="0"/>
              <a:t>Gas </a:t>
            </a:r>
            <a:r>
              <a:rPr lang="en-GB" sz="2400" dirty="0"/>
              <a:t>Regional Initiative, </a:t>
            </a:r>
            <a:r>
              <a:rPr lang="en-GB" sz="2400" dirty="0" smtClean="0"/>
              <a:t>TEN-E </a:t>
            </a:r>
            <a:r>
              <a:rPr lang="en-GB" sz="2400" dirty="0"/>
              <a:t>Regulation, the TYNDP </a:t>
            </a:r>
            <a:r>
              <a:rPr lang="en-GB" sz="2400" dirty="0" smtClean="0"/>
              <a:t>processes.</a:t>
            </a:r>
          </a:p>
          <a:p>
            <a:r>
              <a:rPr lang="en-GB" sz="2400" dirty="0" smtClean="0"/>
              <a:t>Avoiding duplication </a:t>
            </a:r>
            <a:r>
              <a:rPr lang="en-GB" sz="2400" dirty="0"/>
              <a:t>of work and other inefficiencies, as well as potentially contradictory results arising from non-coherent parallel </a:t>
            </a:r>
            <a:r>
              <a:rPr lang="en-GB" sz="2400" dirty="0" smtClean="0"/>
              <a:t>work.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Recommend.: Procedural </a:t>
            </a:r>
            <a:r>
              <a:rPr lang="en-GB" dirty="0" smtClean="0"/>
              <a:t>issues </a:t>
            </a:r>
            <a:r>
              <a:rPr lang="en-GB" dirty="0"/>
              <a:t>1</a:t>
            </a:r>
          </a:p>
        </p:txBody>
      </p:sp>
      <p:pic>
        <p:nvPicPr>
          <p:cNvPr id="4098" name="Picture 2" descr="C:\Users\zagozda\AppData\Local\Microsoft\Windows\Temporary Internet Files\Content.IE5\GTVTTPZC\MC90007881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439" y="5100698"/>
            <a:ext cx="1369805" cy="162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64730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478843"/>
            <a:ext cx="8850488" cy="4888089"/>
          </a:xfrm>
        </p:spPr>
        <p:txBody>
          <a:bodyPr/>
          <a:lstStyle/>
          <a:p>
            <a:r>
              <a:rPr lang="en-GB" sz="2400" dirty="0"/>
              <a:t>ENTSOG’s further guidance and support of harmonised </a:t>
            </a:r>
            <a:r>
              <a:rPr lang="en-GB" sz="2400" dirty="0" smtClean="0"/>
              <a:t>regional </a:t>
            </a:r>
            <a:r>
              <a:rPr lang="en-GB" sz="2400" dirty="0"/>
              <a:t>system modelling is essential for </a:t>
            </a:r>
            <a:r>
              <a:rPr lang="en-GB" sz="2400" dirty="0" smtClean="0"/>
              <a:t>a </a:t>
            </a:r>
            <a:r>
              <a:rPr lang="en-GB" sz="2400" dirty="0"/>
              <a:t>comparable level of </a:t>
            </a:r>
            <a:r>
              <a:rPr lang="en-GB" sz="2400" dirty="0" smtClean="0"/>
              <a:t>quality.</a:t>
            </a:r>
            <a:endParaRPr lang="en-GB" sz="2400" dirty="0"/>
          </a:p>
          <a:p>
            <a:r>
              <a:rPr lang="en-GB" sz="2400" dirty="0"/>
              <a:t>E</a:t>
            </a:r>
            <a:r>
              <a:rPr lang="en-GB" sz="2400" dirty="0" smtClean="0"/>
              <a:t>nable </a:t>
            </a:r>
            <a:r>
              <a:rPr lang="en-GB" sz="2400" dirty="0"/>
              <a:t>the involvement of interested stakeholders at </a:t>
            </a:r>
            <a:r>
              <a:rPr lang="en-GB" sz="2400" dirty="0" smtClean="0"/>
              <a:t>design phase. Early </a:t>
            </a:r>
            <a:r>
              <a:rPr lang="en-GB" sz="2400" dirty="0"/>
              <a:t>involvement is essential for elaborating market-supportive GRIPs and utilising the available stakeholders’ resources in the most efficient way. </a:t>
            </a:r>
            <a:r>
              <a:rPr lang="en-GB" sz="2400" dirty="0" smtClean="0"/>
              <a:t>Stakeholders </a:t>
            </a:r>
            <a:r>
              <a:rPr lang="en-GB" sz="2400" dirty="0"/>
              <a:t>could play an important role in the verification of demand and supply data and </a:t>
            </a:r>
            <a:r>
              <a:rPr lang="en-GB" sz="2400" dirty="0" smtClean="0"/>
              <a:t>scenarios. NRAs should </a:t>
            </a:r>
            <a:r>
              <a:rPr lang="en-GB" sz="2400" dirty="0"/>
              <a:t>have the opportunity to provide comments and feedback at an </a:t>
            </a:r>
            <a:r>
              <a:rPr lang="en-GB" sz="2400" dirty="0" smtClean="0"/>
              <a:t>early </a:t>
            </a:r>
            <a:r>
              <a:rPr lang="en-GB" sz="2400" dirty="0"/>
              <a:t>stage. </a:t>
            </a:r>
            <a:endParaRPr lang="en-GB" sz="2400" dirty="0" smtClean="0"/>
          </a:p>
          <a:p>
            <a:r>
              <a:rPr lang="en-GB" sz="2400" dirty="0" smtClean="0"/>
              <a:t>A </a:t>
            </a:r>
            <a:r>
              <a:rPr lang="en-GB" sz="2400" dirty="0"/>
              <a:t>harmonised procedure which allows involvement of all interested stakeholders is anticipated.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Recommend.: Procedural </a:t>
            </a:r>
            <a:r>
              <a:rPr lang="en-GB" dirty="0" smtClean="0"/>
              <a:t>issues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25930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478843"/>
            <a:ext cx="8850488" cy="4888089"/>
          </a:xfrm>
        </p:spPr>
        <p:txBody>
          <a:bodyPr/>
          <a:lstStyle/>
          <a:p>
            <a:r>
              <a:rPr lang="en-GB" sz="2400" dirty="0"/>
              <a:t>P</a:t>
            </a:r>
            <a:r>
              <a:rPr lang="en-GB" sz="2400" dirty="0" smtClean="0"/>
              <a:t>reparing </a:t>
            </a:r>
            <a:r>
              <a:rPr lang="en-GB" sz="2400" dirty="0"/>
              <a:t>and releasing the TYNDP and GRIPs in alternate years allows </a:t>
            </a:r>
            <a:r>
              <a:rPr lang="en-GB" sz="2400" dirty="0" smtClean="0"/>
              <a:t>for a more: </a:t>
            </a:r>
          </a:p>
          <a:p>
            <a:pPr lvl="1"/>
            <a:r>
              <a:rPr lang="en-GB" sz="2200" dirty="0" smtClean="0"/>
              <a:t>frequent </a:t>
            </a:r>
            <a:r>
              <a:rPr lang="en-GB" sz="2200" dirty="0"/>
              <a:t>update of supply and demand </a:t>
            </a:r>
            <a:r>
              <a:rPr lang="en-GB" sz="2200" dirty="0" smtClean="0"/>
              <a:t>scenarios, </a:t>
            </a:r>
          </a:p>
          <a:p>
            <a:pPr lvl="1"/>
            <a:r>
              <a:rPr lang="en-GB" sz="2200" dirty="0" smtClean="0"/>
              <a:t>continuous progress,</a:t>
            </a:r>
          </a:p>
          <a:p>
            <a:pPr lvl="1"/>
            <a:r>
              <a:rPr lang="en-GB" sz="2200" dirty="0" smtClean="0"/>
              <a:t>on-going </a:t>
            </a:r>
            <a:r>
              <a:rPr lang="en-GB" sz="2200" dirty="0"/>
              <a:t>stakeholders’ participation,</a:t>
            </a:r>
          </a:p>
          <a:p>
            <a:pPr lvl="1"/>
            <a:r>
              <a:rPr lang="en-GB" sz="2200" dirty="0" err="1"/>
              <a:t>GRIPs’</a:t>
            </a:r>
            <a:r>
              <a:rPr lang="en-GB" sz="2200" dirty="0"/>
              <a:t> contribution to the tasks of ENTSOG, as well as to enable ENTSOG to take the GRIPs into account when developing the TYNDP</a:t>
            </a:r>
            <a:r>
              <a:rPr lang="en-GB" sz="2200" dirty="0" smtClean="0"/>
              <a:t>.</a:t>
            </a:r>
          </a:p>
          <a:p>
            <a:r>
              <a:rPr lang="en-GB" sz="2400" dirty="0" smtClean="0"/>
              <a:t>ENTSOG active role in GRIPs process is necessary to support </a:t>
            </a:r>
            <a:r>
              <a:rPr lang="en-GB" sz="2400" dirty="0"/>
              <a:t>their coordination and </a:t>
            </a:r>
            <a:r>
              <a:rPr lang="en-GB" sz="2400" dirty="0" smtClean="0"/>
              <a:t>homogeneity.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Recommend.: Procedural </a:t>
            </a:r>
            <a:r>
              <a:rPr lang="en-GB" dirty="0" smtClean="0"/>
              <a:t>issues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7056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1571934"/>
            <a:ext cx="8496944" cy="4662347"/>
          </a:xfrm>
        </p:spPr>
        <p:txBody>
          <a:bodyPr/>
          <a:lstStyle/>
          <a:p>
            <a:r>
              <a:rPr lang="en-GB" sz="2400" dirty="0"/>
              <a:t>ACER emphasizes the need to define the interrelationship between the TYNDP, GRIPs, TENE and the investment decision processes.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Agency appreciates the learning-by-doing approach applied both for the Community-wide Ten Year Network Development Plan (TYNDP) and the GRIPs. However, improvements are possible and necessary for the upcoming </a:t>
            </a:r>
            <a:r>
              <a:rPr lang="en-GB" sz="2400" dirty="0" smtClean="0"/>
              <a:t>GRIPs.</a:t>
            </a:r>
          </a:p>
          <a:p>
            <a:r>
              <a:rPr lang="en-GB" sz="2400" dirty="0" smtClean="0"/>
              <a:t>Recommendations </a:t>
            </a:r>
            <a:r>
              <a:rPr lang="en-GB" sz="2400" dirty="0"/>
              <a:t>should rather be considered as guidance on how to improve the next editions of GRIPs </a:t>
            </a:r>
            <a:r>
              <a:rPr lang="en-GB" sz="2400" dirty="0" smtClean="0"/>
              <a:t>2013/2014 </a:t>
            </a:r>
            <a:r>
              <a:rPr lang="en-GB" sz="2400" dirty="0"/>
              <a:t>than a criticism of the existing ones.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6146" name="Picture 2" descr="C:\Users\zagozda\AppData\Local\Microsoft\Windows\Temporary Internet Files\Content.IE5\2FRRTCXG\MC90007878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252" y="0"/>
            <a:ext cx="1566407" cy="185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408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7200">
                <a:solidFill>
                  <a:schemeClr val="bg1"/>
                </a:solidFill>
              </a:rPr>
              <a:t>Thank you for your attention</a:t>
            </a:r>
          </a:p>
        </p:txBody>
      </p:sp>
      <p:pic>
        <p:nvPicPr>
          <p:cNvPr id="5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627550" cy="429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472796" y="764704"/>
            <a:ext cx="61446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Clr>
                <a:srgbClr val="005BAB"/>
              </a:buClr>
              <a:buSzPct val="400000"/>
              <a:buFont typeface="Trebuchet MS" pitchFamily="34" charset="0"/>
              <a:buNone/>
            </a:pPr>
            <a:r>
              <a:rPr lang="en-GB" sz="2800" b="1" dirty="0">
                <a:solidFill>
                  <a:schemeClr val="accent6"/>
                </a:solidFill>
                <a:latin typeface="+mj-lt"/>
              </a:rPr>
              <a:t>Thank you for your attention!</a:t>
            </a:r>
          </a:p>
        </p:txBody>
      </p:sp>
      <p:sp>
        <p:nvSpPr>
          <p:cNvPr id="7" name="Segnaposto contenuto 3"/>
          <p:cNvSpPr txBox="1">
            <a:spLocks/>
          </p:cNvSpPr>
          <p:nvPr/>
        </p:nvSpPr>
        <p:spPr>
          <a:xfrm>
            <a:off x="1691680" y="5517232"/>
            <a:ext cx="5566171" cy="969963"/>
          </a:xfrm>
          <a:prstGeom prst="rect">
            <a:avLst/>
          </a:prstGeom>
        </p:spPr>
        <p:txBody>
          <a:bodyPr/>
          <a:lstStyle>
            <a:lvl1pPr marL="444500" indent="-4445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1pPr>
            <a:lvl2pPr marL="998538" indent="-3683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2pPr>
            <a:lvl3pPr marL="1406525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3pPr>
            <a:lvl4pPr marL="181451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4pPr>
            <a:lvl5pPr marL="22225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Trebuchet MS" pitchFamily="34" charset="0"/>
              <a:buNone/>
            </a:pPr>
            <a:r>
              <a:rPr lang="en-GB" b="1" dirty="0" smtClean="0">
                <a:solidFill>
                  <a:schemeClr val="accent6"/>
                </a:solidFill>
                <a:ea typeface="ＭＳ Ｐゴシック" charset="-128"/>
                <a:hlinkClick r:id="rId4"/>
              </a:rPr>
              <a:t>www.acer.europa.eu</a:t>
            </a:r>
            <a:endParaRPr lang="en-GB" dirty="0" smtClean="0">
              <a:solidFill>
                <a:schemeClr val="accent6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56257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544" y="689957"/>
            <a:ext cx="7215456" cy="5541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322513" y="2686756"/>
            <a:ext cx="6606998" cy="3420534"/>
          </a:xfrm>
        </p:spPr>
        <p:txBody>
          <a:bodyPr/>
          <a:lstStyle/>
          <a:p>
            <a:r>
              <a:rPr lang="en-GB" dirty="0" smtClean="0"/>
              <a:t>Legal framework</a:t>
            </a:r>
          </a:p>
          <a:p>
            <a:r>
              <a:rPr lang="en-GB" dirty="0"/>
              <a:t>General </a:t>
            </a:r>
            <a:r>
              <a:rPr lang="en-GB" dirty="0" smtClean="0"/>
              <a:t>findings</a:t>
            </a:r>
          </a:p>
          <a:p>
            <a:r>
              <a:rPr lang="en-GB" dirty="0" smtClean="0"/>
              <a:t>Recommendations and comments on</a:t>
            </a:r>
          </a:p>
          <a:p>
            <a:pPr lvl="1"/>
            <a:r>
              <a:rPr lang="en-GB" dirty="0" smtClean="0"/>
              <a:t>General issues</a:t>
            </a:r>
          </a:p>
          <a:p>
            <a:pPr lvl="1"/>
            <a:r>
              <a:rPr lang="en-GB" dirty="0" smtClean="0"/>
              <a:t>Structural and methodological issues</a:t>
            </a:r>
          </a:p>
          <a:p>
            <a:pPr lvl="1"/>
            <a:r>
              <a:rPr lang="en-GB" dirty="0" smtClean="0"/>
              <a:t>Procedural issues</a:t>
            </a:r>
          </a:p>
          <a:p>
            <a:r>
              <a:rPr lang="en-GB" dirty="0" smtClean="0"/>
              <a:t>Conclusions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1026" name="Picture 2" descr="C:\Users\zagozda\AppData\Local\Microsoft\Windows\Temporary Internet Files\Content.IE5\2FRRTCXG\MC900078753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62" y="2785402"/>
            <a:ext cx="2155251" cy="229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8460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GB" dirty="0"/>
              <a:t>Pursuant to </a:t>
            </a:r>
            <a:r>
              <a:rPr lang="en-GB" dirty="0" smtClean="0"/>
              <a:t>Art. </a:t>
            </a:r>
            <a:r>
              <a:rPr lang="en-GB" dirty="0"/>
              <a:t>6(9) of </a:t>
            </a:r>
            <a:r>
              <a:rPr lang="en-GB" dirty="0" smtClean="0"/>
              <a:t>Reg. 713/2009 </a:t>
            </a:r>
            <a:r>
              <a:rPr lang="en-GB" dirty="0"/>
              <a:t>the Agency shall monitor the regional cooperation of </a:t>
            </a:r>
            <a:r>
              <a:rPr lang="en-GB" dirty="0" smtClean="0"/>
              <a:t>TSOs referred </a:t>
            </a:r>
            <a:r>
              <a:rPr lang="en-GB" dirty="0"/>
              <a:t>to in </a:t>
            </a:r>
            <a:r>
              <a:rPr lang="en-GB" dirty="0" smtClean="0"/>
              <a:t>Art. 12 Reg. 715/2009.</a:t>
            </a:r>
          </a:p>
          <a:p>
            <a:r>
              <a:rPr lang="en-GB" dirty="0"/>
              <a:t>GRIPs shall provide deeper understanding of infrastructure issues within a region and cross-regional to ensure more transparency and visibility on investment plans. </a:t>
            </a:r>
          </a:p>
          <a:p>
            <a:r>
              <a:rPr lang="en-GB" dirty="0"/>
              <a:t>GRIPs are an important tool for TSOs and network users to take decisions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ACER Opinion of 25 March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11894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91911" y="1727199"/>
            <a:ext cx="8760178" cy="4397967"/>
          </a:xfrm>
        </p:spPr>
        <p:txBody>
          <a:bodyPr/>
          <a:lstStyle/>
          <a:p>
            <a:r>
              <a:rPr lang="en-GB" dirty="0"/>
              <a:t>According to </a:t>
            </a:r>
            <a:r>
              <a:rPr lang="en-GB" dirty="0" smtClean="0"/>
              <a:t>Art. </a:t>
            </a:r>
            <a:r>
              <a:rPr lang="en-GB" dirty="0"/>
              <a:t>12(1) of </a:t>
            </a:r>
            <a:r>
              <a:rPr lang="en-GB" dirty="0" smtClean="0"/>
              <a:t>Reg. 715/2009 GRIPs </a:t>
            </a:r>
            <a:r>
              <a:rPr lang="en-GB" dirty="0"/>
              <a:t>shall </a:t>
            </a:r>
            <a:r>
              <a:rPr lang="en-GB" dirty="0" smtClean="0"/>
              <a:t>“contribute </a:t>
            </a:r>
            <a:r>
              <a:rPr lang="en-GB" dirty="0"/>
              <a:t>to the tasks of ENTSOG referred to in Article </a:t>
            </a:r>
            <a:r>
              <a:rPr lang="en-GB" dirty="0" smtClean="0"/>
              <a:t>8” and </a:t>
            </a:r>
            <a:r>
              <a:rPr lang="en-GB" dirty="0"/>
              <a:t>“TSOs may take investment decisions based on the GRIPs”. </a:t>
            </a:r>
            <a:endParaRPr lang="en-GB" dirty="0" smtClean="0"/>
          </a:p>
          <a:p>
            <a:r>
              <a:rPr lang="en-GB" dirty="0" smtClean="0"/>
              <a:t>TYNDP </a:t>
            </a:r>
            <a:r>
              <a:rPr lang="en-GB" dirty="0"/>
              <a:t>shall “build on national investment plans, taking into account </a:t>
            </a:r>
            <a:r>
              <a:rPr lang="en-GB" dirty="0" smtClean="0"/>
              <a:t>GRIPs”, Art. </a:t>
            </a:r>
            <a:r>
              <a:rPr lang="en-GB" dirty="0"/>
              <a:t>8(10</a:t>
            </a:r>
            <a:r>
              <a:rPr lang="en-GB" dirty="0" smtClean="0"/>
              <a:t>).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Legal provisions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667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25778" y="1399823"/>
            <a:ext cx="8692444" cy="5034844"/>
          </a:xfrm>
        </p:spPr>
        <p:txBody>
          <a:bodyPr/>
          <a:lstStyle/>
          <a:p>
            <a:pPr lvl="0"/>
            <a:r>
              <a:rPr lang="en-GB" dirty="0" smtClean="0"/>
              <a:t>European </a:t>
            </a:r>
            <a:r>
              <a:rPr lang="en-GB" dirty="0"/>
              <a:t>TSOs published from 21 November 2011 until 4 June 2012 six GRIPs, two of them for the period 2011-2020 and four for the period 2012-2020</a:t>
            </a:r>
          </a:p>
          <a:p>
            <a:r>
              <a:rPr lang="en-GB" dirty="0" smtClean="0"/>
              <a:t>Pursuant </a:t>
            </a:r>
            <a:r>
              <a:rPr lang="en-GB" dirty="0"/>
              <a:t>to </a:t>
            </a:r>
            <a:r>
              <a:rPr lang="en-GB" dirty="0" smtClean="0"/>
              <a:t>Art. </a:t>
            </a:r>
            <a:r>
              <a:rPr lang="en-GB" dirty="0"/>
              <a:t>5 of </a:t>
            </a:r>
            <a:r>
              <a:rPr lang="en-GB" dirty="0" smtClean="0"/>
              <a:t>Reg. 713/2009 </a:t>
            </a:r>
            <a:r>
              <a:rPr lang="en-GB" dirty="0"/>
              <a:t>the Agency has decided to </a:t>
            </a:r>
            <a:r>
              <a:rPr lang="en-GB" dirty="0" smtClean="0"/>
              <a:t>provide an opinion on </a:t>
            </a:r>
            <a:r>
              <a:rPr lang="en-GB" dirty="0"/>
              <a:t>the first set of </a:t>
            </a:r>
            <a:r>
              <a:rPr lang="en-GB" dirty="0" smtClean="0"/>
              <a:t>GRIPs:</a:t>
            </a:r>
          </a:p>
          <a:p>
            <a:pPr lvl="1"/>
            <a:r>
              <a:rPr lang="en-GB" dirty="0"/>
              <a:t>on its own </a:t>
            </a:r>
            <a:r>
              <a:rPr lang="en-GB" dirty="0" smtClean="0"/>
              <a:t>initiative, </a:t>
            </a:r>
          </a:p>
          <a:p>
            <a:pPr lvl="1"/>
            <a:r>
              <a:rPr lang="en-GB" dirty="0" smtClean="0"/>
              <a:t>to </a:t>
            </a:r>
            <a:r>
              <a:rPr lang="en-GB" dirty="0"/>
              <a:t>provide </a:t>
            </a:r>
            <a:r>
              <a:rPr lang="en-GB" dirty="0" smtClean="0"/>
              <a:t>recommendations </a:t>
            </a:r>
            <a:r>
              <a:rPr lang="en-GB" dirty="0"/>
              <a:t>and guidance for future editions to fit for purpose.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to provide the Opinion?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4301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agozda\AppData\Local\Microsoft\Windows\Temporary Internet Files\Content.IE5\YMF5G73K\MC900078768[1].wmf"/>
          <p:cNvPicPr>
            <a:picLocks noChangeAspect="1" noChangeArrowheads="1"/>
          </p:cNvPicPr>
          <p:nvPr/>
        </p:nvPicPr>
        <p:blipFill>
          <a:blip r:embed="rId2">
            <a:lum brigh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39" y="2371372"/>
            <a:ext cx="3298275" cy="291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83732" y="1700808"/>
            <a:ext cx="7736739" cy="4248472"/>
          </a:xfrm>
        </p:spPr>
        <p:txBody>
          <a:bodyPr/>
          <a:lstStyle/>
          <a:p>
            <a:pPr marL="444500" lvl="1" indent="-444500">
              <a:buSzPct val="400000"/>
              <a:buFont typeface="Trebuchet MS" pitchFamily="34" charset="0"/>
              <a:buChar char="."/>
            </a:pPr>
            <a:r>
              <a:rPr lang="en-GB" sz="2800" dirty="0">
                <a:cs typeface="+mn-cs"/>
              </a:rPr>
              <a:t>The Agency notes the existence of certain heterogeneity </a:t>
            </a:r>
            <a:r>
              <a:rPr lang="en-GB" sz="2800" dirty="0" smtClean="0">
                <a:cs typeface="+mn-cs"/>
              </a:rPr>
              <a:t>of:</a:t>
            </a:r>
            <a:endParaRPr lang="en-GB" sz="2800" dirty="0">
              <a:cs typeface="+mn-cs"/>
            </a:endParaRPr>
          </a:p>
          <a:p>
            <a:pPr lvl="1"/>
            <a:r>
              <a:rPr lang="en-GB" dirty="0" err="1" smtClean="0"/>
              <a:t>GRIPs</a:t>
            </a:r>
            <a:r>
              <a:rPr lang="en-GB" dirty="0" err="1"/>
              <a:t>’</a:t>
            </a:r>
            <a:r>
              <a:rPr lang="en-GB" dirty="0"/>
              <a:t> methodologies, </a:t>
            </a:r>
          </a:p>
          <a:p>
            <a:pPr lvl="1"/>
            <a:r>
              <a:rPr lang="en-GB" dirty="0"/>
              <a:t>publication timing, </a:t>
            </a:r>
          </a:p>
          <a:p>
            <a:pPr lvl="1"/>
            <a:r>
              <a:rPr lang="en-GB" dirty="0"/>
              <a:t>usage of network modelling, </a:t>
            </a:r>
          </a:p>
          <a:p>
            <a:pPr lvl="1"/>
            <a:r>
              <a:rPr lang="en-GB" dirty="0"/>
              <a:t>market perspectives, </a:t>
            </a:r>
          </a:p>
          <a:p>
            <a:pPr lvl="1"/>
            <a:r>
              <a:rPr lang="en-GB" dirty="0"/>
              <a:t>and level of </a:t>
            </a:r>
            <a:r>
              <a:rPr lang="en-GB" dirty="0" smtClean="0"/>
              <a:t>detail, </a:t>
            </a:r>
            <a:endParaRPr lang="en-GB" dirty="0"/>
          </a:p>
          <a:p>
            <a:pPr marL="0" lvl="1" indent="0">
              <a:buSzPct val="400000"/>
              <a:buNone/>
            </a:pPr>
            <a:r>
              <a:rPr lang="en-GB" sz="2800" dirty="0">
                <a:cs typeface="+mn-cs"/>
              </a:rPr>
              <a:t>provided across the various Regions.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findings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0099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1639628"/>
            <a:ext cx="8496944" cy="4309652"/>
          </a:xfrm>
        </p:spPr>
        <p:txBody>
          <a:bodyPr/>
          <a:lstStyle/>
          <a:p>
            <a:r>
              <a:rPr lang="en-GB" sz="2400" dirty="0"/>
              <a:t>GRIPs should </a:t>
            </a:r>
            <a:r>
              <a:rPr lang="en-GB" sz="2400" dirty="0" smtClean="0"/>
              <a:t>provide</a:t>
            </a:r>
          </a:p>
          <a:p>
            <a:pPr lvl="1"/>
            <a:r>
              <a:rPr lang="en-GB" sz="2200" dirty="0" smtClean="0"/>
              <a:t>A </a:t>
            </a:r>
            <a:r>
              <a:rPr lang="en-GB" sz="2200" dirty="0"/>
              <a:t>more </a:t>
            </a:r>
            <a:r>
              <a:rPr lang="en-GB" sz="2200" dirty="0" smtClean="0"/>
              <a:t>detailed and </a:t>
            </a:r>
            <a:r>
              <a:rPr lang="en-GB" sz="2200" dirty="0"/>
              <a:t>focussed approach towards regional network development in comparison to the </a:t>
            </a:r>
            <a:r>
              <a:rPr lang="en-GB" sz="2200" dirty="0" smtClean="0"/>
              <a:t>TYNDP.</a:t>
            </a:r>
            <a:r>
              <a:rPr lang="en-GB" sz="2000" dirty="0"/>
              <a:t> </a:t>
            </a:r>
            <a:endParaRPr lang="en-GB" sz="2200" dirty="0" smtClean="0"/>
          </a:p>
          <a:p>
            <a:pPr lvl="1"/>
            <a:r>
              <a:rPr lang="en-GB" sz="2400" dirty="0" smtClean="0"/>
              <a:t>Additional and more precise assessment of infrastructure projects, their integration at a national and regional level, and IPs with other regions.</a:t>
            </a:r>
          </a:p>
          <a:p>
            <a:r>
              <a:rPr lang="en-GB" sz="2400" dirty="0"/>
              <a:t>Positive experience has already been gained in South and Central Eastern Europe GRIPs by applying a more detailed regional network modelling.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9333" y="836712"/>
            <a:ext cx="8805334" cy="802916"/>
          </a:xfrm>
        </p:spPr>
        <p:txBody>
          <a:bodyPr/>
          <a:lstStyle/>
          <a:p>
            <a:r>
              <a:rPr lang="en-GB" dirty="0" smtClean="0"/>
              <a:t>Recommendations: General Issues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59106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478843"/>
            <a:ext cx="8850488" cy="4888089"/>
          </a:xfrm>
        </p:spPr>
        <p:txBody>
          <a:bodyPr/>
          <a:lstStyle/>
          <a:p>
            <a:r>
              <a:rPr lang="en-GB" sz="2400" dirty="0"/>
              <a:t>It is not sufficient to simply update project data in the GRIPs in the interim period before the publication of the next TYNDP.</a:t>
            </a:r>
          </a:p>
          <a:p>
            <a:r>
              <a:rPr lang="en-GB" sz="2400" dirty="0" smtClean="0"/>
              <a:t>Establish </a:t>
            </a:r>
            <a:r>
              <a:rPr lang="en-GB" sz="2400" dirty="0"/>
              <a:t>a link and </a:t>
            </a:r>
            <a:r>
              <a:rPr lang="en-GB" sz="2400" dirty="0" smtClean="0"/>
              <a:t>clarify </a:t>
            </a:r>
            <a:r>
              <a:rPr lang="en-GB" sz="2400" dirty="0"/>
              <a:t>the role of the GRIPs in relation to the selection process of </a:t>
            </a:r>
            <a:r>
              <a:rPr lang="en-GB" sz="2400" dirty="0" smtClean="0"/>
              <a:t>PCIs and CBA.</a:t>
            </a:r>
          </a:p>
          <a:p>
            <a:r>
              <a:rPr lang="en-GB" sz="2400" dirty="0" smtClean="0"/>
              <a:t>Should geographical </a:t>
            </a:r>
            <a:r>
              <a:rPr lang="en-GB" sz="2400" dirty="0"/>
              <a:t>scope of the individual GRIPs </a:t>
            </a:r>
            <a:r>
              <a:rPr lang="en-GB" sz="2400" dirty="0" smtClean="0"/>
              <a:t>be </a:t>
            </a:r>
            <a:r>
              <a:rPr lang="en-GB" sz="2400" dirty="0"/>
              <a:t>re-assessed </a:t>
            </a:r>
            <a:r>
              <a:rPr lang="en-GB" sz="2400" dirty="0" smtClean="0"/>
              <a:t>that area </a:t>
            </a:r>
            <a:r>
              <a:rPr lang="en-GB" sz="2400" dirty="0"/>
              <a:t>coverage of individual GRIPs </a:t>
            </a:r>
            <a:r>
              <a:rPr lang="en-GB" sz="2400" dirty="0" smtClean="0"/>
              <a:t>would be </a:t>
            </a:r>
            <a:r>
              <a:rPr lang="en-GB" sz="2400" dirty="0"/>
              <a:t>aligned with the geographical scope of the EIP Regional Groups, applying some flexibility, where </a:t>
            </a:r>
            <a:r>
              <a:rPr lang="en-GB" sz="2400" dirty="0" smtClean="0"/>
              <a:t>appropriate? </a:t>
            </a:r>
          </a:p>
          <a:p>
            <a:pPr lvl="1"/>
            <a:r>
              <a:rPr lang="en-GB" sz="2200" dirty="0" smtClean="0"/>
              <a:t>This </a:t>
            </a:r>
            <a:r>
              <a:rPr lang="en-GB" sz="2200" dirty="0"/>
              <a:t>alignment should include adopting coherent sets of data, project evaluation methodologies, and definitions</a:t>
            </a:r>
            <a:r>
              <a:rPr lang="en-GB" sz="2200" dirty="0" smtClean="0"/>
              <a:t>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Recommend.: General Issues 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3079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46756" y="1546578"/>
            <a:ext cx="8850488" cy="4820354"/>
          </a:xfrm>
        </p:spPr>
        <p:txBody>
          <a:bodyPr/>
          <a:lstStyle/>
          <a:p>
            <a:r>
              <a:rPr lang="en-GB" sz="2400" dirty="0" smtClean="0"/>
              <a:t>Harmonisation </a:t>
            </a:r>
            <a:r>
              <a:rPr lang="en-GB" sz="2400" dirty="0"/>
              <a:t>of the methodologies used to develop the GRIPs, including an appropriate </a:t>
            </a:r>
            <a:r>
              <a:rPr lang="en-GB" sz="2400" dirty="0" smtClean="0"/>
              <a:t>regional </a:t>
            </a:r>
            <a:r>
              <a:rPr lang="en-GB" sz="2400" dirty="0"/>
              <a:t>network modelling tool </a:t>
            </a:r>
            <a:r>
              <a:rPr lang="en-GB" sz="2400" dirty="0" smtClean="0"/>
              <a:t>used </a:t>
            </a:r>
            <a:r>
              <a:rPr lang="en-GB" sz="2400" dirty="0"/>
              <a:t>in all </a:t>
            </a:r>
            <a:r>
              <a:rPr lang="en-GB" sz="2400" dirty="0" smtClean="0"/>
              <a:t>regions.</a:t>
            </a:r>
          </a:p>
          <a:p>
            <a:r>
              <a:rPr lang="en-GB" sz="2400" dirty="0" smtClean="0"/>
              <a:t>Using harmonised project </a:t>
            </a:r>
            <a:r>
              <a:rPr lang="en-GB" sz="2400" dirty="0"/>
              <a:t>assessments based on </a:t>
            </a:r>
            <a:r>
              <a:rPr lang="en-GB" sz="2400" dirty="0" smtClean="0"/>
              <a:t>CBA methodology would </a:t>
            </a:r>
            <a:r>
              <a:rPr lang="en-GB" sz="2400" dirty="0"/>
              <a:t>facilitate </a:t>
            </a:r>
            <a:r>
              <a:rPr lang="en-GB" sz="2400" dirty="0" smtClean="0"/>
              <a:t>assessment </a:t>
            </a:r>
            <a:r>
              <a:rPr lang="en-GB" sz="2400" dirty="0"/>
              <a:t>of GRIPs, increase cross-regional comparability and transparency of the GRIPs, and streamline their </a:t>
            </a:r>
            <a:r>
              <a:rPr lang="en-GB" sz="2400" dirty="0" smtClean="0"/>
              <a:t>development and value for TYNDP.</a:t>
            </a:r>
          </a:p>
          <a:p>
            <a:r>
              <a:rPr lang="en-GB" sz="2400" dirty="0" smtClean="0"/>
              <a:t>Improve working </a:t>
            </a:r>
            <a:r>
              <a:rPr lang="en-GB" sz="2400" dirty="0"/>
              <a:t>level coordination between the development of the Gas and the Electricity </a:t>
            </a:r>
            <a:r>
              <a:rPr lang="en-GB" sz="2400" dirty="0" smtClean="0"/>
              <a:t>GRIPs to enhance coherence</a:t>
            </a:r>
            <a:r>
              <a:rPr lang="en-GB" sz="2400" dirty="0"/>
              <a:t>, properly reflect the interrelations and interdependencies of </a:t>
            </a:r>
            <a:r>
              <a:rPr lang="en-GB" sz="2400" dirty="0" smtClean="0"/>
              <a:t>network </a:t>
            </a:r>
            <a:r>
              <a:rPr lang="en-GB" sz="2400" dirty="0"/>
              <a:t>development </a:t>
            </a:r>
            <a:r>
              <a:rPr lang="en-GB" sz="2400" dirty="0" smtClean="0"/>
              <a:t>plans (as for TYNDP)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711200"/>
            <a:ext cx="8496944" cy="928428"/>
          </a:xfrm>
        </p:spPr>
        <p:txBody>
          <a:bodyPr/>
          <a:lstStyle/>
          <a:p>
            <a:r>
              <a:rPr lang="en-GB" dirty="0" smtClean="0"/>
              <a:t>Recommendation: </a:t>
            </a:r>
            <a:r>
              <a:rPr lang="en-GB" dirty="0"/>
              <a:t>Structural and M</a:t>
            </a:r>
            <a:r>
              <a:rPr lang="en-GB" dirty="0" smtClean="0"/>
              <a:t>ethodological issues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61972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ER v1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15BA3AB23120488825171892123927" ma:contentTypeVersion="0" ma:contentTypeDescription="Create a new document." ma:contentTypeScope="" ma:versionID="71cd7ca321f08a814ecc56c6b92ddc2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58E53D-22EB-4D1B-9036-37980DC166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4FA072-DB0F-4466-8B4B-CA314C647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A499A92-D434-498F-B1BE-D08B70EC97A9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1222</TotalTime>
  <Words>1024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ACER v1</vt:lpstr>
      <vt:lpstr>ACER Opinion on Gas Regional Investment Plans 2011(12) - 2020(21)</vt:lpstr>
      <vt:lpstr>Outline</vt:lpstr>
      <vt:lpstr>ACER Opinion of 25 March 2013</vt:lpstr>
      <vt:lpstr>Legal provisions</vt:lpstr>
      <vt:lpstr>Why to provide the Opinion?</vt:lpstr>
      <vt:lpstr>General findings</vt:lpstr>
      <vt:lpstr>Recommendations: General Issues 1</vt:lpstr>
      <vt:lpstr>Recommend.: General Issues 2 </vt:lpstr>
      <vt:lpstr>Recommendation: Structural and Methodological issues 1</vt:lpstr>
      <vt:lpstr>Recommend.: Structural and methodolological issues 2</vt:lpstr>
      <vt:lpstr>Recommend.: Procedural issues 1</vt:lpstr>
      <vt:lpstr>Recommend.: Procedural issues 2</vt:lpstr>
      <vt:lpstr>Recommend.: Procedural issues 3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Damjan ZAGOŽEN (ACER)</dc:creator>
  <cp:lastModifiedBy>Olivier Lebois</cp:lastModifiedBy>
  <cp:revision>47</cp:revision>
  <dcterms:created xsi:type="dcterms:W3CDTF">2013-11-12T10:20:31Z</dcterms:created>
  <dcterms:modified xsi:type="dcterms:W3CDTF">2013-11-26T11:05:15Z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0x010100EA15BA3AB23120488825171892123927</vt:lpwstr>
  </property>
</Properties>
</file>