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382" r:id="rId3"/>
    <p:sldId id="280" r:id="rId4"/>
    <p:sldId id="406" r:id="rId5"/>
    <p:sldId id="383" r:id="rId6"/>
    <p:sldId id="407" r:id="rId7"/>
    <p:sldId id="408" r:id="rId8"/>
    <p:sldId id="386" r:id="rId9"/>
    <p:sldId id="384" r:id="rId10"/>
    <p:sldId id="385" r:id="rId11"/>
    <p:sldId id="388" r:id="rId12"/>
    <p:sldId id="389" r:id="rId13"/>
    <p:sldId id="390" r:id="rId14"/>
    <p:sldId id="392" r:id="rId15"/>
    <p:sldId id="393" r:id="rId16"/>
    <p:sldId id="394" r:id="rId17"/>
    <p:sldId id="395" r:id="rId18"/>
    <p:sldId id="381" r:id="rId19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C7E1"/>
    <a:srgbClr val="000000"/>
    <a:srgbClr val="3E6CA4"/>
    <a:srgbClr val="BFBFBF"/>
    <a:srgbClr val="6B95C7"/>
    <a:srgbClr val="000579"/>
    <a:srgbClr val="829824"/>
    <a:srgbClr val="E11022"/>
    <a:srgbClr val="D9D9D9"/>
    <a:srgbClr val="A4BD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67" autoAdjust="0"/>
    <p:restoredTop sz="94675" autoAdjust="0"/>
  </p:normalViewPr>
  <p:slideViewPr>
    <p:cSldViewPr>
      <p:cViewPr>
        <p:scale>
          <a:sx n="75" d="100"/>
          <a:sy n="75" d="100"/>
        </p:scale>
        <p:origin x="-142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366" y="-10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Existing Capacity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Y</c:v>
                </c:pt>
                <c:pt idx="1">
                  <c:v>Y+1</c:v>
                </c:pt>
                <c:pt idx="2">
                  <c:v>Y+2</c:v>
                </c:pt>
                <c:pt idx="3">
                  <c:v>Y+3</c:v>
                </c:pt>
                <c:pt idx="4">
                  <c:v>Y+4</c:v>
                </c:pt>
                <c:pt idx="5">
                  <c:v>Y+5</c:v>
                </c:pt>
                <c:pt idx="6">
                  <c:v>...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64544"/>
        <c:axId val="33566080"/>
      </c:barChart>
      <c:catAx>
        <c:axId val="33564544"/>
        <c:scaling>
          <c:orientation val="minMax"/>
        </c:scaling>
        <c:delete val="0"/>
        <c:axPos val="b"/>
        <c:majorTickMark val="out"/>
        <c:minorTickMark val="none"/>
        <c:tickLblPos val="nextTo"/>
        <c:crossAx val="33566080"/>
        <c:crosses val="autoZero"/>
        <c:auto val="1"/>
        <c:lblAlgn val="ctr"/>
        <c:lblOffset val="100"/>
        <c:noMultiLvlLbl val="0"/>
      </c:catAx>
      <c:valAx>
        <c:axId val="33566080"/>
        <c:scaling>
          <c:orientation val="minMax"/>
          <c:max val="2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56454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Existing Capacity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Y</c:v>
                </c:pt>
                <c:pt idx="1">
                  <c:v>Y+1</c:v>
                </c:pt>
                <c:pt idx="2">
                  <c:v>Y+2</c:v>
                </c:pt>
                <c:pt idx="3">
                  <c:v>Y+3</c:v>
                </c:pt>
                <c:pt idx="4">
                  <c:v>Y+4</c:v>
                </c:pt>
                <c:pt idx="5">
                  <c:v>Y+5</c:v>
                </c:pt>
                <c:pt idx="6">
                  <c:v>...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Increment 1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Y</c:v>
                </c:pt>
                <c:pt idx="1">
                  <c:v>Y+1</c:v>
                </c:pt>
                <c:pt idx="2">
                  <c:v>Y+2</c:v>
                </c:pt>
                <c:pt idx="3">
                  <c:v>Y+3</c:v>
                </c:pt>
                <c:pt idx="4">
                  <c:v>Y+4</c:v>
                </c:pt>
                <c:pt idx="5">
                  <c:v>Y+5</c:v>
                </c:pt>
                <c:pt idx="6">
                  <c:v>...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Increment 2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Y</c:v>
                </c:pt>
                <c:pt idx="1">
                  <c:v>Y+1</c:v>
                </c:pt>
                <c:pt idx="2">
                  <c:v>Y+2</c:v>
                </c:pt>
                <c:pt idx="3">
                  <c:v>Y+3</c:v>
                </c:pt>
                <c:pt idx="4">
                  <c:v>Y+4</c:v>
                </c:pt>
                <c:pt idx="5">
                  <c:v>Y+5</c:v>
                </c:pt>
                <c:pt idx="6">
                  <c:v>...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806592"/>
        <c:axId val="33812480"/>
      </c:barChart>
      <c:catAx>
        <c:axId val="33806592"/>
        <c:scaling>
          <c:orientation val="minMax"/>
        </c:scaling>
        <c:delete val="0"/>
        <c:axPos val="b"/>
        <c:majorTickMark val="out"/>
        <c:minorTickMark val="none"/>
        <c:tickLblPos val="nextTo"/>
        <c:crossAx val="33812480"/>
        <c:crosses val="autoZero"/>
        <c:auto val="1"/>
        <c:lblAlgn val="ctr"/>
        <c:lblOffset val="100"/>
        <c:noMultiLvlLbl val="0"/>
      </c:catAx>
      <c:valAx>
        <c:axId val="33812480"/>
        <c:scaling>
          <c:orientation val="minMax"/>
          <c:max val="2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80659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Existing Capacity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Y</c:v>
                </c:pt>
                <c:pt idx="1">
                  <c:v>Y+1</c:v>
                </c:pt>
                <c:pt idx="2">
                  <c:v>Y+2</c:v>
                </c:pt>
                <c:pt idx="3">
                  <c:v>Y+3</c:v>
                </c:pt>
                <c:pt idx="4">
                  <c:v>Y+4</c:v>
                </c:pt>
                <c:pt idx="5">
                  <c:v>Y+5</c:v>
                </c:pt>
                <c:pt idx="6">
                  <c:v>...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365376"/>
        <c:axId val="31367168"/>
      </c:barChart>
      <c:catAx>
        <c:axId val="31365376"/>
        <c:scaling>
          <c:orientation val="minMax"/>
        </c:scaling>
        <c:delete val="0"/>
        <c:axPos val="b"/>
        <c:majorTickMark val="out"/>
        <c:minorTickMark val="none"/>
        <c:tickLblPos val="nextTo"/>
        <c:crossAx val="31367168"/>
        <c:crosses val="autoZero"/>
        <c:auto val="1"/>
        <c:lblAlgn val="ctr"/>
        <c:lblOffset val="100"/>
        <c:noMultiLvlLbl val="0"/>
      </c:catAx>
      <c:valAx>
        <c:axId val="31367168"/>
        <c:scaling>
          <c:orientation val="minMax"/>
          <c:max val="2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136537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Existing Capacity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Y</c:v>
                </c:pt>
                <c:pt idx="1">
                  <c:v>Y+1</c:v>
                </c:pt>
                <c:pt idx="2">
                  <c:v>Y+2</c:v>
                </c:pt>
                <c:pt idx="3">
                  <c:v>Y+3</c:v>
                </c:pt>
                <c:pt idx="4">
                  <c:v>Y+4</c:v>
                </c:pt>
                <c:pt idx="5">
                  <c:v>Y+5</c:v>
                </c:pt>
                <c:pt idx="6">
                  <c:v>...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8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Increment 1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Y</c:v>
                </c:pt>
                <c:pt idx="1">
                  <c:v>Y+1</c:v>
                </c:pt>
                <c:pt idx="2">
                  <c:v>Y+2</c:v>
                </c:pt>
                <c:pt idx="3">
                  <c:v>Y+3</c:v>
                </c:pt>
                <c:pt idx="4">
                  <c:v>Y+4</c:v>
                </c:pt>
                <c:pt idx="5">
                  <c:v>Y+5</c:v>
                </c:pt>
                <c:pt idx="6">
                  <c:v>...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1583232"/>
        <c:axId val="34718848"/>
      </c:barChart>
      <c:catAx>
        <c:axId val="31583232"/>
        <c:scaling>
          <c:orientation val="minMax"/>
        </c:scaling>
        <c:delete val="0"/>
        <c:axPos val="b"/>
        <c:majorTickMark val="out"/>
        <c:minorTickMark val="none"/>
        <c:tickLblPos val="nextTo"/>
        <c:crossAx val="34718848"/>
        <c:crosses val="autoZero"/>
        <c:auto val="1"/>
        <c:lblAlgn val="ctr"/>
        <c:lblOffset val="100"/>
        <c:noMultiLvlLbl val="0"/>
      </c:catAx>
      <c:valAx>
        <c:axId val="34718848"/>
        <c:scaling>
          <c:orientation val="minMax"/>
          <c:max val="2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158323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Operator A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Y</c:v>
                </c:pt>
                <c:pt idx="1">
                  <c:v>Y+1</c:v>
                </c:pt>
                <c:pt idx="2">
                  <c:v>Y+2</c:v>
                </c:pt>
                <c:pt idx="3">
                  <c:v>Y+3</c:v>
                </c:pt>
                <c:pt idx="4">
                  <c:v>Y+4</c:v>
                </c:pt>
                <c:pt idx="5">
                  <c:v>Y+5</c:v>
                </c:pt>
                <c:pt idx="6">
                  <c:v>...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10</c:v>
                </c:pt>
                <c:pt idx="1">
                  <c:v>10</c:v>
                </c:pt>
                <c:pt idx="2">
                  <c:v>12</c:v>
                </c:pt>
                <c:pt idx="3">
                  <c:v>13</c:v>
                </c:pt>
                <c:pt idx="4">
                  <c:v>16</c:v>
                </c:pt>
                <c:pt idx="5">
                  <c:v>16</c:v>
                </c:pt>
                <c:pt idx="6">
                  <c:v>16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Operator B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Y</c:v>
                </c:pt>
                <c:pt idx="1">
                  <c:v>Y+1</c:v>
                </c:pt>
                <c:pt idx="2">
                  <c:v>Y+2</c:v>
                </c:pt>
                <c:pt idx="3">
                  <c:v>Y+3</c:v>
                </c:pt>
                <c:pt idx="4">
                  <c:v>Y+4</c:v>
                </c:pt>
                <c:pt idx="5">
                  <c:v>Y+5</c:v>
                </c:pt>
                <c:pt idx="6">
                  <c:v>...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8</c:v>
                </c:pt>
                <c:pt idx="1">
                  <c:v>11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  <c:pt idx="5">
                  <c:v>15</c:v>
                </c:pt>
                <c:pt idx="6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465472"/>
        <c:axId val="37483648"/>
      </c:barChart>
      <c:catAx>
        <c:axId val="37465472"/>
        <c:scaling>
          <c:orientation val="minMax"/>
        </c:scaling>
        <c:delete val="0"/>
        <c:axPos val="b"/>
        <c:majorTickMark val="out"/>
        <c:minorTickMark val="none"/>
        <c:tickLblPos val="nextTo"/>
        <c:crossAx val="37483648"/>
        <c:crosses val="autoZero"/>
        <c:auto val="1"/>
        <c:lblAlgn val="ctr"/>
        <c:lblOffset val="100"/>
        <c:noMultiLvlLbl val="0"/>
      </c:catAx>
      <c:valAx>
        <c:axId val="37483648"/>
        <c:scaling>
          <c:orientation val="minMax"/>
          <c:max val="2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746547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Operator A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Y</c:v>
                </c:pt>
                <c:pt idx="1">
                  <c:v>Y+1</c:v>
                </c:pt>
                <c:pt idx="2">
                  <c:v>Y+2</c:v>
                </c:pt>
                <c:pt idx="3">
                  <c:v>Y+3</c:v>
                </c:pt>
                <c:pt idx="4">
                  <c:v>Y+4</c:v>
                </c:pt>
                <c:pt idx="5">
                  <c:v>Y+5</c:v>
                </c:pt>
                <c:pt idx="6">
                  <c:v>...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10</c:v>
                </c:pt>
                <c:pt idx="1">
                  <c:v>10</c:v>
                </c:pt>
                <c:pt idx="2">
                  <c:v>12</c:v>
                </c:pt>
                <c:pt idx="3">
                  <c:v>13</c:v>
                </c:pt>
                <c:pt idx="4">
                  <c:v>16</c:v>
                </c:pt>
                <c:pt idx="5">
                  <c:v>16</c:v>
                </c:pt>
                <c:pt idx="6">
                  <c:v>16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Operator B</c:v>
                </c:pt>
              </c:strCache>
            </c:strRef>
          </c:tx>
          <c:invertIfNegative val="0"/>
          <c:cat>
            <c:strRef>
              <c:f>Sheet1!$A$2:$A$8</c:f>
              <c:strCache>
                <c:ptCount val="7"/>
                <c:pt idx="0">
                  <c:v>Y</c:v>
                </c:pt>
                <c:pt idx="1">
                  <c:v>Y+1</c:v>
                </c:pt>
                <c:pt idx="2">
                  <c:v>Y+2</c:v>
                </c:pt>
                <c:pt idx="3">
                  <c:v>Y+3</c:v>
                </c:pt>
                <c:pt idx="4">
                  <c:v>Y+4</c:v>
                </c:pt>
                <c:pt idx="5">
                  <c:v>Y+5</c:v>
                </c:pt>
                <c:pt idx="6">
                  <c:v>...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8</c:v>
                </c:pt>
                <c:pt idx="1">
                  <c:v>11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  <c:pt idx="5">
                  <c:v>15</c:v>
                </c:pt>
                <c:pt idx="6">
                  <c:v>15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Lesser-Of Rule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4">
                  <a:lumMod val="75000"/>
                </a:schemeClr>
              </a:solidFill>
              <a:prstDash val="sysDash"/>
            </a:ln>
          </c:spPr>
          <c:invertIfNegative val="0"/>
          <c:cat>
            <c:strRef>
              <c:f>Sheet1!$A$2:$A$8</c:f>
              <c:strCache>
                <c:ptCount val="7"/>
                <c:pt idx="0">
                  <c:v>Y</c:v>
                </c:pt>
                <c:pt idx="1">
                  <c:v>Y+1</c:v>
                </c:pt>
                <c:pt idx="2">
                  <c:v>Y+2</c:v>
                </c:pt>
                <c:pt idx="3">
                  <c:v>Y+3</c:v>
                </c:pt>
                <c:pt idx="4">
                  <c:v>Y+4</c:v>
                </c:pt>
                <c:pt idx="5">
                  <c:v>Y+5</c:v>
                </c:pt>
                <c:pt idx="6">
                  <c:v>...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8</c:v>
                </c:pt>
                <c:pt idx="1">
                  <c:v>10</c:v>
                </c:pt>
                <c:pt idx="2">
                  <c:v>12</c:v>
                </c:pt>
                <c:pt idx="3">
                  <c:v>13</c:v>
                </c:pt>
                <c:pt idx="4">
                  <c:v>15</c:v>
                </c:pt>
                <c:pt idx="5">
                  <c:v>15</c:v>
                </c:pt>
                <c:pt idx="6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737984"/>
        <c:axId val="37739520"/>
      </c:barChart>
      <c:catAx>
        <c:axId val="37737984"/>
        <c:scaling>
          <c:orientation val="minMax"/>
        </c:scaling>
        <c:delete val="0"/>
        <c:axPos val="b"/>
        <c:majorTickMark val="out"/>
        <c:minorTickMark val="none"/>
        <c:tickLblPos val="nextTo"/>
        <c:crossAx val="37739520"/>
        <c:crosses val="autoZero"/>
        <c:auto val="1"/>
        <c:lblAlgn val="ctr"/>
        <c:lblOffset val="100"/>
        <c:noMultiLvlLbl val="0"/>
      </c:catAx>
      <c:valAx>
        <c:axId val="37739520"/>
        <c:scaling>
          <c:orientation val="minMax"/>
          <c:max val="2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773798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8CFCF4F-E7B9-4B8E-ADF6-9028043023D1}" type="datetime1">
              <a:rPr lang="fr-FR"/>
              <a:pPr>
                <a:defRPr/>
              </a:pPr>
              <a:t>21/01/2016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79509CD-62CF-4D94-928B-D790620A6EA5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51169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5DB1AA2-2630-437E-B348-6E2E9750D163}" type="datetime1">
              <a:rPr lang="fr-FR"/>
              <a:pPr>
                <a:defRPr/>
              </a:pPr>
              <a:t>21/01/2016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BE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BE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15D7753-1580-4264-89D1-13C02C8B185B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23476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l_entsog_pp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4572"/>
            <a:ext cx="9235440" cy="6908109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>
          <a:xfrm>
            <a:off x="1944000" y="2520000"/>
            <a:ext cx="7200000" cy="324000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1944000" y="2637008"/>
            <a:ext cx="7200000" cy="864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dirty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1944000" y="4797152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dirty="0" smtClean="0"/>
              <a:t>Name: ENTSOG representative</a:t>
            </a:r>
            <a:br>
              <a:rPr lang="en-GB" noProof="0" dirty="0" smtClean="0"/>
            </a:br>
            <a:r>
              <a:rPr lang="en-GB" noProof="0" dirty="0" smtClean="0"/>
              <a:t>Position: Adviser/EGM/President</a:t>
            </a:r>
            <a:endParaRPr lang="en-GB" noProof="0" dirty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944000" y="3600000"/>
            <a:ext cx="6048672" cy="503733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940152" y="620688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dirty="0" smtClean="0"/>
              <a:t>&lt;Place&gt; -- DD Month YYYY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 smtClean="0"/>
              <a:t>XY</a:t>
            </a:r>
            <a:br>
              <a:rPr lang="en-GB" sz="1200" dirty="0" smtClean="0"/>
            </a:br>
            <a:r>
              <a:rPr lang="en-GB" sz="1200" dirty="0" smtClean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ENTSOG -- European Network of Transmission System Operators for Gas</a:t>
            </a:r>
            <a:b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</a:br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Avenue de </a:t>
            </a:r>
            <a:r>
              <a:rPr lang="en-GB" sz="1200" b="0" kern="1200" baseline="0" dirty="0" err="1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Cortenbergh</a:t>
            </a:r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 100, B-1000 Brussels</a:t>
            </a:r>
            <a:endParaRPr lang="en-GB" sz="1200" b="0" kern="1200" baseline="0" dirty="0">
              <a:solidFill>
                <a:srgbClr val="000000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EML:</a:t>
            </a:r>
          </a:p>
          <a:p>
            <a:pPr algn="l"/>
            <a:r>
              <a:rPr lang="de-DE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WWW: </a:t>
            </a:r>
            <a:r>
              <a:rPr lang="de-DE" sz="1200" b="0" u="sng" kern="1200" baseline="0" dirty="0" smtClean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www.entsog.eu</a:t>
            </a:r>
            <a:endParaRPr lang="en-GB" sz="1200" b="0" u="sng" kern="1200" baseline="0" dirty="0">
              <a:solidFill>
                <a:schemeClr val="tx1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smtClean="0"/>
              <a:t>x.y@entsog.eu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38665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: Shift + Alt + 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kern="1200" spc="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spcBef>
                <a:spcPts val="300"/>
              </a:spcBef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952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912130545"/>
              </p:ext>
            </p:extLst>
          </p:nvPr>
        </p:nvGraphicFramePr>
        <p:xfrm>
          <a:off x="395536" y="1052736"/>
          <a:ext cx="7488832" cy="51125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2802"/>
                <a:gridCol w="458742"/>
                <a:gridCol w="458742"/>
                <a:gridCol w="458742"/>
                <a:gridCol w="1094372"/>
                <a:gridCol w="1094372"/>
                <a:gridCol w="1851060"/>
              </a:tblGrid>
              <a:tr h="597546"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6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2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2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2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2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2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2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1560" y="612000"/>
            <a:ext cx="6732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l_entsog_ppt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780032"/>
            <a:ext cx="7973568" cy="5077968"/>
          </a:xfrm>
          <a:prstGeom prst="rect">
            <a:avLst/>
          </a:prstGeom>
        </p:spPr>
      </p:pic>
      <p:sp>
        <p:nvSpPr>
          <p:cNvPr id="4" name="Rechteck 3"/>
          <p:cNvSpPr/>
          <p:nvPr userDrawn="1"/>
        </p:nvSpPr>
        <p:spPr>
          <a:xfrm>
            <a:off x="1944000" y="2564904"/>
            <a:ext cx="7200000" cy="2591928"/>
          </a:xfrm>
          <a:prstGeom prst="rect">
            <a:avLst/>
          </a:prstGeom>
          <a:solidFill>
            <a:schemeClr val="accent3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000" y="6336000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2124648" y="3501008"/>
            <a:ext cx="7019352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139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10442" y="1244704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spcBef>
                <a:spcPts val="300"/>
              </a:spcBef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612480" y="604709"/>
            <a:ext cx="6695824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60924" y="5718725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610492" y="604709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8936" y="5718725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08454" y="1758285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611311" y="1245582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3598" y="590665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5088438" y="2032273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2032272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14417" y="1231538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88439" y="1221135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1125149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610740" y="590665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611559" y="2032273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1221135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21664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601216" y="595424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611560" y="1316952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6709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streifen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6370320"/>
            <a:ext cx="7949184" cy="487680"/>
          </a:xfrm>
          <a:prstGeom prst="rect">
            <a:avLst/>
          </a:prstGeom>
        </p:spPr>
      </p:pic>
      <p:pic>
        <p:nvPicPr>
          <p:cNvPr id="6" name="Grafik 5" descr="ecke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60000" y="360000"/>
            <a:ext cx="457200" cy="457200"/>
          </a:xfrm>
          <a:prstGeom prst="rect">
            <a:avLst/>
          </a:prstGeom>
        </p:spPr>
      </p:pic>
      <p:pic>
        <p:nvPicPr>
          <p:cNvPr id="7" name="Grafik 6" descr="entsog_logo_4c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7560060" y="360000"/>
            <a:ext cx="1147564" cy="62072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98" r:id="rId4"/>
    <p:sldLayoutId id="2147483685" r:id="rId5"/>
    <p:sldLayoutId id="2147483684" r:id="rId6"/>
    <p:sldLayoutId id="2147483694" r:id="rId7"/>
    <p:sldLayoutId id="2147483695" r:id="rId8"/>
    <p:sldLayoutId id="2147483696" r:id="rId9"/>
    <p:sldLayoutId id="2147483697" r:id="rId10"/>
    <p:sldLayoutId id="214748369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TYNDP Capacity Calculation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Vincent Scherrer</a:t>
            </a:r>
          </a:p>
          <a:p>
            <a:r>
              <a:rPr lang="en-GB" dirty="0" smtClean="0"/>
              <a:t>IT Manager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Documentation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Brussels – 7</a:t>
            </a:r>
            <a:r>
              <a:rPr lang="en-GB" baseline="30000" dirty="0" smtClean="0"/>
              <a:t>th</a:t>
            </a:r>
            <a:r>
              <a:rPr lang="en-GB" dirty="0" smtClean="0"/>
              <a:t> of </a:t>
            </a:r>
            <a:r>
              <a:rPr lang="en-GB" dirty="0" err="1" smtClean="0"/>
              <a:t>october</a:t>
            </a:r>
            <a:r>
              <a:rPr lang="en-GB" dirty="0" smtClean="0"/>
              <a:t> 2015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10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</a:t>
            </a:r>
            <a:r>
              <a:rPr lang="fr-FR" dirty="0" smtClean="0"/>
              <a:t>. </a:t>
            </a:r>
            <a:r>
              <a:rPr lang="fr-FR" dirty="0" err="1" smtClean="0"/>
              <a:t>Add</a:t>
            </a:r>
            <a:r>
              <a:rPr lang="fr-FR" dirty="0" smtClean="0"/>
              <a:t> the </a:t>
            </a:r>
            <a:r>
              <a:rPr lang="fr-FR" dirty="0" err="1" smtClean="0"/>
              <a:t>Increments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560840210"/>
              </p:ext>
            </p:extLst>
          </p:nvPr>
        </p:nvGraphicFramePr>
        <p:xfrm>
          <a:off x="179512" y="1196752"/>
          <a:ext cx="871296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251520" y="5229200"/>
            <a:ext cx="8568952" cy="10081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1200" dirty="0" smtClean="0"/>
              <a:t>All the </a:t>
            </a:r>
            <a:r>
              <a:rPr lang="fr-FR" sz="1200" dirty="0" err="1" smtClean="0"/>
              <a:t>Increments</a:t>
            </a:r>
            <a:r>
              <a:rPr lang="fr-FR" sz="1200" dirty="0" smtClean="0"/>
              <a:t> </a:t>
            </a:r>
            <a:r>
              <a:rPr lang="fr-FR" sz="1200" dirty="0" err="1" smtClean="0"/>
              <a:t>submitted</a:t>
            </a:r>
            <a:r>
              <a:rPr lang="fr-FR" sz="1200" dirty="0" smtClean="0"/>
              <a:t> by the </a:t>
            </a:r>
            <a:r>
              <a:rPr lang="fr-FR" sz="1200" dirty="0" err="1" smtClean="0"/>
              <a:t>Promoter</a:t>
            </a:r>
            <a:r>
              <a:rPr lang="fr-FR" sz="1200" dirty="0" smtClean="0"/>
              <a:t> at </a:t>
            </a:r>
            <a:r>
              <a:rPr lang="fr-FR" sz="1200" dirty="0" err="1" smtClean="0"/>
              <a:t>this</a:t>
            </a:r>
            <a:r>
              <a:rPr lang="fr-FR" sz="1200" dirty="0" smtClean="0"/>
              <a:t> Point and in </a:t>
            </a:r>
            <a:r>
              <a:rPr lang="fr-FR" sz="1200" dirty="0" err="1" smtClean="0"/>
              <a:t>this</a:t>
            </a:r>
            <a:r>
              <a:rPr lang="fr-FR" sz="1200" dirty="0" smtClean="0"/>
              <a:t> Flow </a:t>
            </a:r>
            <a:r>
              <a:rPr lang="fr-FR" sz="1200" dirty="0" err="1" smtClean="0"/>
              <a:t>Directionare</a:t>
            </a:r>
            <a:r>
              <a:rPr lang="fr-FR" sz="1200" dirty="0" smtClean="0"/>
              <a:t> </a:t>
            </a:r>
            <a:r>
              <a:rPr lang="fr-FR" sz="1200" dirty="0" err="1" smtClean="0"/>
              <a:t>aggregated</a:t>
            </a:r>
            <a:r>
              <a:rPr lang="fr-FR" sz="1200" dirty="0" smtClean="0"/>
              <a:t>. An </a:t>
            </a:r>
            <a:r>
              <a:rPr lang="fr-FR" sz="1200" dirty="0" err="1" smtClean="0"/>
              <a:t>Increment</a:t>
            </a:r>
            <a:r>
              <a:rPr lang="fr-FR" sz="1200" dirty="0" smtClean="0"/>
              <a:t> </a:t>
            </a:r>
            <a:r>
              <a:rPr lang="fr-FR" sz="1200" dirty="0" err="1" smtClean="0"/>
              <a:t>commissioned</a:t>
            </a:r>
            <a:r>
              <a:rPr lang="fr-FR" sz="1200" dirty="0" smtClean="0"/>
              <a:t> </a:t>
            </a:r>
            <a:r>
              <a:rPr lang="fr-FR" sz="1200" dirty="0" err="1" smtClean="0"/>
              <a:t>during</a:t>
            </a:r>
            <a:r>
              <a:rPr lang="fr-FR" sz="1200" dirty="0" smtClean="0"/>
              <a:t> </a:t>
            </a:r>
            <a:r>
              <a:rPr lang="fr-FR" sz="1200" dirty="0" err="1" smtClean="0"/>
              <a:t>year</a:t>
            </a:r>
            <a:r>
              <a:rPr lang="fr-FR" sz="1200" dirty="0" smtClean="0"/>
              <a:t> Y </a:t>
            </a:r>
            <a:r>
              <a:rPr lang="fr-FR" sz="1200" dirty="0" err="1" smtClean="0"/>
              <a:t>is</a:t>
            </a:r>
            <a:r>
              <a:rPr lang="fr-FR" sz="1200" dirty="0" smtClean="0"/>
              <a:t> </a:t>
            </a:r>
            <a:r>
              <a:rPr lang="fr-FR" sz="1200" dirty="0" err="1" smtClean="0"/>
              <a:t>only</a:t>
            </a:r>
            <a:r>
              <a:rPr lang="fr-FR" sz="1200" dirty="0" smtClean="0"/>
              <a:t> </a:t>
            </a:r>
            <a:r>
              <a:rPr lang="fr-FR" sz="1200" dirty="0" err="1" smtClean="0"/>
              <a:t>considered</a:t>
            </a:r>
            <a:r>
              <a:rPr lang="fr-FR" sz="1200" dirty="0" smtClean="0"/>
              <a:t> as effective </a:t>
            </a:r>
            <a:r>
              <a:rPr lang="fr-FR" sz="1200" dirty="0" err="1" smtClean="0"/>
              <a:t>from</a:t>
            </a:r>
            <a:r>
              <a:rPr lang="fr-FR" sz="1200" dirty="0" smtClean="0"/>
              <a:t> Y+1.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29194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11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Operator</a:t>
            </a:r>
            <a:r>
              <a:rPr lang="fr-FR" dirty="0" smtClean="0"/>
              <a:t> 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683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12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1. </a:t>
            </a:r>
            <a:r>
              <a:rPr lang="fr-FR" dirty="0" err="1" smtClean="0"/>
              <a:t>Initiate</a:t>
            </a:r>
            <a:r>
              <a:rPr lang="fr-FR" dirty="0" smtClean="0"/>
              <a:t> the </a:t>
            </a:r>
            <a:r>
              <a:rPr lang="fr-FR" dirty="0" err="1" smtClean="0"/>
              <a:t>Existing</a:t>
            </a:r>
            <a:r>
              <a:rPr lang="fr-FR" dirty="0" smtClean="0"/>
              <a:t> Capacity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025775219"/>
              </p:ext>
            </p:extLst>
          </p:nvPr>
        </p:nvGraphicFramePr>
        <p:xfrm>
          <a:off x="179512" y="1196752"/>
          <a:ext cx="871296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319064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13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2</a:t>
            </a:r>
            <a:r>
              <a:rPr lang="fr-FR" dirty="0" smtClean="0"/>
              <a:t>. </a:t>
            </a:r>
            <a:r>
              <a:rPr lang="fr-FR" dirty="0" err="1" smtClean="0"/>
              <a:t>Add</a:t>
            </a:r>
            <a:r>
              <a:rPr lang="fr-FR" dirty="0" smtClean="0"/>
              <a:t> the </a:t>
            </a:r>
            <a:r>
              <a:rPr lang="fr-FR" dirty="0" err="1" smtClean="0"/>
              <a:t>Increments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908264152"/>
              </p:ext>
            </p:extLst>
          </p:nvPr>
        </p:nvGraphicFramePr>
        <p:xfrm>
          <a:off x="179512" y="1196752"/>
          <a:ext cx="871296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54384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14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Resulting</a:t>
            </a:r>
            <a:r>
              <a:rPr lang="fr-FR" dirty="0" smtClean="0"/>
              <a:t> </a:t>
            </a:r>
            <a:r>
              <a:rPr lang="fr-FR" dirty="0" err="1" smtClean="0"/>
              <a:t>Operator</a:t>
            </a:r>
            <a:r>
              <a:rPr lang="fr-FR" dirty="0" smtClean="0"/>
              <a:t> </a:t>
            </a:r>
            <a:r>
              <a:rPr lang="fr-FR" dirty="0" err="1" smtClean="0"/>
              <a:t>Capacities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6168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15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Result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853219111"/>
              </p:ext>
            </p:extLst>
          </p:nvPr>
        </p:nvGraphicFramePr>
        <p:xfrm>
          <a:off x="179512" y="1196752"/>
          <a:ext cx="871296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251520" y="5229200"/>
            <a:ext cx="8568952" cy="10081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The </a:t>
            </a:r>
            <a:r>
              <a:rPr lang="fr-FR" sz="1600" dirty="0" err="1" smtClean="0"/>
              <a:t>previous</a:t>
            </a:r>
            <a:r>
              <a:rPr lang="fr-FR" sz="1600" dirty="0" smtClean="0"/>
              <a:t> </a:t>
            </a:r>
            <a:r>
              <a:rPr lang="fr-FR" sz="1600" dirty="0" err="1" smtClean="0"/>
              <a:t>aggregation</a:t>
            </a:r>
            <a:r>
              <a:rPr lang="fr-FR" sz="1600" dirty="0" smtClean="0"/>
              <a:t> </a:t>
            </a:r>
            <a:r>
              <a:rPr lang="fr-FR" sz="1600" dirty="0" err="1" smtClean="0"/>
              <a:t>procedure</a:t>
            </a:r>
            <a:r>
              <a:rPr lang="fr-FR" sz="1600" dirty="0" smtClean="0"/>
              <a:t> </a:t>
            </a:r>
            <a:r>
              <a:rPr lang="fr-FR" sz="1600" dirty="0" err="1" smtClean="0"/>
              <a:t>produces</a:t>
            </a:r>
            <a:r>
              <a:rPr lang="fr-FR" sz="1600" dirty="0" smtClean="0"/>
              <a:t> a profile of values for </a:t>
            </a:r>
            <a:r>
              <a:rPr lang="fr-FR" sz="1600" dirty="0" err="1" smtClean="0"/>
              <a:t>each</a:t>
            </a:r>
            <a:r>
              <a:rPr lang="fr-FR" sz="1600" dirty="0" smtClean="0"/>
              <a:t> </a:t>
            </a:r>
            <a:r>
              <a:rPr lang="fr-FR" sz="1600" dirty="0" err="1" smtClean="0"/>
              <a:t>operator</a:t>
            </a:r>
            <a:r>
              <a:rPr lang="fr-FR" sz="1600" dirty="0" smtClean="0"/>
              <a:t>, </a:t>
            </a:r>
            <a:r>
              <a:rPr lang="fr-FR" sz="1600" dirty="0" err="1" smtClean="0"/>
              <a:t>that</a:t>
            </a:r>
            <a:r>
              <a:rPr lang="fr-FR" sz="1600" dirty="0" smtClean="0"/>
              <a:t> </a:t>
            </a:r>
            <a:r>
              <a:rPr lang="fr-FR" sz="1600" dirty="0" err="1" smtClean="0"/>
              <a:t>can</a:t>
            </a:r>
            <a:r>
              <a:rPr lang="fr-FR" sz="1600" dirty="0" smtClean="0"/>
              <a:t> </a:t>
            </a:r>
            <a:r>
              <a:rPr lang="fr-FR" sz="1600" dirty="0" err="1" smtClean="0"/>
              <a:t>vary</a:t>
            </a:r>
            <a:r>
              <a:rPr lang="fr-FR" sz="1600" dirty="0" smtClean="0"/>
              <a:t> </a:t>
            </a:r>
            <a:r>
              <a:rPr lang="fr-FR" sz="1600" dirty="0" err="1" smtClean="0"/>
              <a:t>from</a:t>
            </a:r>
            <a:r>
              <a:rPr lang="fr-FR" sz="1600" dirty="0" smtClean="0"/>
              <a:t> </a:t>
            </a:r>
            <a:r>
              <a:rPr lang="fr-FR" sz="1600" dirty="0" err="1" smtClean="0"/>
              <a:t>year</a:t>
            </a:r>
            <a:r>
              <a:rPr lang="fr-FR" sz="1600" dirty="0" smtClean="0"/>
              <a:t> to </a:t>
            </a:r>
            <a:r>
              <a:rPr lang="fr-FR" sz="1600" dirty="0" err="1" smtClean="0"/>
              <a:t>year</a:t>
            </a:r>
            <a:r>
              <a:rPr lang="fr-FR" sz="1600" dirty="0" smtClean="0"/>
              <a:t>, for the </a:t>
            </a:r>
            <a:r>
              <a:rPr lang="fr-FR" sz="1600" dirty="0" err="1" smtClean="0"/>
              <a:t>whole</a:t>
            </a:r>
            <a:r>
              <a:rPr lang="fr-FR" sz="1600" dirty="0" smtClean="0"/>
              <a:t> </a:t>
            </a:r>
            <a:r>
              <a:rPr lang="fr-FR" sz="1600" dirty="0" err="1" smtClean="0"/>
              <a:t>period</a:t>
            </a:r>
            <a:r>
              <a:rPr lang="fr-FR" sz="1600" dirty="0" smtClean="0"/>
              <a:t> of the TYNDP.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10319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16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Lesser</a:t>
            </a:r>
            <a:r>
              <a:rPr lang="fr-FR" dirty="0" smtClean="0"/>
              <a:t>-Of </a:t>
            </a:r>
            <a:r>
              <a:rPr lang="fr-FR" dirty="0" err="1" smtClean="0"/>
              <a:t>Rule</a:t>
            </a:r>
            <a:r>
              <a:rPr lang="fr-FR" dirty="0" smtClean="0"/>
              <a:t> Application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1336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17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Result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996944577"/>
              </p:ext>
            </p:extLst>
          </p:nvPr>
        </p:nvGraphicFramePr>
        <p:xfrm>
          <a:off x="179512" y="1196752"/>
          <a:ext cx="871296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251520" y="5229200"/>
            <a:ext cx="8568952" cy="10081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600" dirty="0" smtClean="0"/>
              <a:t>For </a:t>
            </a:r>
            <a:r>
              <a:rPr lang="fr-FR" sz="1600" dirty="0" err="1" smtClean="0"/>
              <a:t>each</a:t>
            </a:r>
            <a:r>
              <a:rPr lang="fr-FR" sz="1600" dirty="0" smtClean="0"/>
              <a:t> </a:t>
            </a:r>
            <a:r>
              <a:rPr lang="fr-FR" sz="1600" dirty="0" err="1" smtClean="0"/>
              <a:t>year</a:t>
            </a:r>
            <a:r>
              <a:rPr lang="fr-FR" sz="1600" dirty="0" smtClean="0"/>
              <a:t>, the minimum value </a:t>
            </a:r>
            <a:r>
              <a:rPr lang="fr-FR" sz="1600" dirty="0" err="1" smtClean="0"/>
              <a:t>is</a:t>
            </a:r>
            <a:r>
              <a:rPr lang="fr-FR" sz="1600" dirty="0" smtClean="0"/>
              <a:t> </a:t>
            </a:r>
            <a:r>
              <a:rPr lang="fr-FR" sz="1600" dirty="0" err="1" smtClean="0"/>
              <a:t>then</a:t>
            </a:r>
            <a:r>
              <a:rPr lang="fr-FR" sz="1600" dirty="0" smtClean="0"/>
              <a:t> </a:t>
            </a:r>
            <a:r>
              <a:rPr lang="fr-FR" sz="1600" dirty="0" err="1" smtClean="0"/>
              <a:t>selected</a:t>
            </a:r>
            <a:r>
              <a:rPr lang="fr-FR" sz="1600" dirty="0" smtClean="0"/>
              <a:t>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581336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Vincent Scherrer</a:t>
            </a:r>
            <a:br>
              <a:rPr lang="en-GB" dirty="0" smtClean="0"/>
            </a:br>
            <a:r>
              <a:rPr lang="en-GB" dirty="0" smtClean="0"/>
              <a:t>IT Manager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71800" y="5185767"/>
            <a:ext cx="3286943" cy="287933"/>
          </a:xfrm>
        </p:spPr>
        <p:txBody>
          <a:bodyPr/>
          <a:lstStyle/>
          <a:p>
            <a:r>
              <a:rPr lang="en-GB" dirty="0" smtClean="0"/>
              <a:t>Vincent.scherrer@entsog.eu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324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fr-FR" dirty="0" smtClean="0"/>
              <a:t>ENTSOG uses </a:t>
            </a:r>
            <a:r>
              <a:rPr lang="fr-FR" dirty="0" err="1" smtClean="0"/>
              <a:t>Capacities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Application of </a:t>
            </a:r>
            <a:r>
              <a:rPr lang="fr-FR" dirty="0" err="1" smtClean="0"/>
              <a:t>Lesser</a:t>
            </a:r>
            <a:r>
              <a:rPr lang="fr-FR" dirty="0" smtClean="0"/>
              <a:t>-Of </a:t>
            </a:r>
            <a:r>
              <a:rPr lang="fr-FR" dirty="0" err="1" smtClean="0"/>
              <a:t>Rule</a:t>
            </a:r>
            <a:r>
              <a:rPr lang="fr-FR" dirty="0" smtClean="0"/>
              <a:t> as the </a:t>
            </a:r>
            <a:r>
              <a:rPr lang="fr-FR" dirty="0" err="1" smtClean="0"/>
              <a:t>defining</a:t>
            </a:r>
            <a:r>
              <a:rPr lang="fr-FR" dirty="0" smtClean="0"/>
              <a:t> </a:t>
            </a:r>
            <a:r>
              <a:rPr lang="fr-FR" dirty="0" err="1" smtClean="0"/>
              <a:t>constraints</a:t>
            </a:r>
            <a:r>
              <a:rPr lang="fr-FR" dirty="0" smtClean="0"/>
              <a:t>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simulating</a:t>
            </a:r>
            <a:r>
              <a:rPr lang="fr-FR" dirty="0" smtClean="0"/>
              <a:t> </a:t>
            </a:r>
            <a:r>
              <a:rPr lang="fr-FR" dirty="0" err="1" smtClean="0"/>
              <a:t>its</a:t>
            </a:r>
            <a:r>
              <a:rPr lang="fr-FR" dirty="0" smtClean="0"/>
              <a:t> network model</a:t>
            </a:r>
          </a:p>
          <a:p>
            <a:endParaRPr lang="fr-FR" dirty="0"/>
          </a:p>
          <a:p>
            <a:r>
              <a:rPr lang="fr-FR" dirty="0" err="1" smtClean="0"/>
              <a:t>Lesser</a:t>
            </a:r>
            <a:r>
              <a:rPr lang="fr-FR" dirty="0" smtClean="0"/>
              <a:t>-Of </a:t>
            </a:r>
            <a:r>
              <a:rPr lang="fr-FR" dirty="0" err="1" smtClean="0"/>
              <a:t>Rule</a:t>
            </a:r>
            <a:r>
              <a:rPr lang="fr-FR" dirty="0" smtClean="0"/>
              <a:t> </a:t>
            </a:r>
            <a:r>
              <a:rPr lang="fr-FR" dirty="0" err="1" smtClean="0"/>
              <a:t>takes</a:t>
            </a:r>
            <a:r>
              <a:rPr lang="fr-FR" dirty="0" smtClean="0"/>
              <a:t> the </a:t>
            </a:r>
            <a:r>
              <a:rPr lang="fr-FR" dirty="0" err="1" smtClean="0"/>
              <a:t>Operator</a:t>
            </a:r>
            <a:r>
              <a:rPr lang="fr-FR" dirty="0" smtClean="0"/>
              <a:t> </a:t>
            </a:r>
            <a:r>
              <a:rPr lang="fr-FR" dirty="0" err="1" smtClean="0"/>
              <a:t>Capacities</a:t>
            </a:r>
            <a:r>
              <a:rPr lang="fr-FR" dirty="0" smtClean="0"/>
              <a:t> as an input</a:t>
            </a:r>
          </a:p>
          <a:p>
            <a:pPr lvl="1"/>
            <a:r>
              <a:rPr lang="fr-FR" dirty="0" smtClean="0"/>
              <a:t>For </a:t>
            </a:r>
            <a:r>
              <a:rPr lang="fr-FR" dirty="0" err="1" smtClean="0"/>
              <a:t>every</a:t>
            </a:r>
            <a:r>
              <a:rPr lang="fr-FR" dirty="0" smtClean="0"/>
              <a:t> Point, Arc, Infrastructure Scenario, and </a:t>
            </a:r>
            <a:r>
              <a:rPr lang="fr-FR" dirty="0" err="1" smtClean="0"/>
              <a:t>Year</a:t>
            </a:r>
            <a:r>
              <a:rPr lang="fr-FR" dirty="0" smtClean="0"/>
              <a:t>, the system </a:t>
            </a:r>
            <a:r>
              <a:rPr lang="fr-FR" dirty="0" err="1" smtClean="0"/>
              <a:t>calculates</a:t>
            </a:r>
            <a:r>
              <a:rPr lang="fr-FR" dirty="0" smtClean="0"/>
              <a:t> the total of entries and exits, and </a:t>
            </a:r>
            <a:r>
              <a:rPr lang="fr-FR" dirty="0" err="1" smtClean="0"/>
              <a:t>then</a:t>
            </a:r>
            <a:r>
              <a:rPr lang="fr-FR" dirty="0" smtClean="0"/>
              <a:t> selects the minimum value</a:t>
            </a:r>
          </a:p>
          <a:p>
            <a:pPr lvl="1"/>
            <a:endParaRPr lang="fr-FR" dirty="0"/>
          </a:p>
          <a:p>
            <a:r>
              <a:rPr lang="fr-FR" dirty="0" err="1" smtClean="0"/>
              <a:t>Operator</a:t>
            </a:r>
            <a:r>
              <a:rPr lang="fr-FR" dirty="0" smtClean="0"/>
              <a:t> </a:t>
            </a:r>
            <a:r>
              <a:rPr lang="fr-FR" dirty="0" err="1" smtClean="0"/>
              <a:t>Capacities</a:t>
            </a:r>
            <a:r>
              <a:rPr lang="fr-FR" dirty="0" smtClean="0"/>
              <a:t> are </a:t>
            </a:r>
            <a:r>
              <a:rPr lang="fr-FR" dirty="0" err="1" smtClean="0"/>
              <a:t>built</a:t>
            </a:r>
            <a:r>
              <a:rPr lang="fr-FR" dirty="0" smtClean="0"/>
              <a:t> </a:t>
            </a:r>
            <a:r>
              <a:rPr lang="fr-FR" dirty="0" err="1" smtClean="0"/>
              <a:t>based</a:t>
            </a:r>
            <a:r>
              <a:rPr lang="fr-FR" dirty="0" smtClean="0"/>
              <a:t> on</a:t>
            </a:r>
          </a:p>
          <a:p>
            <a:pPr lvl="1"/>
            <a:r>
              <a:rPr lang="fr-FR" dirty="0" err="1" smtClean="0"/>
              <a:t>Existing</a:t>
            </a:r>
            <a:r>
              <a:rPr lang="fr-FR" dirty="0" smtClean="0"/>
              <a:t> Capacity</a:t>
            </a:r>
          </a:p>
          <a:p>
            <a:pPr lvl="1"/>
            <a:r>
              <a:rPr lang="fr-FR" dirty="0" err="1" smtClean="0"/>
              <a:t>Increments</a:t>
            </a:r>
            <a:endParaRPr lang="fr-FR" dirty="0" smtClean="0"/>
          </a:p>
          <a:p>
            <a:pPr lvl="1"/>
            <a:r>
              <a:rPr lang="fr-FR" dirty="0" smtClean="0"/>
              <a:t>System </a:t>
            </a:r>
            <a:r>
              <a:rPr lang="fr-FR" dirty="0" err="1" smtClean="0"/>
              <a:t>Enhancements</a:t>
            </a:r>
            <a:endParaRPr lang="fr-FR" dirty="0" smtClean="0"/>
          </a:p>
          <a:p>
            <a:pPr marL="0" lvl="1" indent="0">
              <a:buNone/>
            </a:pPr>
            <a:endParaRPr lang="fr-FR" dirty="0" smtClean="0"/>
          </a:p>
          <a:p>
            <a:pPr indent="-171450"/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Specific</a:t>
            </a:r>
            <a:r>
              <a:rPr lang="fr-FR" dirty="0" smtClean="0"/>
              <a:t> </a:t>
            </a:r>
            <a:r>
              <a:rPr lang="fr-FR" dirty="0" err="1" smtClean="0"/>
              <a:t>Contexts</a:t>
            </a:r>
            <a:endParaRPr lang="fr-FR" dirty="0"/>
          </a:p>
          <a:p>
            <a:pPr lvl="1"/>
            <a:r>
              <a:rPr lang="fr-FR" dirty="0" smtClean="0"/>
              <a:t>ESW-CBA</a:t>
            </a:r>
          </a:p>
          <a:p>
            <a:pPr lvl="1"/>
            <a:r>
              <a:rPr lang="fr-FR" dirty="0" smtClean="0"/>
              <a:t>PS-CBA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Basics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2</a:t>
            </a:fld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05644" y="6150773"/>
            <a:ext cx="8168079" cy="374571"/>
          </a:xfrm>
        </p:spPr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process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going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 </a:t>
            </a:r>
            <a:r>
              <a:rPr lang="fr-FR" dirty="0" err="1" smtClean="0"/>
              <a:t>explained</a:t>
            </a:r>
            <a:r>
              <a:rPr lang="fr-FR" dirty="0" smtClean="0"/>
              <a:t> in the </a:t>
            </a:r>
            <a:r>
              <a:rPr lang="fr-FR" dirty="0" err="1" smtClean="0"/>
              <a:t>following</a:t>
            </a:r>
            <a:r>
              <a:rPr lang="fr-FR" dirty="0" smtClean="0"/>
              <a:t>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117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3</a:t>
            </a:fld>
            <a:endParaRPr lang="en-GB" noProof="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Context : ESW-CBA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3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4</a:t>
            </a:fld>
            <a:endParaRPr lang="en-GB" noProof="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Build Operator Capacities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235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5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3564" y="259200"/>
            <a:ext cx="7527273" cy="540000"/>
          </a:xfrm>
        </p:spPr>
        <p:txBody>
          <a:bodyPr/>
          <a:lstStyle/>
          <a:p>
            <a:r>
              <a:rPr lang="fr-FR" dirty="0" smtClean="0"/>
              <a:t>Inputs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1560" y="1947576"/>
            <a:ext cx="2618473" cy="126004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err="1" smtClean="0"/>
              <a:t>Existing</a:t>
            </a:r>
            <a:r>
              <a:rPr lang="fr-FR" sz="2400" dirty="0" smtClean="0"/>
              <a:t> Capacity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3334772" y="1944887"/>
            <a:ext cx="2618473" cy="126004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err="1" smtClean="0"/>
              <a:t>Increments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611560" y="3356992"/>
            <a:ext cx="2618473" cy="5206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100" dirty="0" smtClean="0"/>
              <a:t>Source : </a:t>
            </a:r>
            <a:r>
              <a:rPr lang="fr-FR" sz="1100" dirty="0" err="1" smtClean="0"/>
              <a:t>Internal</a:t>
            </a:r>
            <a:r>
              <a:rPr lang="fr-FR" sz="1100" dirty="0" smtClean="0"/>
              <a:t> Data Collection (Excel Files) </a:t>
            </a:r>
            <a:r>
              <a:rPr lang="fr-FR" sz="1100" dirty="0" err="1" smtClean="0"/>
              <a:t>from</a:t>
            </a:r>
            <a:r>
              <a:rPr lang="fr-FR" sz="1100" dirty="0" smtClean="0"/>
              <a:t> ENTSOG </a:t>
            </a:r>
            <a:r>
              <a:rPr lang="fr-FR" sz="1100" dirty="0" err="1" smtClean="0"/>
              <a:t>Members</a:t>
            </a:r>
            <a:r>
              <a:rPr lang="fr-FR" sz="1100" dirty="0" smtClean="0"/>
              <a:t>, </a:t>
            </a:r>
            <a:r>
              <a:rPr lang="fr-FR" sz="1100" dirty="0" err="1" smtClean="0"/>
              <a:t>Observers</a:t>
            </a:r>
            <a:r>
              <a:rPr lang="fr-FR" sz="1100" dirty="0" smtClean="0"/>
              <a:t> and Associated </a:t>
            </a:r>
            <a:r>
              <a:rPr lang="fr-FR" sz="1100" dirty="0" err="1" smtClean="0"/>
              <a:t>Partners</a:t>
            </a:r>
            <a:endParaRPr lang="en-US" sz="1100" dirty="0"/>
          </a:p>
        </p:txBody>
      </p:sp>
      <p:sp>
        <p:nvSpPr>
          <p:cNvPr id="8" name="Rectangle 7"/>
          <p:cNvSpPr/>
          <p:nvPr/>
        </p:nvSpPr>
        <p:spPr>
          <a:xfrm>
            <a:off x="3334771" y="3356992"/>
            <a:ext cx="5295862" cy="5206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100" dirty="0" smtClean="0"/>
              <a:t>Source :  Data Portal</a:t>
            </a:r>
            <a:endParaRPr lang="en-US" sz="1100" dirty="0"/>
          </a:p>
        </p:txBody>
      </p:sp>
      <p:sp>
        <p:nvSpPr>
          <p:cNvPr id="10" name="Rectangle 9"/>
          <p:cNvSpPr/>
          <p:nvPr/>
        </p:nvSpPr>
        <p:spPr>
          <a:xfrm>
            <a:off x="632760" y="4031693"/>
            <a:ext cx="2576071" cy="5912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100" i="1" dirty="0" smtClean="0"/>
              <a:t>This </a:t>
            </a:r>
            <a:r>
              <a:rPr lang="fr-FR" sz="1100" i="1" dirty="0" err="1" smtClean="0"/>
              <a:t>is</a:t>
            </a:r>
            <a:r>
              <a:rPr lang="fr-FR" sz="1100" i="1" dirty="0" smtClean="0"/>
              <a:t> the </a:t>
            </a:r>
            <a:r>
              <a:rPr lang="fr-FR" sz="1100" i="1" dirty="0" err="1" smtClean="0"/>
              <a:t>only</a:t>
            </a:r>
            <a:r>
              <a:rPr lang="fr-FR" sz="1100" i="1" dirty="0" smtClean="0"/>
              <a:t> Excel-</a:t>
            </a:r>
            <a:r>
              <a:rPr lang="fr-FR" sz="1100" i="1" dirty="0" err="1" smtClean="0"/>
              <a:t>based</a:t>
            </a:r>
            <a:r>
              <a:rPr lang="fr-FR" sz="1100" i="1" dirty="0" smtClean="0"/>
              <a:t> data collection </a:t>
            </a:r>
            <a:r>
              <a:rPr lang="fr-FR" sz="1100" i="1" dirty="0" err="1" smtClean="0"/>
              <a:t>process</a:t>
            </a:r>
            <a:endParaRPr lang="en-US" sz="1100" i="1" dirty="0"/>
          </a:p>
        </p:txBody>
      </p:sp>
      <p:sp>
        <p:nvSpPr>
          <p:cNvPr id="11" name="Rectangle 10"/>
          <p:cNvSpPr/>
          <p:nvPr/>
        </p:nvSpPr>
        <p:spPr>
          <a:xfrm>
            <a:off x="3343523" y="4033857"/>
            <a:ext cx="5287110" cy="5912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100" i="1" dirty="0" smtClean="0"/>
              <a:t>Data entry </a:t>
            </a:r>
            <a:r>
              <a:rPr lang="fr-FR" sz="1100" i="1" dirty="0" err="1" smtClean="0"/>
              <a:t>with</a:t>
            </a:r>
            <a:r>
              <a:rPr lang="fr-FR" sz="1100" i="1" dirty="0" smtClean="0"/>
              <a:t> </a:t>
            </a:r>
            <a:r>
              <a:rPr lang="fr-FR" sz="1100" i="1" dirty="0" err="1" smtClean="0"/>
              <a:t>Sharepoint</a:t>
            </a:r>
            <a:endParaRPr lang="en-US" sz="1100" i="1" dirty="0"/>
          </a:p>
        </p:txBody>
      </p:sp>
      <p:sp>
        <p:nvSpPr>
          <p:cNvPr id="15" name="Rectangle 14"/>
          <p:cNvSpPr/>
          <p:nvPr/>
        </p:nvSpPr>
        <p:spPr>
          <a:xfrm>
            <a:off x="5979389" y="1947576"/>
            <a:ext cx="2618473" cy="627334"/>
          </a:xfrm>
          <a:prstGeom prst="rect">
            <a:avLst/>
          </a:prstGeom>
          <a:ln>
            <a:prstDash val="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1400" dirty="0" err="1" smtClean="0"/>
              <a:t>Projects</a:t>
            </a:r>
            <a:endParaRPr lang="en-US" sz="1400" dirty="0"/>
          </a:p>
        </p:txBody>
      </p:sp>
      <p:sp>
        <p:nvSpPr>
          <p:cNvPr id="16" name="Rectangle 15"/>
          <p:cNvSpPr/>
          <p:nvPr/>
        </p:nvSpPr>
        <p:spPr>
          <a:xfrm>
            <a:off x="6012160" y="2708920"/>
            <a:ext cx="2618473" cy="496012"/>
          </a:xfrm>
          <a:prstGeom prst="rect">
            <a:avLst/>
          </a:prstGeom>
          <a:ln>
            <a:prstDash val="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1400" dirty="0" smtClean="0"/>
              <a:t>Capacity Modifications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8752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3131840" y="1228938"/>
            <a:ext cx="1528517" cy="24426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3608373" y="1231888"/>
            <a:ext cx="10860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1200" b="1" smtClean="0">
                <a:solidFill>
                  <a:schemeClr val="bg1">
                    <a:lumMod val="75000"/>
                  </a:schemeClr>
                </a:solidFill>
              </a:rPr>
              <a:t>TYNDP 2015</a:t>
            </a:r>
          </a:p>
          <a:p>
            <a:pPr algn="r"/>
            <a:r>
              <a:rPr lang="fr-FR" sz="1200" b="1" smtClean="0">
                <a:solidFill>
                  <a:schemeClr val="bg1">
                    <a:lumMod val="75000"/>
                  </a:schemeClr>
                </a:solidFill>
              </a:rPr>
              <a:t>High </a:t>
            </a:r>
            <a:endParaRPr lang="fr-FR" sz="1200" b="1" dirty="0" smtClean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15616" y="3029788"/>
            <a:ext cx="1263232" cy="609600"/>
          </a:xfrm>
          <a:prstGeom prst="rect">
            <a:avLst/>
          </a:prstGeom>
          <a:ln>
            <a:solidFill>
              <a:srgbClr val="000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err="1" smtClean="0"/>
              <a:t>Existing</a:t>
            </a:r>
            <a:r>
              <a:rPr lang="fr-FR" sz="1400" b="1" dirty="0" smtClean="0"/>
              <a:t> infra</a:t>
            </a:r>
          </a:p>
        </p:txBody>
      </p:sp>
      <p:sp>
        <p:nvSpPr>
          <p:cNvPr id="8" name="Rectangle 7"/>
          <p:cNvSpPr/>
          <p:nvPr/>
        </p:nvSpPr>
        <p:spPr>
          <a:xfrm>
            <a:off x="1115616" y="2496388"/>
            <a:ext cx="1263232" cy="5334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/>
              <a:t>FID </a:t>
            </a:r>
            <a:r>
              <a:rPr lang="fr-FR" sz="1400" b="1" dirty="0" err="1" smtClean="0"/>
              <a:t>projects</a:t>
            </a:r>
            <a:r>
              <a:rPr lang="fr-FR" sz="1400" b="1" dirty="0" smtClean="0"/>
              <a:t> </a:t>
            </a:r>
            <a:endParaRPr lang="en-GB" sz="1400" b="1" dirty="0"/>
          </a:p>
        </p:txBody>
      </p:sp>
      <p:sp>
        <p:nvSpPr>
          <p:cNvPr id="33" name="Rectangle 32"/>
          <p:cNvSpPr/>
          <p:nvPr/>
        </p:nvSpPr>
        <p:spPr>
          <a:xfrm>
            <a:off x="2899467" y="3044552"/>
            <a:ext cx="1524000" cy="609600"/>
          </a:xfrm>
          <a:prstGeom prst="rect">
            <a:avLst/>
          </a:prstGeom>
          <a:ln>
            <a:solidFill>
              <a:srgbClr val="000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err="1" smtClean="0"/>
              <a:t>Existing</a:t>
            </a:r>
            <a:r>
              <a:rPr lang="fr-FR" sz="1400" b="1" dirty="0" smtClean="0"/>
              <a:t> infra</a:t>
            </a:r>
            <a:endParaRPr lang="en-GB" sz="1400" b="1" dirty="0"/>
          </a:p>
        </p:txBody>
      </p:sp>
      <p:sp>
        <p:nvSpPr>
          <p:cNvPr id="35" name="Rectangle 34"/>
          <p:cNvSpPr/>
          <p:nvPr/>
        </p:nvSpPr>
        <p:spPr>
          <a:xfrm>
            <a:off x="2899467" y="2511152"/>
            <a:ext cx="1524000" cy="5334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/>
              <a:t>FID </a:t>
            </a:r>
            <a:r>
              <a:rPr lang="fr-FR" sz="1400" b="1" dirty="0" err="1" smtClean="0"/>
              <a:t>projects</a:t>
            </a:r>
            <a:r>
              <a:rPr lang="fr-FR" sz="1400" b="1" dirty="0" smtClean="0"/>
              <a:t> </a:t>
            </a:r>
            <a:endParaRPr lang="en-GB" sz="1400" b="1" dirty="0"/>
          </a:p>
        </p:txBody>
      </p:sp>
      <p:sp>
        <p:nvSpPr>
          <p:cNvPr id="40" name="Rectangle 39"/>
          <p:cNvSpPr/>
          <p:nvPr/>
        </p:nvSpPr>
        <p:spPr>
          <a:xfrm>
            <a:off x="2899467" y="1853952"/>
            <a:ext cx="1524000" cy="6572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rgbClr val="000000"/>
                </a:solidFill>
              </a:rPr>
              <a:t>Non-FID mature </a:t>
            </a:r>
            <a:r>
              <a:rPr lang="fr-FR" sz="1400" b="1" dirty="0" err="1" smtClean="0">
                <a:solidFill>
                  <a:srgbClr val="000000"/>
                </a:solidFill>
              </a:rPr>
              <a:t>projects</a:t>
            </a:r>
            <a:endParaRPr lang="fr-FR" sz="1400" b="1" dirty="0" smtClean="0">
              <a:solidFill>
                <a:srgbClr val="000000"/>
              </a:solidFill>
            </a:endParaRPr>
          </a:p>
          <a:p>
            <a:pPr algn="ctr"/>
            <a:endParaRPr lang="en-GB" sz="1400" b="1" dirty="0"/>
          </a:p>
        </p:txBody>
      </p:sp>
      <p:sp>
        <p:nvSpPr>
          <p:cNvPr id="52" name="Rectangle 51"/>
          <p:cNvSpPr/>
          <p:nvPr/>
        </p:nvSpPr>
        <p:spPr>
          <a:xfrm>
            <a:off x="4848199" y="3044552"/>
            <a:ext cx="1524000" cy="609600"/>
          </a:xfrm>
          <a:prstGeom prst="rect">
            <a:avLst/>
          </a:prstGeom>
          <a:ln>
            <a:solidFill>
              <a:srgbClr val="000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err="1" smtClean="0"/>
              <a:t>Existing</a:t>
            </a:r>
            <a:r>
              <a:rPr lang="fr-FR" sz="1400" b="1" dirty="0" smtClean="0"/>
              <a:t> infra</a:t>
            </a:r>
            <a:endParaRPr lang="en-GB" sz="1400" b="1" dirty="0"/>
          </a:p>
        </p:txBody>
      </p:sp>
      <p:sp>
        <p:nvSpPr>
          <p:cNvPr id="53" name="Rectangle 52"/>
          <p:cNvSpPr/>
          <p:nvPr/>
        </p:nvSpPr>
        <p:spPr>
          <a:xfrm>
            <a:off x="4848199" y="2511152"/>
            <a:ext cx="1524000" cy="5334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/>
              <a:t>FID </a:t>
            </a:r>
            <a:r>
              <a:rPr lang="fr-FR" sz="1400" b="1" dirty="0" err="1" smtClean="0"/>
              <a:t>projects</a:t>
            </a:r>
            <a:r>
              <a:rPr lang="fr-FR" sz="1400" b="1" dirty="0" smtClean="0"/>
              <a:t> </a:t>
            </a:r>
            <a:endParaRPr lang="en-GB" sz="1400" b="1" dirty="0"/>
          </a:p>
        </p:txBody>
      </p:sp>
      <p:sp>
        <p:nvSpPr>
          <p:cNvPr id="54" name="Rectangle 53"/>
          <p:cNvSpPr/>
          <p:nvPr/>
        </p:nvSpPr>
        <p:spPr>
          <a:xfrm>
            <a:off x="4848199" y="1853952"/>
            <a:ext cx="1524000" cy="6572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rgbClr val="000000"/>
                </a:solidFill>
              </a:rPr>
              <a:t>Non-FID mature </a:t>
            </a:r>
            <a:r>
              <a:rPr lang="fr-FR" sz="1400" b="1" dirty="0" err="1" smtClean="0">
                <a:solidFill>
                  <a:srgbClr val="000000"/>
                </a:solidFill>
              </a:rPr>
              <a:t>projects</a:t>
            </a:r>
            <a:endParaRPr lang="fr-FR" sz="1400" b="1" dirty="0" smtClean="0">
              <a:solidFill>
                <a:srgbClr val="000000"/>
              </a:solidFill>
            </a:endParaRPr>
          </a:p>
          <a:p>
            <a:pPr algn="ctr"/>
            <a:endParaRPr lang="en-GB" sz="1400" b="1" dirty="0"/>
          </a:p>
        </p:txBody>
      </p:sp>
      <p:sp>
        <p:nvSpPr>
          <p:cNvPr id="55" name="Rectangle 54"/>
          <p:cNvSpPr/>
          <p:nvPr/>
        </p:nvSpPr>
        <p:spPr>
          <a:xfrm>
            <a:off x="4848199" y="1196752"/>
            <a:ext cx="1524000" cy="6572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b="1" dirty="0" smtClean="0">
              <a:solidFill>
                <a:srgbClr val="000000"/>
              </a:solidFill>
            </a:endParaRPr>
          </a:p>
          <a:p>
            <a:pPr algn="ctr"/>
            <a:r>
              <a:rPr lang="fr-FR" sz="1400" b="1" dirty="0" smtClean="0">
                <a:solidFill>
                  <a:srgbClr val="000000"/>
                </a:solidFill>
              </a:rPr>
              <a:t>Non-FID</a:t>
            </a:r>
          </a:p>
          <a:p>
            <a:pPr algn="ctr"/>
            <a:r>
              <a:rPr lang="fr-FR" sz="1400" b="1" dirty="0" err="1" smtClean="0">
                <a:solidFill>
                  <a:srgbClr val="000000"/>
                </a:solidFill>
              </a:rPr>
              <a:t>less</a:t>
            </a:r>
            <a:r>
              <a:rPr lang="fr-FR" sz="1400" b="1" dirty="0" smtClean="0">
                <a:solidFill>
                  <a:srgbClr val="000000"/>
                </a:solidFill>
              </a:rPr>
              <a:t> mature </a:t>
            </a:r>
            <a:r>
              <a:rPr lang="fr-FR" sz="1400" b="1" dirty="0" err="1" smtClean="0">
                <a:solidFill>
                  <a:srgbClr val="000000"/>
                </a:solidFill>
              </a:rPr>
              <a:t>projects</a:t>
            </a:r>
            <a:endParaRPr lang="fr-FR" sz="1400" b="1" dirty="0" smtClean="0">
              <a:solidFill>
                <a:srgbClr val="000000"/>
              </a:solidFill>
            </a:endParaRPr>
          </a:p>
          <a:p>
            <a:pPr algn="ctr"/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81480" y="3654151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err="1" smtClean="0">
                <a:solidFill>
                  <a:schemeClr val="bg2"/>
                </a:solidFill>
              </a:rPr>
              <a:t>Low</a:t>
            </a:r>
            <a:r>
              <a:rPr lang="fr-FR" sz="1400" b="1" dirty="0" smtClean="0">
                <a:solidFill>
                  <a:schemeClr val="bg2"/>
                </a:solidFill>
              </a:rPr>
              <a:t> 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283958" y="3654151"/>
            <a:ext cx="7713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smtClean="0">
                <a:solidFill>
                  <a:srgbClr val="CC00CC"/>
                </a:solidFill>
              </a:rPr>
              <a:t>Mature</a:t>
            </a:r>
            <a:endParaRPr lang="fr-FR" sz="1400" b="1" dirty="0" smtClean="0">
              <a:solidFill>
                <a:srgbClr val="CC00CC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804249" y="3044551"/>
            <a:ext cx="1524000" cy="609600"/>
          </a:xfrm>
          <a:prstGeom prst="rect">
            <a:avLst/>
          </a:prstGeom>
          <a:ln>
            <a:solidFill>
              <a:srgbClr val="000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err="1" smtClean="0"/>
              <a:t>Existing</a:t>
            </a:r>
            <a:r>
              <a:rPr lang="fr-FR" sz="1400" b="1" dirty="0" smtClean="0"/>
              <a:t> infra</a:t>
            </a:r>
            <a:endParaRPr lang="en-GB" sz="1400" b="1" dirty="0"/>
          </a:p>
        </p:txBody>
      </p:sp>
      <p:sp>
        <p:nvSpPr>
          <p:cNvPr id="19" name="Rectangle 18"/>
          <p:cNvSpPr/>
          <p:nvPr/>
        </p:nvSpPr>
        <p:spPr>
          <a:xfrm>
            <a:off x="6804249" y="2511151"/>
            <a:ext cx="1524000" cy="5334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/>
              <a:t>FID </a:t>
            </a:r>
            <a:r>
              <a:rPr lang="fr-FR" sz="1400" b="1" dirty="0" err="1" smtClean="0"/>
              <a:t>projects</a:t>
            </a:r>
            <a:r>
              <a:rPr lang="fr-FR" sz="1400" b="1" dirty="0" smtClean="0"/>
              <a:t> </a:t>
            </a:r>
            <a:endParaRPr lang="en-GB" sz="1400" b="1" dirty="0"/>
          </a:p>
        </p:txBody>
      </p:sp>
      <p:sp>
        <p:nvSpPr>
          <p:cNvPr id="20" name="Rectangle 19"/>
          <p:cNvSpPr/>
          <p:nvPr/>
        </p:nvSpPr>
        <p:spPr>
          <a:xfrm>
            <a:off x="6804249" y="1637927"/>
            <a:ext cx="1524000" cy="873224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00" b="1" dirty="0" smtClean="0">
              <a:solidFill>
                <a:srgbClr val="000000"/>
              </a:solidFill>
            </a:endParaRPr>
          </a:p>
          <a:p>
            <a:pPr algn="ctr"/>
            <a:r>
              <a:rPr lang="fr-FR" sz="1400" b="1" dirty="0" smtClean="0">
                <a:solidFill>
                  <a:srgbClr val="000000"/>
                </a:solidFill>
              </a:rPr>
              <a:t>2</a:t>
            </a:r>
            <a:r>
              <a:rPr lang="fr-FR" sz="1400" b="1" baseline="30000" dirty="0" smtClean="0">
                <a:solidFill>
                  <a:srgbClr val="000000"/>
                </a:solidFill>
              </a:rPr>
              <a:t>nd</a:t>
            </a:r>
            <a:r>
              <a:rPr lang="fr-FR" sz="1400" b="1" dirty="0" smtClean="0">
                <a:solidFill>
                  <a:srgbClr val="000000"/>
                </a:solidFill>
              </a:rPr>
              <a:t> PCI </a:t>
            </a:r>
            <a:r>
              <a:rPr lang="fr-FR" sz="1400" b="1" dirty="0" err="1" smtClean="0">
                <a:solidFill>
                  <a:srgbClr val="000000"/>
                </a:solidFill>
              </a:rPr>
              <a:t>list</a:t>
            </a:r>
            <a:r>
              <a:rPr lang="fr-FR" sz="1400" b="1" dirty="0" smtClean="0">
                <a:solidFill>
                  <a:srgbClr val="000000"/>
                </a:solidFill>
              </a:rPr>
              <a:t> </a:t>
            </a:r>
            <a:r>
              <a:rPr lang="fr-FR" sz="1400" b="1" dirty="0" err="1" smtClean="0">
                <a:solidFill>
                  <a:srgbClr val="000000"/>
                </a:solidFill>
              </a:rPr>
              <a:t>projects</a:t>
            </a:r>
            <a:endParaRPr lang="fr-FR" sz="1400" b="1" dirty="0" smtClean="0">
              <a:solidFill>
                <a:srgbClr val="000000"/>
              </a:solidFill>
            </a:endParaRPr>
          </a:p>
          <a:p>
            <a:pPr algn="ctr"/>
            <a:r>
              <a:rPr lang="fr-FR" sz="1400" b="1" dirty="0">
                <a:solidFill>
                  <a:srgbClr val="000000"/>
                </a:solidFill>
              </a:rPr>
              <a:t>n</a:t>
            </a:r>
            <a:r>
              <a:rPr lang="fr-FR" sz="1400" b="1" dirty="0" smtClean="0">
                <a:solidFill>
                  <a:srgbClr val="000000"/>
                </a:solidFill>
              </a:rPr>
              <a:t>on-FID</a:t>
            </a:r>
          </a:p>
          <a:p>
            <a:pPr algn="ctr"/>
            <a:endParaRPr lang="en-GB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030045" y="3654150"/>
            <a:ext cx="10887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chemeClr val="bg2"/>
                </a:solidFill>
              </a:rPr>
              <a:t>2</a:t>
            </a:r>
            <a:r>
              <a:rPr lang="fr-FR" sz="1400" b="1" baseline="30000" dirty="0" smtClean="0">
                <a:solidFill>
                  <a:schemeClr val="bg2"/>
                </a:solidFill>
              </a:rPr>
              <a:t>nd</a:t>
            </a:r>
            <a:r>
              <a:rPr lang="fr-FR" sz="1400" b="1" dirty="0" smtClean="0">
                <a:solidFill>
                  <a:schemeClr val="bg2"/>
                </a:solidFill>
              </a:rPr>
              <a:t> PCI </a:t>
            </a:r>
            <a:r>
              <a:rPr lang="fr-FR" sz="1400" b="1" dirty="0" err="1" smtClean="0">
                <a:solidFill>
                  <a:schemeClr val="bg2"/>
                </a:solidFill>
              </a:rPr>
              <a:t>list</a:t>
            </a:r>
            <a:endParaRPr lang="fr-FR" sz="1400" b="1" dirty="0" smtClean="0">
              <a:solidFill>
                <a:schemeClr val="bg2"/>
              </a:solidFill>
            </a:endParaRPr>
          </a:p>
        </p:txBody>
      </p:sp>
      <p:sp>
        <p:nvSpPr>
          <p:cNvPr id="2" name="Down Arrow 1"/>
          <p:cNvSpPr/>
          <p:nvPr/>
        </p:nvSpPr>
        <p:spPr>
          <a:xfrm>
            <a:off x="1578535" y="4086199"/>
            <a:ext cx="329169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683568" y="4642518"/>
            <a:ext cx="21186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>
                <a:solidFill>
                  <a:schemeClr val="bg2"/>
                </a:solidFill>
              </a:rPr>
              <a:t>Assessment</a:t>
            </a:r>
            <a:r>
              <a:rPr lang="fr-FR" sz="1400" b="1" dirty="0" smtClean="0">
                <a:solidFill>
                  <a:schemeClr val="bg2"/>
                </a:solidFill>
              </a:rPr>
              <a:t> of the </a:t>
            </a:r>
            <a:r>
              <a:rPr lang="fr-FR" sz="1400" b="1" dirty="0" smtClean="0">
                <a:solidFill>
                  <a:schemeClr val="accent3">
                    <a:lumMod val="75000"/>
                  </a:schemeClr>
                </a:solidFill>
              </a:rPr>
              <a:t>infrastructure gap</a:t>
            </a:r>
          </a:p>
          <a:p>
            <a:endParaRPr lang="fr-FR" sz="1400" b="1" dirty="0" smtClean="0">
              <a:solidFill>
                <a:schemeClr val="bg2"/>
              </a:solidFill>
            </a:endParaRPr>
          </a:p>
          <a:p>
            <a:r>
              <a:rPr lang="fr-FR" sz="1400" b="1" dirty="0" smtClean="0">
                <a:solidFill>
                  <a:schemeClr val="bg2"/>
                </a:solidFill>
              </a:rPr>
              <a:t>Basis PS-CBA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55776" y="4662263"/>
            <a:ext cx="211869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smtClean="0">
                <a:solidFill>
                  <a:srgbClr val="CC00CC"/>
                </a:solidFill>
              </a:rPr>
              <a:t>Additional assessment of </a:t>
            </a:r>
            <a:r>
              <a:rPr lang="fr-FR" sz="1400" b="1" smtClean="0">
                <a:solidFill>
                  <a:schemeClr val="accent3">
                    <a:lumMod val="75000"/>
                  </a:schemeClr>
                </a:solidFill>
              </a:rPr>
              <a:t>ESW-CBA</a:t>
            </a:r>
            <a:endParaRPr lang="fr-FR" sz="1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fr-FR" sz="1400" b="1" dirty="0" smtClean="0">
              <a:solidFill>
                <a:schemeClr val="bg2"/>
              </a:solidFill>
            </a:endParaRPr>
          </a:p>
          <a:p>
            <a:r>
              <a:rPr lang="fr-FR" sz="1400" b="1" smtClean="0">
                <a:solidFill>
                  <a:srgbClr val="CC00CC"/>
                </a:solidFill>
              </a:rPr>
              <a:t>Possible additional basis </a:t>
            </a:r>
            <a:r>
              <a:rPr lang="fr-FR" sz="1400" b="1" dirty="0" smtClean="0">
                <a:solidFill>
                  <a:srgbClr val="CC00CC"/>
                </a:solidFill>
              </a:rPr>
              <a:t>for PS-CBA </a:t>
            </a:r>
          </a:p>
        </p:txBody>
      </p:sp>
      <p:sp>
        <p:nvSpPr>
          <p:cNvPr id="25" name="Down Arrow 24"/>
          <p:cNvSpPr/>
          <p:nvPr/>
        </p:nvSpPr>
        <p:spPr>
          <a:xfrm>
            <a:off x="3522751" y="4086199"/>
            <a:ext cx="329169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Down Arrow 25"/>
          <p:cNvSpPr/>
          <p:nvPr/>
        </p:nvSpPr>
        <p:spPr>
          <a:xfrm>
            <a:off x="7351008" y="4086199"/>
            <a:ext cx="329169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6744073" y="4662263"/>
            <a:ext cx="1860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bg2"/>
                </a:solidFill>
              </a:rPr>
              <a:t>Feedback </a:t>
            </a:r>
            <a:r>
              <a:rPr lang="fr-FR" sz="1400" b="1" dirty="0" err="1" smtClean="0">
                <a:solidFill>
                  <a:schemeClr val="bg2"/>
                </a:solidFill>
              </a:rPr>
              <a:t>loop</a:t>
            </a:r>
            <a:r>
              <a:rPr lang="fr-FR" sz="1400" b="1" dirty="0" smtClean="0">
                <a:solidFill>
                  <a:schemeClr val="bg2"/>
                </a:solidFill>
              </a:rPr>
              <a:t> of </a:t>
            </a:r>
            <a:r>
              <a:rPr lang="fr-FR" sz="1400" b="1" dirty="0" smtClean="0">
                <a:solidFill>
                  <a:schemeClr val="accent3">
                    <a:lumMod val="75000"/>
                  </a:schemeClr>
                </a:solidFill>
              </a:rPr>
              <a:t>2</a:t>
            </a:r>
            <a:r>
              <a:rPr lang="fr-FR" sz="1400" b="1" baseline="30000" dirty="0" smtClean="0">
                <a:solidFill>
                  <a:schemeClr val="accent3">
                    <a:lumMod val="75000"/>
                  </a:schemeClr>
                </a:solidFill>
              </a:rPr>
              <a:t>nd</a:t>
            </a:r>
            <a:r>
              <a:rPr lang="fr-FR" sz="1400" b="1" dirty="0" smtClean="0">
                <a:solidFill>
                  <a:schemeClr val="accent3">
                    <a:lumMod val="75000"/>
                  </a:schemeClr>
                </a:solidFill>
              </a:rPr>
              <a:t> PCI </a:t>
            </a:r>
            <a:r>
              <a:rPr lang="fr-FR" sz="1400" b="1" dirty="0" err="1" smtClean="0">
                <a:solidFill>
                  <a:schemeClr val="accent3">
                    <a:lumMod val="75000"/>
                  </a:schemeClr>
                </a:solidFill>
              </a:rPr>
              <a:t>selection</a:t>
            </a:r>
            <a:r>
              <a:rPr lang="fr-FR" sz="14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002628" y="1871954"/>
            <a:ext cx="1514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b="1" dirty="0" err="1" smtClean="0">
                <a:solidFill>
                  <a:schemeClr val="bg1">
                    <a:lumMod val="75000"/>
                  </a:schemeClr>
                </a:solidFill>
              </a:rPr>
              <a:t>Unchanged</a:t>
            </a:r>
            <a:r>
              <a:rPr lang="fr-FR" sz="1200" b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fr-FR" sz="1200" b="1" dirty="0" err="1" smtClean="0">
                <a:solidFill>
                  <a:schemeClr val="bg1">
                    <a:lumMod val="75000"/>
                  </a:schemeClr>
                </a:solidFill>
              </a:rPr>
              <a:t>from</a:t>
            </a:r>
            <a:r>
              <a:rPr lang="fr-FR" sz="1200" b="1" dirty="0" smtClean="0">
                <a:solidFill>
                  <a:schemeClr val="bg1">
                    <a:lumMod val="75000"/>
                  </a:schemeClr>
                </a:solidFill>
              </a:rPr>
              <a:t> TYNDP 2015 </a:t>
            </a:r>
          </a:p>
        </p:txBody>
      </p:sp>
      <p:sp>
        <p:nvSpPr>
          <p:cNvPr id="37" name="Title 3"/>
          <p:cNvSpPr txBox="1">
            <a:spLocks/>
          </p:cNvSpPr>
          <p:nvPr/>
        </p:nvSpPr>
        <p:spPr>
          <a:xfrm>
            <a:off x="612480" y="604708"/>
            <a:ext cx="8352008" cy="66405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/>
              <a:t>Infrastructure Scenarios</a:t>
            </a:r>
            <a:endParaRPr lang="en-GB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5314650" y="3672154"/>
            <a:ext cx="582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b="1" smtClean="0">
                <a:solidFill>
                  <a:schemeClr val="bg2"/>
                </a:solidFill>
              </a:rPr>
              <a:t>High</a:t>
            </a:r>
            <a:endParaRPr lang="fr-FR" sz="1400" b="1" dirty="0" smtClean="0">
              <a:solidFill>
                <a:schemeClr val="bg2"/>
              </a:solidFill>
            </a:endParaRPr>
          </a:p>
        </p:txBody>
      </p:sp>
      <p:sp>
        <p:nvSpPr>
          <p:cNvPr id="32" name="Down Arrow 31"/>
          <p:cNvSpPr/>
          <p:nvPr/>
        </p:nvSpPr>
        <p:spPr>
          <a:xfrm>
            <a:off x="5458865" y="4104202"/>
            <a:ext cx="329169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4685550" y="4662843"/>
            <a:ext cx="19746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smtClean="0">
                <a:solidFill>
                  <a:schemeClr val="bg2"/>
                </a:solidFill>
              </a:rPr>
              <a:t>Assessment of </a:t>
            </a:r>
          </a:p>
          <a:p>
            <a:r>
              <a:rPr lang="fr-FR" sz="1400" b="1" smtClean="0">
                <a:solidFill>
                  <a:schemeClr val="accent3">
                    <a:lumMod val="75000"/>
                  </a:schemeClr>
                </a:solidFill>
              </a:rPr>
              <a:t>ESW-CBA</a:t>
            </a:r>
            <a:endParaRPr lang="fr-FR" sz="1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fr-FR" sz="1400" b="1" dirty="0" smtClean="0">
              <a:solidFill>
                <a:schemeClr val="bg2"/>
              </a:solidFill>
            </a:endParaRPr>
          </a:p>
          <a:p>
            <a:r>
              <a:rPr lang="fr-FR" sz="1400" b="1">
                <a:solidFill>
                  <a:schemeClr val="bg2"/>
                </a:solidFill>
              </a:rPr>
              <a:t>B</a:t>
            </a:r>
            <a:r>
              <a:rPr lang="fr-FR" sz="1400" b="1" smtClean="0">
                <a:solidFill>
                  <a:schemeClr val="bg2"/>
                </a:solidFill>
              </a:rPr>
              <a:t>asis </a:t>
            </a:r>
            <a:r>
              <a:rPr lang="fr-FR" sz="1400" b="1" dirty="0" smtClean="0">
                <a:solidFill>
                  <a:schemeClr val="bg2"/>
                </a:solidFill>
              </a:rPr>
              <a:t>for PS-CBA 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251520" y="5908798"/>
            <a:ext cx="8568952" cy="68855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1600" dirty="0" smtClean="0"/>
              <a:t>The </a:t>
            </a:r>
            <a:r>
              <a:rPr lang="fr-FR" sz="1600" dirty="0" err="1" smtClean="0"/>
              <a:t>calculation</a:t>
            </a:r>
            <a:r>
              <a:rPr lang="fr-FR" sz="1600" dirty="0" smtClean="0"/>
              <a:t> </a:t>
            </a:r>
            <a:r>
              <a:rPr lang="fr-FR" sz="1600" dirty="0" err="1" smtClean="0"/>
              <a:t>presented</a:t>
            </a:r>
            <a:r>
              <a:rPr lang="fr-FR" sz="1600" dirty="0" smtClean="0"/>
              <a:t> in the </a:t>
            </a:r>
            <a:r>
              <a:rPr lang="fr-FR" sz="1600" dirty="0" err="1" smtClean="0"/>
              <a:t>following</a:t>
            </a:r>
            <a:r>
              <a:rPr lang="fr-FR" sz="1600" dirty="0" smtClean="0"/>
              <a:t> slides </a:t>
            </a:r>
            <a:r>
              <a:rPr lang="fr-FR" sz="1600" dirty="0" err="1" smtClean="0"/>
              <a:t>is</a:t>
            </a:r>
            <a:r>
              <a:rPr lang="fr-FR" sz="1600" dirty="0" smtClean="0"/>
              <a:t> </a:t>
            </a:r>
            <a:r>
              <a:rPr lang="fr-FR" sz="1600" dirty="0" err="1" smtClean="0"/>
              <a:t>replicated</a:t>
            </a:r>
            <a:r>
              <a:rPr lang="fr-FR" sz="1600" dirty="0" smtClean="0"/>
              <a:t> for </a:t>
            </a:r>
            <a:r>
              <a:rPr lang="fr-FR" sz="1600" dirty="0" err="1" smtClean="0"/>
              <a:t>each</a:t>
            </a:r>
            <a:r>
              <a:rPr lang="fr-FR" sz="1600" dirty="0" smtClean="0"/>
              <a:t> infrastructure scenario.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97802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7</a:t>
            </a:fld>
            <a:endParaRPr lang="en-GB" noProof="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Infrastructure Scenarios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64442"/>
              </p:ext>
            </p:extLst>
          </p:nvPr>
        </p:nvGraphicFramePr>
        <p:xfrm>
          <a:off x="179512" y="1124744"/>
          <a:ext cx="8640960" cy="47525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2880320"/>
                <a:gridCol w="2880320"/>
              </a:tblGrid>
              <a:tr h="931769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Context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Existing</a:t>
                      </a:r>
                      <a:r>
                        <a:rPr lang="fr-FR" dirty="0" smtClean="0"/>
                        <a:t> Capacity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Increments</a:t>
                      </a:r>
                      <a:endParaRPr lang="en-US" dirty="0"/>
                    </a:p>
                  </a:txBody>
                  <a:tcPr anchor="ctr"/>
                </a:tc>
              </a:tr>
              <a:tr h="931769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FID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All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Only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from</a:t>
                      </a:r>
                      <a:r>
                        <a:rPr lang="fr-FR" dirty="0" smtClean="0"/>
                        <a:t> FID </a:t>
                      </a:r>
                      <a:r>
                        <a:rPr lang="fr-FR" dirty="0" err="1" smtClean="0"/>
                        <a:t>projects</a:t>
                      </a:r>
                      <a:endParaRPr lang="en-US" dirty="0"/>
                    </a:p>
                  </a:txBody>
                  <a:tcPr anchor="ctr"/>
                </a:tc>
              </a:tr>
              <a:tr h="1025453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PCI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All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Only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from</a:t>
                      </a:r>
                      <a:r>
                        <a:rPr lang="fr-FR" dirty="0" smtClean="0"/>
                        <a:t> FID </a:t>
                      </a:r>
                      <a:r>
                        <a:rPr lang="fr-FR" dirty="0" err="1" smtClean="0"/>
                        <a:t>projects</a:t>
                      </a:r>
                      <a:r>
                        <a:rPr lang="fr-FR" baseline="0" dirty="0" smtClean="0"/>
                        <a:t> or </a:t>
                      </a:r>
                      <a:r>
                        <a:rPr lang="fr-FR" baseline="0" dirty="0" err="1" smtClean="0"/>
                        <a:t>projects</a:t>
                      </a:r>
                      <a:r>
                        <a:rPr lang="fr-FR" baseline="0" dirty="0" smtClean="0"/>
                        <a:t> in the </a:t>
                      </a:r>
                      <a:r>
                        <a:rPr lang="fr-FR" baseline="0" dirty="0" err="1" smtClean="0"/>
                        <a:t>current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legal</a:t>
                      </a:r>
                      <a:r>
                        <a:rPr lang="fr-FR" baseline="0" dirty="0" smtClean="0"/>
                        <a:t> PCI </a:t>
                      </a:r>
                      <a:r>
                        <a:rPr lang="fr-FR" baseline="0" dirty="0" err="1" smtClean="0"/>
                        <a:t>list</a:t>
                      </a:r>
                      <a:endParaRPr lang="en-US" dirty="0"/>
                    </a:p>
                  </a:txBody>
                  <a:tcPr anchor="ctr"/>
                </a:tc>
              </a:tr>
              <a:tr h="931769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Mature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All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Only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from</a:t>
                      </a:r>
                      <a:r>
                        <a:rPr lang="fr-FR" dirty="0" smtClean="0"/>
                        <a:t> Mature </a:t>
                      </a:r>
                      <a:r>
                        <a:rPr lang="fr-FR" dirty="0" err="1" smtClean="0"/>
                        <a:t>Projects</a:t>
                      </a:r>
                      <a:endParaRPr lang="en-US" dirty="0"/>
                    </a:p>
                  </a:txBody>
                  <a:tcPr anchor="ctr"/>
                </a:tc>
              </a:tr>
              <a:tr h="931769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Non-FID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All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All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4900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8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Operator</a:t>
            </a:r>
            <a:r>
              <a:rPr lang="fr-FR" dirty="0" smtClean="0"/>
              <a:t>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381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9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1. </a:t>
            </a:r>
            <a:r>
              <a:rPr lang="fr-FR" dirty="0" err="1" smtClean="0"/>
              <a:t>Initiate</a:t>
            </a:r>
            <a:r>
              <a:rPr lang="fr-FR" dirty="0" smtClean="0"/>
              <a:t> the </a:t>
            </a:r>
            <a:r>
              <a:rPr lang="fr-FR" dirty="0" err="1" smtClean="0"/>
              <a:t>Existing</a:t>
            </a:r>
            <a:r>
              <a:rPr lang="fr-FR" dirty="0" smtClean="0"/>
              <a:t> Capacity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826006414"/>
              </p:ext>
            </p:extLst>
          </p:nvPr>
        </p:nvGraphicFramePr>
        <p:xfrm>
          <a:off x="179512" y="1196752"/>
          <a:ext cx="871296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251520" y="5229200"/>
            <a:ext cx="8568952" cy="100811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sz="1600" dirty="0" smtClean="0"/>
              <a:t>The </a:t>
            </a:r>
            <a:r>
              <a:rPr lang="fr-FR" sz="1600" dirty="0" err="1" smtClean="0"/>
              <a:t>Existing</a:t>
            </a:r>
            <a:r>
              <a:rPr lang="fr-FR" sz="1600" dirty="0" smtClean="0"/>
              <a:t> Capacity </a:t>
            </a:r>
            <a:r>
              <a:rPr lang="fr-FR" sz="1600" dirty="0" err="1" smtClean="0"/>
              <a:t>is</a:t>
            </a:r>
            <a:r>
              <a:rPr lang="fr-FR" sz="1600" dirty="0" smtClean="0"/>
              <a:t> by </a:t>
            </a:r>
            <a:r>
              <a:rPr lang="fr-FR" sz="1600" dirty="0" err="1" smtClean="0"/>
              <a:t>definition</a:t>
            </a:r>
            <a:r>
              <a:rPr lang="fr-FR" sz="1600" dirty="0" smtClean="0"/>
              <a:t> constant over all the </a:t>
            </a:r>
            <a:r>
              <a:rPr lang="fr-FR" sz="1600" dirty="0" err="1" smtClean="0"/>
              <a:t>years</a:t>
            </a:r>
            <a:r>
              <a:rPr lang="fr-FR" sz="1600" dirty="0" smtClean="0"/>
              <a:t> </a:t>
            </a:r>
            <a:r>
              <a:rPr lang="fr-FR" sz="1600" dirty="0" err="1" smtClean="0"/>
              <a:t>covered</a:t>
            </a:r>
            <a:r>
              <a:rPr lang="fr-FR" sz="1600" dirty="0" smtClean="0"/>
              <a:t> by the TYNDP. This </a:t>
            </a:r>
            <a:r>
              <a:rPr lang="fr-FR" sz="1600" dirty="0" err="1" smtClean="0"/>
              <a:t>ensures</a:t>
            </a:r>
            <a:r>
              <a:rPr lang="fr-FR" sz="1600" dirty="0" smtClean="0"/>
              <a:t> </a:t>
            </a:r>
            <a:r>
              <a:rPr lang="fr-FR" sz="1600" dirty="0" err="1" smtClean="0"/>
              <a:t>that</a:t>
            </a:r>
            <a:r>
              <a:rPr lang="fr-FR" sz="1600" dirty="0" smtClean="0"/>
              <a:t> </a:t>
            </a:r>
            <a:r>
              <a:rPr lang="fr-FR" sz="1600" dirty="0" err="1" smtClean="0"/>
              <a:t>every</a:t>
            </a:r>
            <a:r>
              <a:rPr lang="fr-FR" sz="1600" dirty="0" smtClean="0"/>
              <a:t> change to the </a:t>
            </a:r>
            <a:r>
              <a:rPr lang="fr-FR" sz="1600" dirty="0" err="1" smtClean="0"/>
              <a:t>Operator</a:t>
            </a:r>
            <a:r>
              <a:rPr lang="fr-FR" sz="1600" dirty="0" smtClean="0"/>
              <a:t> Capacity </a:t>
            </a:r>
            <a:r>
              <a:rPr lang="fr-FR" sz="1600" dirty="0" err="1" smtClean="0"/>
              <a:t>can</a:t>
            </a:r>
            <a:r>
              <a:rPr lang="fr-FR" sz="1600" dirty="0" smtClean="0"/>
              <a:t> </a:t>
            </a:r>
            <a:r>
              <a:rPr lang="fr-FR" sz="1600" dirty="0" err="1" smtClean="0"/>
              <a:t>be</a:t>
            </a:r>
            <a:r>
              <a:rPr lang="fr-FR" sz="1600" dirty="0" smtClean="0"/>
              <a:t> </a:t>
            </a:r>
            <a:r>
              <a:rPr lang="fr-FR" sz="1600" dirty="0" err="1" smtClean="0"/>
              <a:t>traced</a:t>
            </a:r>
            <a:r>
              <a:rPr lang="fr-FR" sz="1600" dirty="0" smtClean="0"/>
              <a:t> back to a Project or a Capacity Modification.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53853575"/>
      </p:ext>
    </p:extLst>
  </p:cSld>
  <p:clrMapOvr>
    <a:masterClrMapping/>
  </p:clrMapOvr>
</p:sld>
</file>

<file path=ppt/theme/theme1.xml><?xml version="1.0" encoding="utf-8"?>
<a:theme xmlns:a="http://schemas.openxmlformats.org/drawingml/2006/main" name="ENTSOG_140930_Template_Presentation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ENTSOG_140930_Template_Presentation</Template>
  <TotalTime>182</TotalTime>
  <Words>428</Words>
  <Application>Microsoft Office PowerPoint</Application>
  <PresentationFormat>On-screen Show (4:3)</PresentationFormat>
  <Paragraphs>115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ENTSOG_140930_Template_Presentation</vt:lpstr>
      <vt:lpstr>TYNDP Capacity Calculation</vt:lpstr>
      <vt:lpstr>The Basics</vt:lpstr>
      <vt:lpstr>Context : ESW-CBA</vt:lpstr>
      <vt:lpstr>1. Build Operator Capacities</vt:lpstr>
      <vt:lpstr>Inputs</vt:lpstr>
      <vt:lpstr>PowerPoint Presentation</vt:lpstr>
      <vt:lpstr>Infrastructure Scenarios</vt:lpstr>
      <vt:lpstr>Operator A</vt:lpstr>
      <vt:lpstr>1. Initiate the Existing Capacity</vt:lpstr>
      <vt:lpstr>2. Add the Increments</vt:lpstr>
      <vt:lpstr>Operator B</vt:lpstr>
      <vt:lpstr>1. Initiate the Existing Capacity</vt:lpstr>
      <vt:lpstr>2. Add the Increments</vt:lpstr>
      <vt:lpstr>Resulting Operator Capacities</vt:lpstr>
      <vt:lpstr>Result</vt:lpstr>
      <vt:lpstr>Lesser-Of Rule Application</vt:lpstr>
      <vt:lpstr>Result</vt:lpstr>
      <vt:lpstr>Vincent Scherrer IT Manager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ENTSOG</dc:creator>
  <cp:lastModifiedBy>Vincent Scherrer</cp:lastModifiedBy>
  <cp:revision>94</cp:revision>
  <cp:lastPrinted>2012-02-02T11:14:35Z</cp:lastPrinted>
  <dcterms:created xsi:type="dcterms:W3CDTF">2015-10-07T09:12:39Z</dcterms:created>
  <dcterms:modified xsi:type="dcterms:W3CDTF">2016-01-21T08:52:48Z</dcterms:modified>
</cp:coreProperties>
</file>