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59" r:id="rId3"/>
    <p:sldId id="260" r:id="rId4"/>
    <p:sldId id="257" r:id="rId5"/>
    <p:sldId id="261" r:id="rId6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C7E1"/>
    <a:srgbClr val="000000"/>
    <a:srgbClr val="3E6CA4"/>
    <a:srgbClr val="BFBFBF"/>
    <a:srgbClr val="6B95C7"/>
    <a:srgbClr val="000579"/>
    <a:srgbClr val="829824"/>
    <a:srgbClr val="E11022"/>
    <a:srgbClr val="D9D9D9"/>
    <a:srgbClr val="A4BD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93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66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25/01/2018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25/01/2018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BE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l_entsog_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572"/>
            <a:ext cx="9235440" cy="690810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1944000" y="2520000"/>
            <a:ext cx="7200000" cy="3240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1944000" y="2637008"/>
            <a:ext cx="7200000" cy="864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dirty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944000" y="4797152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/>
              <a:t>Name: ENTSOG representative</a:t>
            </a:r>
            <a:br>
              <a:rPr lang="en-GB" noProof="0" dirty="0"/>
            </a:br>
            <a:r>
              <a:rPr lang="en-GB" noProof="0" dirty="0"/>
              <a:t>Position: Adviser/EGM/President</a:t>
            </a:r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944000" y="3600000"/>
            <a:ext cx="6048672" cy="503733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/>
              <a:t>Cover subtitle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940152" y="620688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dirty="0"/>
              <a:t>&lt;Place&gt; -- DD Month YYYY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/>
              <a:t>XY</a:t>
            </a:r>
            <a:br>
              <a:rPr lang="en-GB" sz="1200" dirty="0"/>
            </a:br>
            <a:r>
              <a:rPr lang="en-GB" sz="1200" dirty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/>
              <a:t>Thank You for Your Attention</a:t>
            </a: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/>
              <a:t>x.y@entsog.eu</a:t>
            </a:r>
          </a:p>
        </p:txBody>
      </p:sp>
    </p:spTree>
    <p:extLst>
      <p:ext uri="{BB962C8B-B14F-4D97-AF65-F5344CB8AC3E}">
        <p14:creationId xmlns:p14="http://schemas.microsoft.com/office/powerpoint/2010/main" val="193866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12130545"/>
              </p:ext>
            </p:extLst>
          </p:nvPr>
        </p:nvGraphicFramePr>
        <p:xfrm>
          <a:off x="395536" y="1052736"/>
          <a:ext cx="7488832" cy="5112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8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87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8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3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43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51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97546"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600" b="1" i="1" baseline="0" noProof="0" dirty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Colour chart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R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G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B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noProof="0" dirty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noProof="0" dirty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Dark Grey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128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130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133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Grey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Light Grey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Dark Blue (ENTSOG)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31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68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132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Green (ENTSOG)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193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213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55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200" b="1" baseline="0" noProof="0" dirty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2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2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Red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232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38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44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1560" y="612000"/>
            <a:ext cx="6732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l_entsog_ppt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780032"/>
            <a:ext cx="7973568" cy="5077968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1944000" y="2564904"/>
            <a:ext cx="7200000" cy="259192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000" y="6336000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2124648" y="3501008"/>
            <a:ext cx="7019352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Chapter</a:t>
            </a:r>
          </a:p>
        </p:txBody>
      </p:sp>
    </p:spTree>
    <p:extLst>
      <p:ext uri="{BB962C8B-B14F-4D97-AF65-F5344CB8AC3E}">
        <p14:creationId xmlns:p14="http://schemas.microsoft.com/office/powerpoint/2010/main" val="1413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0442" y="1244704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/>
          </a:p>
          <a:p>
            <a:pPr lvl="1"/>
            <a:r>
              <a:rPr lang="de-DE" noProof="0" dirty="0"/>
              <a:t>Second level (Calibri, 18, black)</a:t>
            </a:r>
            <a:endParaRPr lang="en-GB" noProof="0" dirty="0"/>
          </a:p>
          <a:p>
            <a:pPr lvl="2"/>
            <a:r>
              <a:rPr lang="en-GB" noProof="0" dirty="0"/>
              <a:t>Third level (Calibri, 18, black)</a:t>
            </a:r>
          </a:p>
          <a:p>
            <a:pPr lvl="3"/>
            <a:r>
              <a:rPr lang="en-GB" noProof="0" dirty="0"/>
              <a:t>Fourth level (Calibri, 16, black)</a:t>
            </a:r>
          </a:p>
          <a:p>
            <a:pPr lvl="4"/>
            <a:r>
              <a:rPr lang="en-GB" noProof="0" dirty="0"/>
              <a:t>Fifth level</a:t>
            </a:r>
          </a:p>
          <a:p>
            <a:pPr lvl="0"/>
            <a:endParaRPr lang="en-GB" noProof="0" dirty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2480" y="604709"/>
            <a:ext cx="6695824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60924" y="5718725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610492" y="604709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8936" y="5718725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08454" y="1758285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/>
              <a:t>Diff. bullet levels with “tabulator”</a:t>
            </a:r>
          </a:p>
          <a:p>
            <a:pPr lvl="1"/>
            <a:r>
              <a:rPr lang="en-GB" noProof="0" dirty="0"/>
              <a:t>Third level (Calibri, 18, black)</a:t>
            </a:r>
          </a:p>
          <a:p>
            <a:pPr lvl="2"/>
            <a:r>
              <a:rPr lang="en-GB" noProof="0" dirty="0"/>
              <a:t>Fourth level (Calibri, 16, black)</a:t>
            </a:r>
          </a:p>
          <a:p>
            <a:pPr lvl="3"/>
            <a:r>
              <a:rPr lang="en-GB" noProof="0" dirty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11311" y="1245582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3598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5088438" y="2032273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032272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Diff. bullet levels with “tabulator”</a:t>
            </a:r>
          </a:p>
          <a:p>
            <a:pPr lvl="1"/>
            <a:r>
              <a:rPr lang="en-US" dirty="0"/>
              <a:t>Third level (Calibri, 18, black)</a:t>
            </a:r>
          </a:p>
          <a:p>
            <a:pPr lvl="2"/>
            <a:r>
              <a:rPr lang="en-US" dirty="0"/>
              <a:t>Fourth level (Calibri, 16, black)</a:t>
            </a:r>
          </a:p>
          <a:p>
            <a:pPr lvl="3"/>
            <a:r>
              <a:rPr lang="en-US" dirty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14417" y="1231538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88439" y="1221135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112514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0740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611559" y="2032273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221135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21664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601216" y="595424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611560" y="1316952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709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reifen.jp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0" y="6370320"/>
            <a:ext cx="7949184" cy="487680"/>
          </a:xfrm>
          <a:prstGeom prst="rect">
            <a:avLst/>
          </a:prstGeom>
        </p:spPr>
      </p:pic>
      <p:pic>
        <p:nvPicPr>
          <p:cNvPr id="6" name="Grafik 5" descr="ecke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60000" y="360000"/>
            <a:ext cx="457200" cy="457200"/>
          </a:xfrm>
          <a:prstGeom prst="rect">
            <a:avLst/>
          </a:prstGeom>
        </p:spPr>
      </p:pic>
      <p:pic>
        <p:nvPicPr>
          <p:cNvPr id="7" name="Grafik 6" descr="entsog_logo_4c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560060" y="360000"/>
            <a:ext cx="1147564" cy="6207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8" r:id="rId4"/>
    <p:sldLayoutId id="2147483685" r:id="rId5"/>
    <p:sldLayoutId id="2147483684" r:id="rId6"/>
    <p:sldLayoutId id="2147483694" r:id="rId7"/>
    <p:sldLayoutId id="2147483695" r:id="rId8"/>
    <p:sldLayoutId id="2147483696" r:id="rId9"/>
    <p:sldLayoutId id="2147483697" r:id="rId10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TYNDP 2018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Template for Project </a:t>
            </a:r>
            <a:r>
              <a:rPr lang="fr-FR" dirty="0" err="1"/>
              <a:t>Map</a:t>
            </a:r>
            <a:r>
              <a:rPr lang="fr-FR" dirty="0"/>
              <a:t> </a:t>
            </a:r>
            <a:r>
              <a:rPr lang="fr-FR" dirty="0" err="1"/>
              <a:t>Layout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076056" y="620688"/>
            <a:ext cx="3671664" cy="360064"/>
          </a:xfrm>
        </p:spPr>
        <p:txBody>
          <a:bodyPr/>
          <a:lstStyle/>
          <a:p>
            <a:r>
              <a:rPr lang="en-GB"/>
              <a:t>Brussels – 11th of January 2018</a:t>
            </a:r>
          </a:p>
        </p:txBody>
      </p:sp>
    </p:spTree>
    <p:extLst>
      <p:ext uri="{BB962C8B-B14F-4D97-AF65-F5344CB8AC3E}">
        <p14:creationId xmlns:p14="http://schemas.microsoft.com/office/powerpoint/2010/main" val="2481613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</a:t>
            </a:fld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GB" dirty="0"/>
              <a:t>Extract a screenshot of the area covered by your Project from the Transparency Platform (https://transparency.entsog.eu/)</a:t>
            </a:r>
            <a:br>
              <a:rPr lang="en-GB" dirty="0"/>
            </a:br>
            <a:endParaRPr lang="en-GB" dirty="0"/>
          </a:p>
          <a:p>
            <a:pPr marL="457200" indent="-457200">
              <a:buAutoNum type="arabicPeriod"/>
            </a:pPr>
            <a:r>
              <a:rPr lang="en-GB" dirty="0"/>
              <a:t>Paste this screenshot into the next slide</a:t>
            </a:r>
            <a:br>
              <a:rPr lang="en-GB" dirty="0"/>
            </a:br>
            <a:endParaRPr lang="en-GB" dirty="0"/>
          </a:p>
          <a:p>
            <a:pPr marL="457200" indent="-457200">
              <a:buAutoNum type="arabicPeriod"/>
            </a:pPr>
            <a:r>
              <a:rPr lang="en-GB" dirty="0"/>
              <a:t>Provide a reasonably accurate drawing of your project, including</a:t>
            </a:r>
          </a:p>
          <a:p>
            <a:pPr marL="628650" lvl="1" indent="-457200">
              <a:buAutoNum type="arabicPeriod"/>
            </a:pPr>
            <a:r>
              <a:rPr lang="en-GB" dirty="0"/>
              <a:t>Pipeline layout</a:t>
            </a:r>
          </a:p>
          <a:p>
            <a:pPr marL="628650" lvl="1" indent="-457200">
              <a:buAutoNum type="arabicPeriod"/>
            </a:pPr>
            <a:r>
              <a:rPr lang="en-GB" dirty="0"/>
              <a:t>Location of the planned points</a:t>
            </a:r>
            <a:br>
              <a:rPr lang="en-GB" dirty="0"/>
            </a:br>
            <a:br>
              <a:rPr lang="en-GB" dirty="0"/>
            </a:br>
            <a:r>
              <a:rPr lang="en-GB" i="1" dirty="0"/>
              <a:t>Using the standard graphical elements listed in the next slides.</a:t>
            </a:r>
            <a:br>
              <a:rPr lang="en-GB" i="1" dirty="0"/>
            </a:br>
            <a:endParaRPr lang="en-GB" i="1" dirty="0"/>
          </a:p>
          <a:p>
            <a:pPr marL="457200" indent="-457200">
              <a:buAutoNum type="arabicPeriod"/>
            </a:pPr>
            <a:r>
              <a:rPr lang="en-GB" dirty="0"/>
              <a:t>Upload the present </a:t>
            </a:r>
            <a:r>
              <a:rPr lang="en-GB" dirty="0" err="1"/>
              <a:t>Powerpoint</a:t>
            </a:r>
            <a:r>
              <a:rPr lang="en-GB" dirty="0"/>
              <a:t> file when submitting your project ENTSOG via the Project Portal under the MAP section of the Project Questionnaire</a:t>
            </a:r>
          </a:p>
          <a:p>
            <a:pPr marL="457200" indent="-457200">
              <a:buAutoNum type="arabicPeriod"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Explanation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900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3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Your Project Layout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597" y="1465957"/>
            <a:ext cx="7214807" cy="44833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9800000">
            <a:off x="1267249" y="2551837"/>
            <a:ext cx="66095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Sample Screenshot</a:t>
            </a:r>
            <a:endParaRPr lang="en-US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, to </a:t>
            </a:r>
            <a:r>
              <a:rPr lang="fr-FR" sz="54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delete</a:t>
            </a:r>
            <a:endParaRPr 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33093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sp>
        <p:nvSpPr>
          <p:cNvPr id="7" name="Freeform 6"/>
          <p:cNvSpPr/>
          <p:nvPr/>
        </p:nvSpPr>
        <p:spPr>
          <a:xfrm>
            <a:off x="463639" y="1094704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467544" y="1869376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504549" y="2644048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271347"/>
              </p:ext>
            </p:extLst>
          </p:nvPr>
        </p:nvGraphicFramePr>
        <p:xfrm>
          <a:off x="3851920" y="1094701"/>
          <a:ext cx="4968552" cy="4350522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Pipelines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with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diameter</a:t>
                      </a:r>
                      <a:r>
                        <a:rPr lang="fr-FR" baseline="0" dirty="0"/>
                        <a:t> &lt; 600 mm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with</a:t>
                      </a:r>
                      <a:r>
                        <a:rPr lang="fr-FR" baseline="0" dirty="0"/>
                        <a:t>  600 mm &lt; </a:t>
                      </a:r>
                      <a:r>
                        <a:rPr lang="fr-FR" baseline="0" dirty="0" err="1"/>
                        <a:t>diameter</a:t>
                      </a:r>
                      <a:r>
                        <a:rPr lang="fr-FR" baseline="0" dirty="0"/>
                        <a:t> &lt; 900 mm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 </a:t>
                      </a:r>
                      <a:r>
                        <a:rPr lang="fr-FR" dirty="0" err="1"/>
                        <a:t>with</a:t>
                      </a:r>
                      <a:r>
                        <a:rPr lang="fr-FR" dirty="0"/>
                        <a:t> 900</a:t>
                      </a:r>
                      <a:r>
                        <a:rPr lang="fr-FR" baseline="0" dirty="0"/>
                        <a:t> mm &lt; </a:t>
                      </a:r>
                      <a:r>
                        <a:rPr lang="fr-FR" baseline="0" dirty="0" err="1"/>
                        <a:t>diameter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Transmission </a:t>
                      </a:r>
                      <a:r>
                        <a:rPr lang="fr-FR" dirty="0" err="1"/>
                        <a:t>Interconnection</a:t>
                      </a:r>
                      <a:r>
                        <a:rPr lang="fr-FR" dirty="0"/>
                        <a:t> Point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Gas </a:t>
                      </a:r>
                      <a:r>
                        <a:rPr lang="fr-FR" dirty="0" err="1"/>
                        <a:t>Compressor</a:t>
                      </a:r>
                      <a:r>
                        <a:rPr lang="fr-FR" dirty="0"/>
                        <a:t> Station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LNG Entry Point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1729172" y="3418720"/>
            <a:ext cx="357065" cy="360040"/>
          </a:xfrm>
          <a:prstGeom prst="ellipse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29171" y="4941168"/>
            <a:ext cx="357065" cy="360040"/>
          </a:xfrm>
          <a:prstGeom prst="ellips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00021DE-0AFC-47DF-B669-CEEFBD8D3BB7}"/>
              </a:ext>
            </a:extLst>
          </p:cNvPr>
          <p:cNvGrpSpPr/>
          <p:nvPr/>
        </p:nvGrpSpPr>
        <p:grpSpPr>
          <a:xfrm>
            <a:off x="1691679" y="4121928"/>
            <a:ext cx="432048" cy="504056"/>
            <a:chOff x="8935379" y="1692584"/>
            <a:chExt cx="136432" cy="189366"/>
          </a:xfrm>
          <a:solidFill>
            <a:schemeClr val="bg1"/>
          </a:solidFill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61D2A038-2DE4-4B3B-98A9-AC9A4B3002D2}"/>
                </a:ext>
              </a:extLst>
            </p:cNvPr>
            <p:cNvSpPr/>
            <p:nvPr/>
          </p:nvSpPr>
          <p:spPr>
            <a:xfrm>
              <a:off x="8935379" y="1758770"/>
              <a:ext cx="136432" cy="123180"/>
            </a:xfrm>
            <a:prstGeom prst="triangle">
              <a:avLst/>
            </a:prstGeom>
            <a:solidFill>
              <a:srgbClr val="726CA9"/>
            </a:solidFill>
            <a:ln w="22225">
              <a:solidFill>
                <a:srgbClr val="726C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6A8D415-2A61-4D02-B811-7318A49FAF81}"/>
                </a:ext>
              </a:extLst>
            </p:cNvPr>
            <p:cNvSpPr/>
            <p:nvPr/>
          </p:nvSpPr>
          <p:spPr>
            <a:xfrm>
              <a:off x="8935379" y="1692584"/>
              <a:ext cx="132347" cy="148274"/>
            </a:xfrm>
            <a:prstGeom prst="ellipse">
              <a:avLst/>
            </a:prstGeom>
            <a:grpFill/>
            <a:ln w="22225">
              <a:solidFill>
                <a:srgbClr val="726C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5</a:t>
            </a:fld>
            <a:endParaRPr lang="en-GB" noProof="0" dirty="0"/>
          </a:p>
        </p:txBody>
      </p:sp>
      <p:sp>
        <p:nvSpPr>
          <p:cNvPr id="17" name="Flowchart: Delay 16">
            <a:extLst>
              <a:ext uri="{FF2B5EF4-FFF2-40B4-BE49-F238E27FC236}">
                <a16:creationId xmlns:a16="http://schemas.microsoft.com/office/drawing/2014/main" id="{6492D00C-5077-47B8-BE10-DF2AF804ADB9}"/>
              </a:ext>
            </a:extLst>
          </p:cNvPr>
          <p:cNvSpPr/>
          <p:nvPr/>
        </p:nvSpPr>
        <p:spPr>
          <a:xfrm rot="16200000">
            <a:off x="1659558" y="2347976"/>
            <a:ext cx="432048" cy="403086"/>
          </a:xfrm>
          <a:prstGeom prst="flowChartDelay">
            <a:avLst/>
          </a:prstGeom>
          <a:solidFill>
            <a:schemeClr val="bg1"/>
          </a:solidFill>
          <a:ln w="38100">
            <a:solidFill>
              <a:srgbClr val="1F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CCE496A6-38C1-45D2-99E1-D0C020778BFB}"/>
              </a:ext>
            </a:extLst>
          </p:cNvPr>
          <p:cNvSpPr/>
          <p:nvPr/>
        </p:nvSpPr>
        <p:spPr>
          <a:xfrm>
            <a:off x="1648529" y="3140968"/>
            <a:ext cx="454106" cy="360040"/>
          </a:xfrm>
          <a:prstGeom prst="triangle">
            <a:avLst/>
          </a:prstGeom>
          <a:solidFill>
            <a:schemeClr val="bg1"/>
          </a:solidFill>
          <a:ln w="38100">
            <a:solidFill>
              <a:srgbClr val="1F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3D501673-7760-45E5-95CB-CC816292F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009271"/>
              </p:ext>
            </p:extLst>
          </p:nvPr>
        </p:nvGraphicFramePr>
        <p:xfrm>
          <a:off x="3635896" y="1461889"/>
          <a:ext cx="4968552" cy="2175261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Storage project in Depleted Gas Field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Storage project in Aquifer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Storage project in Salt Cavern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" name="Flowchart: Process 21">
            <a:extLst>
              <a:ext uri="{FF2B5EF4-FFF2-40B4-BE49-F238E27FC236}">
                <a16:creationId xmlns:a16="http://schemas.microsoft.com/office/drawing/2014/main" id="{EF6122BA-18AC-48F3-ABC5-42E446926115}"/>
              </a:ext>
            </a:extLst>
          </p:cNvPr>
          <p:cNvSpPr/>
          <p:nvPr/>
        </p:nvSpPr>
        <p:spPr>
          <a:xfrm>
            <a:off x="1710404" y="1539141"/>
            <a:ext cx="382291" cy="418928"/>
          </a:xfrm>
          <a:prstGeom prst="flowChartProcess">
            <a:avLst/>
          </a:prstGeom>
          <a:solidFill>
            <a:schemeClr val="bg1"/>
          </a:solidFill>
          <a:ln w="38100">
            <a:solidFill>
              <a:srgbClr val="1F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9075594"/>
      </p:ext>
    </p:extLst>
  </p:cSld>
  <p:clrMapOvr>
    <a:masterClrMapping/>
  </p:clrMapOvr>
</p:sld>
</file>

<file path=ppt/theme/theme1.xml><?xml version="1.0" encoding="utf-8"?>
<a:theme xmlns:a="http://schemas.openxmlformats.org/drawingml/2006/main" name="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ENTSOG_140930_Template_Presentation</Template>
  <TotalTime>243</TotalTime>
  <Words>94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Calibri</vt:lpstr>
      <vt:lpstr>Courier New</vt:lpstr>
      <vt:lpstr>Wingdings</vt:lpstr>
      <vt:lpstr>ENTSOG_120627_Template_Presentation</vt:lpstr>
      <vt:lpstr>TYNDP 2018</vt:lpstr>
      <vt:lpstr>Explanation</vt:lpstr>
      <vt:lpstr>Your Project Layout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Scherrer</dc:creator>
  <cp:lastModifiedBy>Rares Mitrache</cp:lastModifiedBy>
  <cp:revision>19</cp:revision>
  <cp:lastPrinted>2012-02-02T11:14:35Z</cp:lastPrinted>
  <dcterms:created xsi:type="dcterms:W3CDTF">2016-03-10T14:55:38Z</dcterms:created>
  <dcterms:modified xsi:type="dcterms:W3CDTF">2018-01-25T15:27:50Z</dcterms:modified>
</cp:coreProperties>
</file>