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83" r:id="rId2"/>
    <p:sldId id="286" r:id="rId3"/>
    <p:sldId id="284" r:id="rId4"/>
    <p:sldId id="285" r:id="rId5"/>
  </p:sldIdLst>
  <p:sldSz cx="9144000" cy="6858000" type="screen4x3"/>
  <p:notesSz cx="7010400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00"/>
    <a:srgbClr val="BFBFBF"/>
    <a:srgbClr val="87888A"/>
    <a:srgbClr val="E11022"/>
    <a:srgbClr val="829824"/>
    <a:srgbClr val="3E6CA4"/>
    <a:srgbClr val="6B95C7"/>
    <a:srgbClr val="000579"/>
  </p:clrMru>
</p:presentationPr>
</file>

<file path=ppt/tableStyles.xml><?xml version="1.0" encoding="utf-8"?>
<a:tblStyleLst xmlns:a="http://schemas.openxmlformats.org/drawingml/2006/main" def="{7E9639D4-E3E2-4D34-9284-5A2195B3D0D7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319" autoAdjust="0"/>
    <p:restoredTop sz="94675" autoAdjust="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3132" y="-78"/>
      </p:cViewPr>
      <p:guideLst>
        <p:guide orient="horz" pos="2928"/>
        <p:guide pos="220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50A450E-7C46-4B56-B313-20DF49758F9E}" type="datetime1">
              <a:rPr lang="fr-FR"/>
              <a:pPr>
                <a:defRPr/>
              </a:pPr>
              <a:t>06/09/2012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383E79A-9893-4CE8-8EFD-59FDEE02C67F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7C03A1C-801F-4DC0-A869-38E86060837C}" type="datetime1">
              <a:rPr lang="fr-FR"/>
              <a:pPr>
                <a:defRPr/>
              </a:pPr>
              <a:t>06/09/2012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fr-BE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BE" noProof="0" smtClean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222C404-E6C4-48F1-9F4C-AEA38D6FE872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2225" y="0"/>
            <a:ext cx="90995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4"/>
          <p:cNvSpPr>
            <a:spLocks noGrp="1"/>
          </p:cNvSpPr>
          <p:nvPr>
            <p:ph type="ctrTitle"/>
          </p:nvPr>
        </p:nvSpPr>
        <p:spPr bwMode="auto">
          <a:xfrm>
            <a:off x="611560" y="2530800"/>
            <a:ext cx="7929618" cy="85725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2"/>
          </p:nvPr>
        </p:nvSpPr>
        <p:spPr>
          <a:xfrm>
            <a:off x="2178095" y="4941168"/>
            <a:ext cx="4770169" cy="936104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/>
          </p:nvPr>
        </p:nvSpPr>
        <p:spPr>
          <a:xfrm>
            <a:off x="1115616" y="3789363"/>
            <a:ext cx="7056784" cy="50373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800" b="1">
                <a:solidFill>
                  <a:schemeClr val="accent3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4"/>
          </p:nvPr>
        </p:nvSpPr>
        <p:spPr>
          <a:xfrm>
            <a:off x="3166492" y="6237289"/>
            <a:ext cx="2807568" cy="360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rgbClr val="87888A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/>
          <p:cNvPicPr>
            <a:picLocks noChangeAspect="1"/>
          </p:cNvPicPr>
          <p:nvPr userDrawn="1"/>
        </p:nvPicPr>
        <p:blipFill>
          <a:blip r:embed="rId3"/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4"/>
          </p:nvPr>
        </p:nvSpPr>
        <p:spPr>
          <a:xfrm>
            <a:off x="467544" y="884904"/>
            <a:ext cx="8280920" cy="50643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en-US" noProof="0" smtClean="0"/>
              <a:t>Click icon to add table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5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EFE026D5-C031-4411-AECB-72514F6E5E8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f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re 1"/>
          <p:cNvSpPr txBox="1">
            <a:spLocks/>
          </p:cNvSpPr>
          <p:nvPr userDrawn="1"/>
        </p:nvSpPr>
        <p:spPr>
          <a:xfrm>
            <a:off x="468313" y="2349500"/>
            <a:ext cx="8280400" cy="5397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GB" dirty="0" smtClean="0"/>
              <a:t>Thank You for Your Attention</a:t>
            </a:r>
            <a:endParaRPr lang="en-GB" dirty="0"/>
          </a:p>
        </p:txBody>
      </p:sp>
      <p:sp>
        <p:nvSpPr>
          <p:cNvPr id="6" name="Titre 1"/>
          <p:cNvSpPr txBox="1">
            <a:spLocks/>
          </p:cNvSpPr>
          <p:nvPr userDrawn="1"/>
        </p:nvSpPr>
        <p:spPr>
          <a:xfrm>
            <a:off x="2268538" y="4581525"/>
            <a:ext cx="4679950" cy="5397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defRPr/>
            </a:pPr>
            <a:r>
              <a:rPr lang="en-GB" sz="1200" b="0" dirty="0" smtClean="0">
                <a:solidFill>
                  <a:srgbClr val="000000"/>
                </a:solidFill>
              </a:rPr>
              <a:t>ENTSOG -- European Network of Transmission System Operators for Gas</a:t>
            </a:r>
            <a:br>
              <a:rPr lang="en-GB" sz="1200" b="0" dirty="0" smtClean="0">
                <a:solidFill>
                  <a:srgbClr val="000000"/>
                </a:solidFill>
              </a:rPr>
            </a:br>
            <a:r>
              <a:rPr lang="en-GB" sz="1200" b="0" dirty="0" smtClean="0">
                <a:solidFill>
                  <a:srgbClr val="000000"/>
                </a:solidFill>
              </a:rPr>
              <a:t>Avenue de </a:t>
            </a:r>
            <a:r>
              <a:rPr lang="en-GB" sz="1200" b="0" dirty="0" err="1" smtClean="0">
                <a:solidFill>
                  <a:srgbClr val="000000"/>
                </a:solidFill>
              </a:rPr>
              <a:t>Cortenbergh</a:t>
            </a:r>
            <a:r>
              <a:rPr lang="en-GB" sz="1200" b="0" dirty="0" smtClean="0">
                <a:solidFill>
                  <a:srgbClr val="000000"/>
                </a:solidFill>
              </a:rPr>
              <a:t> 100, B-1000 Brussels</a:t>
            </a:r>
            <a:endParaRPr lang="en-GB" sz="1200" b="0" dirty="0">
              <a:solidFill>
                <a:srgbClr val="000000"/>
              </a:solidFill>
            </a:endParaRPr>
          </a:p>
        </p:txBody>
      </p:sp>
      <p:sp>
        <p:nvSpPr>
          <p:cNvPr id="7" name="Titre 1"/>
          <p:cNvSpPr txBox="1">
            <a:spLocks/>
          </p:cNvSpPr>
          <p:nvPr userDrawn="1"/>
        </p:nvSpPr>
        <p:spPr>
          <a:xfrm>
            <a:off x="2268538" y="5192713"/>
            <a:ext cx="4679950" cy="5397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defRPr/>
            </a:pPr>
            <a:r>
              <a:rPr lang="en-GB" sz="1200" b="0" dirty="0" smtClean="0">
                <a:solidFill>
                  <a:srgbClr val="000000"/>
                </a:solidFill>
              </a:rPr>
              <a:t>EML:</a:t>
            </a:r>
          </a:p>
          <a:p>
            <a:pPr algn="l">
              <a:defRPr/>
            </a:pPr>
            <a:r>
              <a:rPr lang="de-DE" sz="1200" b="0" dirty="0" smtClean="0">
                <a:solidFill>
                  <a:srgbClr val="000000"/>
                </a:solidFill>
              </a:rPr>
              <a:t>WWW: </a:t>
            </a:r>
            <a:r>
              <a:rPr lang="de-DE" sz="1200" b="0" u="sng" dirty="0" smtClean="0"/>
              <a:t>www.entsog.eu</a:t>
            </a:r>
            <a:endParaRPr lang="en-GB" sz="1200" b="0" u="sng" dirty="0"/>
          </a:p>
        </p:txBody>
      </p:sp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2267744" y="4149079"/>
            <a:ext cx="4680520" cy="43204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1200" b="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2743225" y="5185767"/>
            <a:ext cx="1152054" cy="2879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u="sng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2225" y="0"/>
            <a:ext cx="90995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4"/>
          <p:cNvSpPr>
            <a:spLocks noGrp="1"/>
          </p:cNvSpPr>
          <p:nvPr>
            <p:ph type="ctrTitle"/>
          </p:nvPr>
        </p:nvSpPr>
        <p:spPr bwMode="auto">
          <a:xfrm>
            <a:off x="611560" y="2530800"/>
            <a:ext cx="7929618" cy="85725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2"/>
          </p:nvPr>
        </p:nvSpPr>
        <p:spPr>
          <a:xfrm>
            <a:off x="2178095" y="4941168"/>
            <a:ext cx="4770169" cy="936104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/>
          </p:nvPr>
        </p:nvSpPr>
        <p:spPr>
          <a:xfrm>
            <a:off x="1115616" y="3789363"/>
            <a:ext cx="7056784" cy="50373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800" b="1">
                <a:solidFill>
                  <a:schemeClr val="accent3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4"/>
          </p:nvPr>
        </p:nvSpPr>
        <p:spPr>
          <a:xfrm>
            <a:off x="3166492" y="6237289"/>
            <a:ext cx="2807568" cy="360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rgbClr val="87888A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lou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Table 8"/>
          <p:cNvGraphicFramePr>
            <a:graphicFrameLocks noGrp="1"/>
          </p:cNvGraphicFramePr>
          <p:nvPr/>
        </p:nvGraphicFramePr>
        <p:xfrm>
          <a:off x="395288" y="549275"/>
          <a:ext cx="8064500" cy="52895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494030"/>
                <a:gridCol w="494030"/>
                <a:gridCol w="494030"/>
                <a:gridCol w="1178554"/>
                <a:gridCol w="1178554"/>
                <a:gridCol w="1993450"/>
              </a:tblGrid>
              <a:tr h="296752"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ENTSOG</a:t>
                      </a:r>
                      <a:r>
                        <a:rPr lang="en-GB" sz="1800" b="1" i="1" baseline="0" noProof="0" dirty="0" smtClean="0">
                          <a:solidFill>
                            <a:srgbClr val="1F4484"/>
                          </a:solidFill>
                        </a:rPr>
                        <a:t> </a:t>
                      </a:r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Colour chart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R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G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B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CMYK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used in (eg. NeMo)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128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130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0/0/0/60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2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(NP)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25/20/20/0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Light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14/10/11/0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234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231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222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7/6/11/0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Blue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68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99/84/18/6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4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(LNG)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75/23/0/0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C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62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108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164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82/57/12/1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6C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Middle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0/34/4/0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5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225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29/14/3/0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C7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808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233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13/3/0/0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54/25/100/5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982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(Libya)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55/0/100/0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C3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Middle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186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43/10/100/0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BA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(Algeria)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Green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55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29/1/96/0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D53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174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21/0/40/0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E4A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</a:t>
                      </a:r>
                      <a:r>
                        <a:rPr lang="de-DE" sz="1400" b="1" baseline="0" noProof="0" dirty="0" smtClean="0">
                          <a:solidFill>
                            <a:srgbClr val="1F4484"/>
                          </a:solidFill>
                        </a:rPr>
                        <a:t> Purple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141</a:t>
                      </a:r>
                      <a:endParaRPr lang="en-GB" sz="1400" b="1" kern="120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117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171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49/58/7/0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75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(UGS)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Pink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endParaRPr lang="en-GB" sz="1400" b="1" kern="1200" baseline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17/86/1/0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4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Red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44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2/98/93/0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26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(Russia)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Orange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235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122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4/64/87/0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7A3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(Caspia)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671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Orange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1/32/94/0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2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Yellow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6/18/100/0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C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(Norway)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5/1/90/0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EA3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03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Light 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251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2/0/30/0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7C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6"/>
          <p:cNvPicPr>
            <a:picLocks noChangeAspect="1"/>
          </p:cNvPicPr>
          <p:nvPr userDrawn="1"/>
        </p:nvPicPr>
        <p:blipFill>
          <a:blip r:embed="rId3"/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3313CF5E-EDEA-454B-ACC9-E132B412229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Table 8"/>
          <p:cNvGraphicFramePr>
            <a:graphicFrameLocks noGrp="1"/>
          </p:cNvGraphicFramePr>
          <p:nvPr/>
        </p:nvGraphicFramePr>
        <p:xfrm>
          <a:off x="395288" y="549275"/>
          <a:ext cx="8064500" cy="52895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494030"/>
                <a:gridCol w="494030"/>
                <a:gridCol w="494030"/>
                <a:gridCol w="1178554"/>
                <a:gridCol w="1178554"/>
                <a:gridCol w="1993450"/>
              </a:tblGrid>
              <a:tr h="296752"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ENTSOG</a:t>
                      </a:r>
                      <a:r>
                        <a:rPr lang="en-GB" sz="1800" b="1" i="1" baseline="0" noProof="0" dirty="0" smtClean="0">
                          <a:solidFill>
                            <a:srgbClr val="1F4484"/>
                          </a:solidFill>
                        </a:rPr>
                        <a:t> </a:t>
                      </a:r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Colour chart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R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G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B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CMYK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used in (eg. NeMo)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128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130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0/0/0/60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2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(NP)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25/20/20/0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Light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14/10/11/0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234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231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222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7/6/11/0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Blue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68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99/84/18/6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4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(LNG)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75/23/0/0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C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62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108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164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82/57/12/1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6C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Middle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0/34/4/0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5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225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29/14/3/0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C7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808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233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13/3/0/0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54/25/100/5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982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(Libya)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55/0/100/0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C3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Middle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186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43/10/100/0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BA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(Algeria)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Green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55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29/1/96/0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D53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174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21/0/40/0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E4A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</a:t>
                      </a:r>
                      <a:r>
                        <a:rPr lang="de-DE" sz="1400" b="1" baseline="0" noProof="0" dirty="0" smtClean="0">
                          <a:solidFill>
                            <a:srgbClr val="1F4484"/>
                          </a:solidFill>
                        </a:rPr>
                        <a:t> Purple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141</a:t>
                      </a:r>
                      <a:endParaRPr lang="en-GB" sz="1400" b="1" kern="120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117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171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49/58/7/0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75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(UGS)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Pink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endParaRPr lang="en-GB" sz="1400" b="1" kern="1200" baseline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17/86/1/0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4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Red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44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2/98/93/0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26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(Russia)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Orange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235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122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4/64/87/0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7A3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(Caspia)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671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Orange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1/32/94/0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2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Yellow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6/18/100/0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C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(Norway)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5/1/90/0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EA3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03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Light 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251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2/0/30/0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7C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6"/>
          <p:cNvPicPr>
            <a:picLocks noChangeAspect="1"/>
          </p:cNvPicPr>
          <p:nvPr userDrawn="1"/>
        </p:nvPicPr>
        <p:blipFill>
          <a:blip r:embed="rId3"/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CCBD27D4-2B3B-4640-BCB3-1E34471B1E2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/>
          <p:cNvPicPr>
            <a:picLocks noChangeAspect="1"/>
          </p:cNvPicPr>
          <p:nvPr userDrawn="1"/>
        </p:nvPicPr>
        <p:blipFill>
          <a:blip r:embed="rId3"/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DB4A9CE-1497-4E26-9D8A-BA5F9A16B87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/>
          <p:cNvPicPr>
            <a:picLocks noChangeAspect="1"/>
          </p:cNvPicPr>
          <p:nvPr userDrawn="1"/>
        </p:nvPicPr>
        <p:blipFill>
          <a:blip r:embed="rId3"/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4984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6720FBF0-1CFB-4AF6-9B89-B2CFB7C2650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/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899195"/>
            <a:ext cx="8280920" cy="433000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GB" noProof="0" dirty="0" smtClean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7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D98810EA-4580-4C34-9881-A3D0BCD52CF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/>
          <p:cNvPicPr>
            <a:picLocks noChangeAspect="1"/>
          </p:cNvPicPr>
          <p:nvPr userDrawn="1"/>
        </p:nvPicPr>
        <p:blipFill>
          <a:blip r:embed="rId3"/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1412776"/>
            <a:ext cx="8280920" cy="3816424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  <a:sym typeface="Wingdings" pitchFamily="2" charset="2"/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458019" y="900073"/>
            <a:ext cx="8281169" cy="44069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7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2896C3D-C26A-4B40-9FC6-1CB93881B7A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/>
          <p:cNvPicPr>
            <a:picLocks noChangeAspect="1"/>
          </p:cNvPicPr>
          <p:nvPr userDrawn="1"/>
        </p:nvPicPr>
        <p:blipFill>
          <a:blip r:embed="rId3"/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noProof="0" smtClean="0"/>
              <a:t>Click icon to add chart</a:t>
            </a:r>
            <a:endParaRPr lang="en-GB" noProof="0" dirty="0"/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899195"/>
            <a:ext cx="4404870" cy="497807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GB" noProof="0" dirty="0" smtClean="0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9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15827578-66DB-4652-8A5E-F69DBD08B6A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/>
          <p:cNvPicPr>
            <a:picLocks noChangeAspect="1"/>
          </p:cNvPicPr>
          <p:nvPr userDrawn="1"/>
        </p:nvPicPr>
        <p:blipFill>
          <a:blip r:embed="rId3"/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noProof="0" smtClean="0"/>
              <a:t>Click icon to add chart</a:t>
            </a:r>
            <a:endParaRPr lang="en-GB" noProof="0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1700807"/>
            <a:ext cx="4417762" cy="4205039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7"/>
          </p:nvPr>
        </p:nvSpPr>
        <p:spPr>
          <a:xfrm>
            <a:off x="458019" y="900073"/>
            <a:ext cx="4417895" cy="72872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9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DAAE772D-94FB-440D-AC47-3315147A215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7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/>
          <p:cNvPicPr>
            <a:picLocks noChangeAspect="1"/>
          </p:cNvPicPr>
          <p:nvPr userDrawn="1"/>
        </p:nvPicPr>
        <p:blipFill>
          <a:blip r:embed="rId3"/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5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58019" y="1700808"/>
            <a:ext cx="8280920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noProof="0" smtClean="0"/>
              <a:t>Click icon to add chart</a:t>
            </a:r>
            <a:endParaRPr lang="en-GB" noProof="0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458020" y="889670"/>
            <a:ext cx="8280920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9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BC33C206-0BA3-42A3-96DF-FAB536E7498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nl-NL" sz="4000" smtClean="0">
                <a:ea typeface="ＭＳ Ｐゴシック"/>
                <a:cs typeface="ＭＳ Ｐゴシック"/>
              </a:rPr>
              <a:t>Data warehouse development phases</a:t>
            </a:r>
          </a:p>
        </p:txBody>
      </p:sp>
      <p:grpSp>
        <p:nvGrpSpPr>
          <p:cNvPr id="52276" name="Group 52"/>
          <p:cNvGrpSpPr>
            <a:grpSpLocks/>
          </p:cNvGrpSpPr>
          <p:nvPr/>
        </p:nvGrpSpPr>
        <p:grpSpPr bwMode="auto">
          <a:xfrm>
            <a:off x="250825" y="981075"/>
            <a:ext cx="3754438" cy="3097213"/>
            <a:chOff x="0" y="754"/>
            <a:chExt cx="2517" cy="1996"/>
          </a:xfrm>
        </p:grpSpPr>
        <p:sp>
          <p:nvSpPr>
            <p:cNvPr id="52275" name="Rectangle 51"/>
            <p:cNvSpPr>
              <a:spLocks noChangeArrowheads="1"/>
            </p:cNvSpPr>
            <p:nvPr/>
          </p:nvSpPr>
          <p:spPr bwMode="auto">
            <a:xfrm>
              <a:off x="0" y="2115"/>
              <a:ext cx="2517" cy="635"/>
            </a:xfrm>
            <a:prstGeom prst="rect">
              <a:avLst/>
            </a:prstGeom>
            <a:solidFill>
              <a:srgbClr val="6B95C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52274" name="Rectangle 50"/>
            <p:cNvSpPr>
              <a:spLocks noChangeArrowheads="1"/>
            </p:cNvSpPr>
            <p:nvPr/>
          </p:nvSpPr>
          <p:spPr bwMode="auto">
            <a:xfrm>
              <a:off x="0" y="754"/>
              <a:ext cx="1292" cy="1996"/>
            </a:xfrm>
            <a:prstGeom prst="rect">
              <a:avLst/>
            </a:prstGeom>
            <a:solidFill>
              <a:srgbClr val="6B95C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52271" name="Line 47"/>
          <p:cNvSpPr>
            <a:spLocks noChangeShapeType="1"/>
          </p:cNvSpPr>
          <p:nvPr/>
        </p:nvSpPr>
        <p:spPr bwMode="auto">
          <a:xfrm>
            <a:off x="6310313" y="1473200"/>
            <a:ext cx="0" cy="1900238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52231" name="Rectangle 7"/>
          <p:cNvSpPr>
            <a:spLocks noChangeArrowheads="1"/>
          </p:cNvSpPr>
          <p:nvPr/>
        </p:nvSpPr>
        <p:spPr bwMode="auto">
          <a:xfrm>
            <a:off x="427038" y="1050925"/>
            <a:ext cx="1274762" cy="288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nl-NL" sz="1600">
                <a:solidFill>
                  <a:schemeClr val="bg1"/>
                </a:solidFill>
              </a:rPr>
              <a:t>Business </a:t>
            </a:r>
          </a:p>
          <a:p>
            <a:pPr algn="ctr"/>
            <a:r>
              <a:rPr lang="nl-NL" sz="1600">
                <a:solidFill>
                  <a:schemeClr val="bg1"/>
                </a:solidFill>
              </a:rPr>
              <a:t>requirements</a:t>
            </a:r>
          </a:p>
          <a:p>
            <a:pPr algn="ctr"/>
            <a:r>
              <a:rPr lang="nl-NL" sz="1600">
                <a:solidFill>
                  <a:schemeClr val="bg1"/>
                </a:solidFill>
              </a:rPr>
              <a:t>definition</a:t>
            </a:r>
          </a:p>
        </p:txBody>
      </p:sp>
      <p:sp>
        <p:nvSpPr>
          <p:cNvPr id="52239" name="Rectangle 15"/>
          <p:cNvSpPr>
            <a:spLocks noChangeArrowheads="1"/>
          </p:cNvSpPr>
          <p:nvPr/>
        </p:nvSpPr>
        <p:spPr bwMode="auto">
          <a:xfrm>
            <a:off x="2057400" y="1122363"/>
            <a:ext cx="1135063" cy="774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nl-NL" sz="1600">
                <a:solidFill>
                  <a:schemeClr val="bg1"/>
                </a:solidFill>
              </a:rPr>
              <a:t>Technical </a:t>
            </a:r>
          </a:p>
          <a:p>
            <a:pPr algn="ctr"/>
            <a:r>
              <a:rPr lang="nl-NL" sz="1600">
                <a:solidFill>
                  <a:schemeClr val="bg1"/>
                </a:solidFill>
              </a:rPr>
              <a:t>architecture </a:t>
            </a:r>
          </a:p>
          <a:p>
            <a:pPr algn="ctr"/>
            <a:r>
              <a:rPr lang="nl-NL" sz="1600">
                <a:solidFill>
                  <a:schemeClr val="bg1"/>
                </a:solidFill>
              </a:rPr>
              <a:t>design</a:t>
            </a:r>
          </a:p>
        </p:txBody>
      </p:sp>
      <p:sp>
        <p:nvSpPr>
          <p:cNvPr id="52244" name="Rectangle 20"/>
          <p:cNvSpPr>
            <a:spLocks noChangeArrowheads="1"/>
          </p:cNvSpPr>
          <p:nvPr/>
        </p:nvSpPr>
        <p:spPr bwMode="auto">
          <a:xfrm>
            <a:off x="2057400" y="2108200"/>
            <a:ext cx="1135063" cy="7731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nl-NL" sz="1600">
                <a:solidFill>
                  <a:schemeClr val="bg1"/>
                </a:solidFill>
              </a:rPr>
              <a:t>Dimensional</a:t>
            </a:r>
          </a:p>
          <a:p>
            <a:pPr algn="ctr"/>
            <a:r>
              <a:rPr lang="nl-NL" sz="1600">
                <a:solidFill>
                  <a:schemeClr val="bg1"/>
                </a:solidFill>
              </a:rPr>
              <a:t>modeling</a:t>
            </a:r>
          </a:p>
        </p:txBody>
      </p:sp>
      <p:sp>
        <p:nvSpPr>
          <p:cNvPr id="52248" name="Rectangle 24"/>
          <p:cNvSpPr>
            <a:spLocks noChangeArrowheads="1"/>
          </p:cNvSpPr>
          <p:nvPr/>
        </p:nvSpPr>
        <p:spPr bwMode="auto">
          <a:xfrm>
            <a:off x="3546475" y="2108200"/>
            <a:ext cx="1135063" cy="7731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nl-NL" sz="1600">
                <a:solidFill>
                  <a:schemeClr val="bg1"/>
                </a:solidFill>
              </a:rPr>
              <a:t>Physical </a:t>
            </a:r>
          </a:p>
          <a:p>
            <a:pPr algn="ctr"/>
            <a:r>
              <a:rPr lang="nl-NL" sz="1600">
                <a:solidFill>
                  <a:schemeClr val="bg1"/>
                </a:solidFill>
              </a:rPr>
              <a:t>design</a:t>
            </a:r>
          </a:p>
        </p:txBody>
      </p:sp>
      <p:sp>
        <p:nvSpPr>
          <p:cNvPr id="52249" name="Rectangle 25"/>
          <p:cNvSpPr>
            <a:spLocks noChangeArrowheads="1"/>
          </p:cNvSpPr>
          <p:nvPr/>
        </p:nvSpPr>
        <p:spPr bwMode="auto">
          <a:xfrm>
            <a:off x="5033963" y="2108200"/>
            <a:ext cx="1135062" cy="7731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nl-NL" sz="1600">
                <a:solidFill>
                  <a:schemeClr val="bg1"/>
                </a:solidFill>
              </a:rPr>
              <a:t>Data staging</a:t>
            </a:r>
          </a:p>
          <a:p>
            <a:pPr algn="ctr"/>
            <a:r>
              <a:rPr lang="nl-NL" sz="1600">
                <a:solidFill>
                  <a:schemeClr val="bg1"/>
                </a:solidFill>
              </a:rPr>
              <a:t>design &amp;</a:t>
            </a:r>
          </a:p>
          <a:p>
            <a:pPr algn="ctr"/>
            <a:r>
              <a:rPr lang="nl-NL" sz="1600">
                <a:solidFill>
                  <a:schemeClr val="bg1"/>
                </a:solidFill>
              </a:rPr>
              <a:t>development</a:t>
            </a:r>
          </a:p>
        </p:txBody>
      </p:sp>
      <p:sp>
        <p:nvSpPr>
          <p:cNvPr id="52250" name="Rectangle 26"/>
          <p:cNvSpPr>
            <a:spLocks noChangeArrowheads="1"/>
          </p:cNvSpPr>
          <p:nvPr/>
        </p:nvSpPr>
        <p:spPr bwMode="auto">
          <a:xfrm>
            <a:off x="6523038" y="2108200"/>
            <a:ext cx="1135062" cy="7731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nl-NL" sz="1600">
                <a:solidFill>
                  <a:schemeClr val="bg1"/>
                </a:solidFill>
              </a:rPr>
              <a:t>Deployment</a:t>
            </a:r>
          </a:p>
        </p:txBody>
      </p:sp>
      <p:sp>
        <p:nvSpPr>
          <p:cNvPr id="52251" name="Rectangle 27"/>
          <p:cNvSpPr>
            <a:spLocks noChangeArrowheads="1"/>
          </p:cNvSpPr>
          <p:nvPr/>
        </p:nvSpPr>
        <p:spPr bwMode="auto">
          <a:xfrm>
            <a:off x="8008938" y="2108200"/>
            <a:ext cx="1135062" cy="7731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nl-NL" sz="1600">
                <a:solidFill>
                  <a:schemeClr val="bg1"/>
                </a:solidFill>
              </a:rPr>
              <a:t>Maintenance</a:t>
            </a:r>
          </a:p>
          <a:p>
            <a:pPr algn="ctr"/>
            <a:r>
              <a:rPr lang="nl-NL" sz="1600">
                <a:solidFill>
                  <a:schemeClr val="bg1"/>
                </a:solidFill>
              </a:rPr>
              <a:t>&amp;</a:t>
            </a:r>
          </a:p>
          <a:p>
            <a:pPr algn="ctr"/>
            <a:r>
              <a:rPr lang="nl-NL" sz="1600">
                <a:solidFill>
                  <a:schemeClr val="bg1"/>
                </a:solidFill>
              </a:rPr>
              <a:t>growth</a:t>
            </a:r>
          </a:p>
        </p:txBody>
      </p:sp>
      <p:sp>
        <p:nvSpPr>
          <p:cNvPr id="52255" name="Line 31"/>
          <p:cNvSpPr>
            <a:spLocks noChangeShapeType="1"/>
          </p:cNvSpPr>
          <p:nvPr/>
        </p:nvSpPr>
        <p:spPr bwMode="auto">
          <a:xfrm>
            <a:off x="7656513" y="2459038"/>
            <a:ext cx="3524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52256" name="Line 32"/>
          <p:cNvSpPr>
            <a:spLocks noChangeShapeType="1"/>
          </p:cNvSpPr>
          <p:nvPr/>
        </p:nvSpPr>
        <p:spPr bwMode="auto">
          <a:xfrm>
            <a:off x="1703388" y="2459038"/>
            <a:ext cx="35401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52257" name="Line 33"/>
          <p:cNvSpPr>
            <a:spLocks noChangeShapeType="1"/>
          </p:cNvSpPr>
          <p:nvPr/>
        </p:nvSpPr>
        <p:spPr bwMode="auto">
          <a:xfrm>
            <a:off x="3192463" y="2459038"/>
            <a:ext cx="3524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52258" name="Line 34"/>
          <p:cNvSpPr>
            <a:spLocks noChangeShapeType="1"/>
          </p:cNvSpPr>
          <p:nvPr/>
        </p:nvSpPr>
        <p:spPr bwMode="auto">
          <a:xfrm>
            <a:off x="4679950" y="2459038"/>
            <a:ext cx="3524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52259" name="Line 35"/>
          <p:cNvSpPr>
            <a:spLocks noChangeShapeType="1"/>
          </p:cNvSpPr>
          <p:nvPr/>
        </p:nvSpPr>
        <p:spPr bwMode="auto">
          <a:xfrm>
            <a:off x="6169025" y="2459038"/>
            <a:ext cx="3524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52260" name="Line 36"/>
          <p:cNvSpPr>
            <a:spLocks noChangeShapeType="1"/>
          </p:cNvSpPr>
          <p:nvPr/>
        </p:nvSpPr>
        <p:spPr bwMode="auto">
          <a:xfrm>
            <a:off x="1703388" y="1544638"/>
            <a:ext cx="35401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52261" name="Rectangle 37"/>
          <p:cNvSpPr>
            <a:spLocks noChangeArrowheads="1"/>
          </p:cNvSpPr>
          <p:nvPr/>
        </p:nvSpPr>
        <p:spPr bwMode="auto">
          <a:xfrm>
            <a:off x="3546475" y="1122363"/>
            <a:ext cx="1135063" cy="774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nl-NL" sz="1600">
                <a:solidFill>
                  <a:schemeClr val="bg1"/>
                </a:solidFill>
              </a:rPr>
              <a:t>product </a:t>
            </a:r>
          </a:p>
          <a:p>
            <a:pPr algn="ctr"/>
            <a:r>
              <a:rPr lang="nl-NL" sz="1600">
                <a:solidFill>
                  <a:schemeClr val="bg1"/>
                </a:solidFill>
              </a:rPr>
              <a:t>selection &amp; </a:t>
            </a:r>
          </a:p>
          <a:p>
            <a:pPr algn="ctr"/>
            <a:r>
              <a:rPr lang="nl-NL" sz="1600">
                <a:solidFill>
                  <a:schemeClr val="bg1"/>
                </a:solidFill>
              </a:rPr>
              <a:t>installation</a:t>
            </a:r>
          </a:p>
        </p:txBody>
      </p:sp>
      <p:sp>
        <p:nvSpPr>
          <p:cNvPr id="52262" name="Line 38"/>
          <p:cNvSpPr>
            <a:spLocks noChangeShapeType="1"/>
          </p:cNvSpPr>
          <p:nvPr/>
        </p:nvSpPr>
        <p:spPr bwMode="auto">
          <a:xfrm>
            <a:off x="3194050" y="1544638"/>
            <a:ext cx="3524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52267" name="Rectangle 43"/>
          <p:cNvSpPr>
            <a:spLocks noChangeArrowheads="1"/>
          </p:cNvSpPr>
          <p:nvPr/>
        </p:nvSpPr>
        <p:spPr bwMode="auto">
          <a:xfrm>
            <a:off x="3119438" y="3162300"/>
            <a:ext cx="1135062" cy="774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nl-NL" sz="1400">
                <a:solidFill>
                  <a:schemeClr val="bg1"/>
                </a:solidFill>
              </a:rPr>
              <a:t>End user </a:t>
            </a:r>
          </a:p>
          <a:p>
            <a:pPr algn="ctr"/>
            <a:r>
              <a:rPr lang="nl-NL" sz="1400">
                <a:solidFill>
                  <a:schemeClr val="bg1"/>
                </a:solidFill>
              </a:rPr>
              <a:t>application</a:t>
            </a:r>
          </a:p>
          <a:p>
            <a:pPr algn="ctr"/>
            <a:r>
              <a:rPr lang="nl-NL" sz="1400">
                <a:solidFill>
                  <a:schemeClr val="bg1"/>
                </a:solidFill>
              </a:rPr>
              <a:t>specification</a:t>
            </a:r>
          </a:p>
        </p:txBody>
      </p:sp>
      <p:sp>
        <p:nvSpPr>
          <p:cNvPr id="52268" name="Line 44"/>
          <p:cNvSpPr>
            <a:spLocks noChangeShapeType="1"/>
          </p:cNvSpPr>
          <p:nvPr/>
        </p:nvSpPr>
        <p:spPr bwMode="auto">
          <a:xfrm>
            <a:off x="1703388" y="3443288"/>
            <a:ext cx="1417637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52269" name="Rectangle 45"/>
          <p:cNvSpPr>
            <a:spLocks noChangeArrowheads="1"/>
          </p:cNvSpPr>
          <p:nvPr/>
        </p:nvSpPr>
        <p:spPr bwMode="auto">
          <a:xfrm>
            <a:off x="4608513" y="3162300"/>
            <a:ext cx="1135062" cy="774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nl-NL" sz="1400">
                <a:solidFill>
                  <a:schemeClr val="bg1"/>
                </a:solidFill>
              </a:rPr>
              <a:t>End user </a:t>
            </a:r>
          </a:p>
          <a:p>
            <a:pPr algn="ctr"/>
            <a:r>
              <a:rPr lang="nl-NL" sz="1400">
                <a:solidFill>
                  <a:schemeClr val="bg1"/>
                </a:solidFill>
              </a:rPr>
              <a:t>application</a:t>
            </a:r>
          </a:p>
          <a:p>
            <a:pPr algn="ctr"/>
            <a:r>
              <a:rPr lang="nl-NL" sz="1400">
                <a:solidFill>
                  <a:schemeClr val="bg1"/>
                </a:solidFill>
              </a:rPr>
              <a:t>development</a:t>
            </a:r>
          </a:p>
        </p:txBody>
      </p:sp>
      <p:sp>
        <p:nvSpPr>
          <p:cNvPr id="52270" name="Line 46"/>
          <p:cNvSpPr>
            <a:spLocks noChangeShapeType="1"/>
          </p:cNvSpPr>
          <p:nvPr/>
        </p:nvSpPr>
        <p:spPr bwMode="auto">
          <a:xfrm>
            <a:off x="4254500" y="3443288"/>
            <a:ext cx="3524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52272" name="Line 48"/>
          <p:cNvSpPr>
            <a:spLocks noChangeShapeType="1"/>
          </p:cNvSpPr>
          <p:nvPr/>
        </p:nvSpPr>
        <p:spPr bwMode="auto">
          <a:xfrm>
            <a:off x="5743575" y="3373438"/>
            <a:ext cx="56673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52273" name="Line 49"/>
          <p:cNvSpPr>
            <a:spLocks noChangeShapeType="1"/>
          </p:cNvSpPr>
          <p:nvPr/>
        </p:nvSpPr>
        <p:spPr bwMode="auto">
          <a:xfrm>
            <a:off x="4681538" y="1473200"/>
            <a:ext cx="162877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nl-NL"/>
          </a:p>
        </p:txBody>
      </p:sp>
      <p:graphicFrame>
        <p:nvGraphicFramePr>
          <p:cNvPr id="52283" name="Object 59"/>
          <p:cNvGraphicFramePr>
            <a:graphicFrameLocks noGrp="1" noChangeAspect="1"/>
          </p:cNvGraphicFramePr>
          <p:nvPr>
            <p:ph idx="4294967295"/>
          </p:nvPr>
        </p:nvGraphicFramePr>
        <p:xfrm>
          <a:off x="879475" y="3933825"/>
          <a:ext cx="8229600" cy="2354263"/>
        </p:xfrm>
        <a:graphic>
          <a:graphicData uri="http://schemas.openxmlformats.org/presentationml/2006/ole">
            <p:oleObj spid="_x0000_s52283" name="Visio" r:id="rId3" imgW="9096137" imgH="2601325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2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Tijdelijke aanduiding voor voettekst 2"/>
          <p:cNvSpPr txBox="1">
            <a:spLocks noGrp="1"/>
          </p:cNvSpPr>
          <p:nvPr/>
        </p:nvSpPr>
        <p:spPr bwMode="auto">
          <a:xfrm>
            <a:off x="395288" y="6518275"/>
            <a:ext cx="43259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nl-NL" sz="1200" b="1">
                <a:solidFill>
                  <a:schemeClr val="bg1"/>
                </a:solidFill>
              </a:rPr>
              <a:t>copyright © 2012 PNA Group</a:t>
            </a:r>
          </a:p>
          <a:p>
            <a:endParaRPr lang="en-US" sz="1200" b="1">
              <a:solidFill>
                <a:schemeClr val="bg1"/>
              </a:solidFill>
            </a:endParaRPr>
          </a:p>
        </p:txBody>
      </p:sp>
      <p:sp>
        <p:nvSpPr>
          <p:cNvPr id="58373" name="Slide Number Placeholder 4"/>
          <p:cNvSpPr txBox="1">
            <a:spLocks noGrp="1"/>
          </p:cNvSpPr>
          <p:nvPr/>
        </p:nvSpPr>
        <p:spPr bwMode="auto">
          <a:xfrm>
            <a:off x="8018463" y="6526213"/>
            <a:ext cx="9461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3F166F31-26E5-4B7D-A006-3B5FACA2642B}" type="slidenum">
              <a:rPr lang="nl-NL" sz="1200" b="1">
                <a:solidFill>
                  <a:schemeClr val="bg1"/>
                </a:solidFill>
              </a:rPr>
              <a:pPr algn="r"/>
              <a:t>2</a:t>
            </a:fld>
            <a:endParaRPr lang="nl-NL" sz="1200" b="1">
              <a:solidFill>
                <a:schemeClr val="bg1"/>
              </a:solidFill>
            </a:endParaRPr>
          </a:p>
        </p:txBody>
      </p:sp>
      <p:pic>
        <p:nvPicPr>
          <p:cNvPr id="58377" name="Picture 14" descr="\\serverh11\Users Shared Folders\marijn.tulp\My Documents\My Pictures\Kenniskunde\Driehoek met twee soorten verwoordin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1662113"/>
            <a:ext cx="3168650" cy="205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Afgeronde rechthoek 54"/>
          <p:cNvSpPr/>
          <p:nvPr/>
        </p:nvSpPr>
        <p:spPr>
          <a:xfrm>
            <a:off x="348751" y="4917910"/>
            <a:ext cx="1727670" cy="84227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endParaRPr lang="nl-NL" sz="1600">
              <a:solidFill>
                <a:srgbClr val="FFFFFF"/>
              </a:solidFill>
            </a:endParaRPr>
          </a:p>
          <a:p>
            <a:pPr algn="r">
              <a:defRPr/>
            </a:pPr>
            <a:endParaRPr lang="nl-NL" sz="1600">
              <a:solidFill>
                <a:srgbClr val="FFFFFF"/>
              </a:solidFill>
            </a:endParaRPr>
          </a:p>
          <a:p>
            <a:pPr algn="r">
              <a:defRPr/>
            </a:pPr>
            <a:endParaRPr lang="nl-NL" sz="1600">
              <a:solidFill>
                <a:srgbClr val="FFFFFF"/>
              </a:solidFill>
            </a:endParaRPr>
          </a:p>
          <a:p>
            <a:pPr algn="r">
              <a:defRPr/>
            </a:pPr>
            <a:endParaRPr lang="nl-NL" sz="1600">
              <a:solidFill>
                <a:srgbClr val="FFFFFF"/>
              </a:solidFill>
            </a:endParaRPr>
          </a:p>
          <a:p>
            <a:pPr algn="r">
              <a:defRPr/>
            </a:pPr>
            <a:endParaRPr lang="nl-NL" sz="160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Afgeronde rechthoek 54"/>
          <p:cNvSpPr/>
          <p:nvPr/>
        </p:nvSpPr>
        <p:spPr>
          <a:xfrm>
            <a:off x="2580776" y="4917910"/>
            <a:ext cx="1727670" cy="84227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endParaRPr lang="nl-NL" sz="1600">
              <a:solidFill>
                <a:srgbClr val="FFFFFF"/>
              </a:solidFill>
            </a:endParaRPr>
          </a:p>
          <a:p>
            <a:pPr algn="r">
              <a:defRPr/>
            </a:pPr>
            <a:endParaRPr lang="nl-NL" sz="1600">
              <a:solidFill>
                <a:srgbClr val="FFFFFF"/>
              </a:solidFill>
            </a:endParaRPr>
          </a:p>
          <a:p>
            <a:pPr algn="r">
              <a:defRPr/>
            </a:pPr>
            <a:endParaRPr lang="nl-NL" sz="1600">
              <a:solidFill>
                <a:srgbClr val="FFFFFF"/>
              </a:solidFill>
            </a:endParaRPr>
          </a:p>
          <a:p>
            <a:pPr algn="r">
              <a:defRPr/>
            </a:pPr>
            <a:endParaRPr lang="nl-NL" sz="1600">
              <a:solidFill>
                <a:srgbClr val="FFFFFF"/>
              </a:solidFill>
            </a:endParaRPr>
          </a:p>
          <a:p>
            <a:pPr algn="r">
              <a:defRPr/>
            </a:pPr>
            <a:endParaRPr lang="nl-NL" sz="160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Afgeronde rechthoek 54"/>
          <p:cNvSpPr/>
          <p:nvPr/>
        </p:nvSpPr>
        <p:spPr>
          <a:xfrm>
            <a:off x="4741364" y="4917910"/>
            <a:ext cx="1727670" cy="84227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endParaRPr lang="nl-NL" sz="1600">
              <a:solidFill>
                <a:srgbClr val="FFFFFF"/>
              </a:solidFill>
            </a:endParaRPr>
          </a:p>
          <a:p>
            <a:pPr algn="r">
              <a:defRPr/>
            </a:pPr>
            <a:endParaRPr lang="nl-NL" sz="1600">
              <a:solidFill>
                <a:srgbClr val="FFFFFF"/>
              </a:solidFill>
            </a:endParaRPr>
          </a:p>
          <a:p>
            <a:pPr algn="r">
              <a:defRPr/>
            </a:pPr>
            <a:endParaRPr lang="nl-NL" sz="1600">
              <a:solidFill>
                <a:srgbClr val="FFFFFF"/>
              </a:solidFill>
            </a:endParaRPr>
          </a:p>
          <a:p>
            <a:pPr algn="r">
              <a:defRPr/>
            </a:pPr>
            <a:endParaRPr lang="nl-NL" sz="1600">
              <a:solidFill>
                <a:srgbClr val="FFFFFF"/>
              </a:solidFill>
            </a:endParaRPr>
          </a:p>
          <a:p>
            <a:pPr algn="r">
              <a:defRPr/>
            </a:pPr>
            <a:endParaRPr lang="nl-NL" sz="160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58388" name="Rectangle 17"/>
          <p:cNvSpPr>
            <a:spLocks noChangeArrowheads="1"/>
          </p:cNvSpPr>
          <p:nvPr/>
        </p:nvSpPr>
        <p:spPr bwMode="auto">
          <a:xfrm>
            <a:off x="179388" y="5805488"/>
            <a:ext cx="20161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1200">
                <a:solidFill>
                  <a:srgbClr val="004251"/>
                </a:solidFill>
              </a:rPr>
              <a:t>SBVR / sentence patterns</a:t>
            </a:r>
          </a:p>
        </p:txBody>
      </p:sp>
      <p:sp>
        <p:nvSpPr>
          <p:cNvPr id="58389" name="Rectangle 18"/>
          <p:cNvSpPr>
            <a:spLocks noChangeArrowheads="1"/>
          </p:cNvSpPr>
          <p:nvPr/>
        </p:nvSpPr>
        <p:spPr bwMode="auto">
          <a:xfrm>
            <a:off x="2411413" y="5805488"/>
            <a:ext cx="21605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1200">
                <a:solidFill>
                  <a:srgbClr val="004251"/>
                </a:solidFill>
              </a:rPr>
              <a:t>List of concepts, examples</a:t>
            </a:r>
          </a:p>
        </p:txBody>
      </p:sp>
      <p:sp>
        <p:nvSpPr>
          <p:cNvPr id="58390" name="Rectangle 19"/>
          <p:cNvSpPr>
            <a:spLocks noChangeArrowheads="1"/>
          </p:cNvSpPr>
          <p:nvPr/>
        </p:nvSpPr>
        <p:spPr bwMode="auto">
          <a:xfrm>
            <a:off x="4979988" y="5783263"/>
            <a:ext cx="168116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1200">
                <a:solidFill>
                  <a:srgbClr val="004251"/>
                </a:solidFill>
              </a:rPr>
              <a:t>Rules &amp; restrictions</a:t>
            </a:r>
          </a:p>
        </p:txBody>
      </p:sp>
      <p:sp>
        <p:nvSpPr>
          <p:cNvPr id="58392" name="Rectangle 21"/>
          <p:cNvSpPr>
            <a:spLocks noChangeArrowheads="1"/>
          </p:cNvSpPr>
          <p:nvPr/>
        </p:nvSpPr>
        <p:spPr bwMode="auto">
          <a:xfrm>
            <a:off x="777875" y="3802063"/>
            <a:ext cx="8937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200" b="1">
                <a:solidFill>
                  <a:srgbClr val="004251"/>
                </a:solidFill>
              </a:rPr>
              <a:t>Data-view</a:t>
            </a:r>
          </a:p>
        </p:txBody>
      </p:sp>
      <p:sp>
        <p:nvSpPr>
          <p:cNvPr id="58393" name="Rectangle 22"/>
          <p:cNvSpPr>
            <a:spLocks noChangeArrowheads="1"/>
          </p:cNvSpPr>
          <p:nvPr/>
        </p:nvSpPr>
        <p:spPr bwMode="auto">
          <a:xfrm>
            <a:off x="2844800" y="3789363"/>
            <a:ext cx="1241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200" b="1">
                <a:solidFill>
                  <a:srgbClr val="004251"/>
                </a:solidFill>
              </a:rPr>
              <a:t>Semantic-view</a:t>
            </a:r>
          </a:p>
        </p:txBody>
      </p:sp>
      <p:sp>
        <p:nvSpPr>
          <p:cNvPr id="58394" name="Rectangle 23"/>
          <p:cNvSpPr>
            <a:spLocks noChangeArrowheads="1"/>
          </p:cNvSpPr>
          <p:nvPr/>
        </p:nvSpPr>
        <p:spPr bwMode="auto">
          <a:xfrm>
            <a:off x="4838700" y="3814763"/>
            <a:ext cx="16478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200" b="1">
                <a:solidFill>
                  <a:srgbClr val="004251"/>
                </a:solidFill>
              </a:rPr>
              <a:t>Business rules-view</a:t>
            </a:r>
          </a:p>
        </p:txBody>
      </p:sp>
      <p:pic>
        <p:nvPicPr>
          <p:cNvPr id="58395" name="Picture 25" descr="VoorbeeldFT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4941888"/>
            <a:ext cx="1187450" cy="78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96" name="Rectangle 2"/>
          <p:cNvSpPr>
            <a:spLocks noChangeArrowheads="1"/>
          </p:cNvSpPr>
          <p:nvPr/>
        </p:nvSpPr>
        <p:spPr bwMode="auto">
          <a:xfrm>
            <a:off x="2051050" y="188913"/>
            <a:ext cx="59150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nl-NL" sz="2400" b="1">
                <a:latin typeface="Calibri" pitchFamily="34" charset="0"/>
              </a:rPr>
              <a:t>Introduction PNA Group</a:t>
            </a:r>
          </a:p>
        </p:txBody>
      </p:sp>
      <p:sp>
        <p:nvSpPr>
          <p:cNvPr id="58397" name="Text Box 31"/>
          <p:cNvSpPr txBox="1">
            <a:spLocks noChangeArrowheads="1"/>
          </p:cNvSpPr>
          <p:nvPr/>
        </p:nvSpPr>
        <p:spPr bwMode="auto">
          <a:xfrm>
            <a:off x="107950" y="2565400"/>
            <a:ext cx="3313113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>
                <a:solidFill>
                  <a:srgbClr val="004251"/>
                </a:solidFill>
              </a:rPr>
              <a:t>One integrated and fully consistent</a:t>
            </a:r>
          </a:p>
          <a:p>
            <a:r>
              <a:rPr lang="en-GB" sz="1600">
                <a:solidFill>
                  <a:srgbClr val="004251"/>
                </a:solidFill>
              </a:rPr>
              <a:t>knowledge repository, compliant</a:t>
            </a:r>
          </a:p>
          <a:p>
            <a:r>
              <a:rPr lang="en-GB" sz="1600">
                <a:solidFill>
                  <a:srgbClr val="004251"/>
                </a:solidFill>
              </a:rPr>
              <a:t>with world standards</a:t>
            </a:r>
          </a:p>
        </p:txBody>
      </p:sp>
      <p:sp>
        <p:nvSpPr>
          <p:cNvPr id="58398" name="Line 8"/>
          <p:cNvSpPr>
            <a:spLocks noChangeShapeType="1"/>
          </p:cNvSpPr>
          <p:nvPr/>
        </p:nvSpPr>
        <p:spPr bwMode="auto">
          <a:xfrm>
            <a:off x="2124075" y="1916113"/>
            <a:ext cx="1439863" cy="431800"/>
          </a:xfrm>
          <a:prstGeom prst="line">
            <a:avLst/>
          </a:prstGeom>
          <a:noFill/>
          <a:ln w="9525">
            <a:solidFill>
              <a:srgbClr val="00425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nl-NL"/>
          </a:p>
        </p:txBody>
      </p:sp>
      <p:sp>
        <p:nvSpPr>
          <p:cNvPr id="58399" name="Line 8"/>
          <p:cNvSpPr>
            <a:spLocks noChangeShapeType="1"/>
          </p:cNvSpPr>
          <p:nvPr/>
        </p:nvSpPr>
        <p:spPr bwMode="auto">
          <a:xfrm>
            <a:off x="3419475" y="1844675"/>
            <a:ext cx="361950" cy="288925"/>
          </a:xfrm>
          <a:prstGeom prst="line">
            <a:avLst/>
          </a:prstGeom>
          <a:noFill/>
          <a:ln w="9525">
            <a:solidFill>
              <a:srgbClr val="00425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nl-NL"/>
          </a:p>
        </p:txBody>
      </p:sp>
      <p:sp>
        <p:nvSpPr>
          <p:cNvPr id="58400" name="Line 8"/>
          <p:cNvSpPr>
            <a:spLocks noChangeShapeType="1"/>
          </p:cNvSpPr>
          <p:nvPr/>
        </p:nvSpPr>
        <p:spPr bwMode="auto">
          <a:xfrm flipH="1">
            <a:off x="5003800" y="1628775"/>
            <a:ext cx="360363" cy="360363"/>
          </a:xfrm>
          <a:prstGeom prst="line">
            <a:avLst/>
          </a:prstGeom>
          <a:noFill/>
          <a:ln w="9525">
            <a:solidFill>
              <a:srgbClr val="00425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nl-NL"/>
          </a:p>
        </p:txBody>
      </p:sp>
      <p:sp>
        <p:nvSpPr>
          <p:cNvPr id="58401" name="Line 8"/>
          <p:cNvSpPr>
            <a:spLocks noChangeShapeType="1"/>
          </p:cNvSpPr>
          <p:nvPr/>
        </p:nvSpPr>
        <p:spPr bwMode="auto">
          <a:xfrm flipH="1">
            <a:off x="5364163" y="1916113"/>
            <a:ext cx="1295400" cy="433387"/>
          </a:xfrm>
          <a:prstGeom prst="line">
            <a:avLst/>
          </a:prstGeom>
          <a:noFill/>
          <a:ln w="9525">
            <a:solidFill>
              <a:srgbClr val="00425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nl-NL"/>
          </a:p>
        </p:txBody>
      </p:sp>
      <p:sp>
        <p:nvSpPr>
          <p:cNvPr id="58402" name="Text Box 51"/>
          <p:cNvSpPr txBox="1">
            <a:spLocks noChangeArrowheads="1"/>
          </p:cNvSpPr>
          <p:nvPr/>
        </p:nvSpPr>
        <p:spPr bwMode="auto">
          <a:xfrm>
            <a:off x="5364163" y="2565400"/>
            <a:ext cx="33655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600">
                <a:solidFill>
                  <a:srgbClr val="004251"/>
                </a:solidFill>
              </a:rPr>
              <a:t>Several interrelated points of view to approach this knowledge</a:t>
            </a:r>
          </a:p>
        </p:txBody>
      </p:sp>
      <p:pic>
        <p:nvPicPr>
          <p:cNvPr id="58403" name="Picture 5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87675" y="4941888"/>
            <a:ext cx="11588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404" name="Picture 5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6825" y="5013325"/>
            <a:ext cx="11303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405" name="Picture 37" descr="Symbool INPUT Hoofde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8313" y="908050"/>
            <a:ext cx="1368425" cy="1155700"/>
          </a:xfrm>
          <a:prstGeom prst="rect">
            <a:avLst/>
          </a:prstGeom>
          <a:noFill/>
        </p:spPr>
      </p:pic>
      <p:pic>
        <p:nvPicPr>
          <p:cNvPr id="58406" name="Picture 38" descr="Symbool INPUT Papieren documentati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698750" y="800100"/>
            <a:ext cx="1081088" cy="1044575"/>
          </a:xfrm>
          <a:prstGeom prst="rect">
            <a:avLst/>
          </a:prstGeom>
          <a:noFill/>
        </p:spPr>
      </p:pic>
      <p:pic>
        <p:nvPicPr>
          <p:cNvPr id="58407" name="Picture 39" descr="Symbool INPUT elektronische documentatie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932363" y="765175"/>
            <a:ext cx="1366837" cy="1087438"/>
          </a:xfrm>
          <a:prstGeom prst="rect">
            <a:avLst/>
          </a:prstGeom>
          <a:noFill/>
        </p:spPr>
      </p:pic>
      <p:pic>
        <p:nvPicPr>
          <p:cNvPr id="58408" name="Picture 40" descr="Symbool BRIL Business rules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219700" y="4094163"/>
            <a:ext cx="792163" cy="774700"/>
          </a:xfrm>
          <a:prstGeom prst="rect">
            <a:avLst/>
          </a:prstGeom>
          <a:noFill/>
        </p:spPr>
      </p:pic>
      <p:pic>
        <p:nvPicPr>
          <p:cNvPr id="58409" name="Picture 41" descr="Symbool BRIL semantiek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049588" y="4086225"/>
            <a:ext cx="803275" cy="785813"/>
          </a:xfrm>
          <a:prstGeom prst="rect">
            <a:avLst/>
          </a:prstGeom>
          <a:noFill/>
        </p:spPr>
      </p:pic>
      <p:pic>
        <p:nvPicPr>
          <p:cNvPr id="58410" name="Picture 42" descr="Symbool BRIL data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55650" y="4097338"/>
            <a:ext cx="792163" cy="774700"/>
          </a:xfrm>
          <a:prstGeom prst="rect">
            <a:avLst/>
          </a:prstGeom>
          <a:noFill/>
        </p:spPr>
      </p:pic>
      <p:grpSp>
        <p:nvGrpSpPr>
          <p:cNvPr id="58412" name="Group 15"/>
          <p:cNvGrpSpPr>
            <a:grpSpLocks/>
          </p:cNvGrpSpPr>
          <p:nvPr/>
        </p:nvGrpSpPr>
        <p:grpSpPr bwMode="auto">
          <a:xfrm>
            <a:off x="7740650" y="908050"/>
            <a:ext cx="1309688" cy="1296988"/>
            <a:chOff x="4150" y="527"/>
            <a:chExt cx="825" cy="817"/>
          </a:xfrm>
        </p:grpSpPr>
        <p:pic>
          <p:nvPicPr>
            <p:cNvPr id="58413" name="Picture 16" descr="Database grijs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4422" y="527"/>
              <a:ext cx="553" cy="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414" name="Picture 16" descr="Database grijs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4150" y="618"/>
              <a:ext cx="553" cy="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415" name="Picture 16" descr="Database grijs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4368" y="754"/>
              <a:ext cx="553" cy="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8416" name="Picture 48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588125" y="1095375"/>
            <a:ext cx="1295400" cy="96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5" name="Afgeronde rechthoek 54"/>
          <p:cNvSpPr/>
          <p:nvPr/>
        </p:nvSpPr>
        <p:spPr>
          <a:xfrm>
            <a:off x="6795589" y="4963948"/>
            <a:ext cx="1727670" cy="842273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endParaRPr lang="nl-NL" sz="160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58421" name="Rectangle 16"/>
          <p:cNvSpPr>
            <a:spLocks noChangeArrowheads="1"/>
          </p:cNvSpPr>
          <p:nvPr/>
        </p:nvSpPr>
        <p:spPr bwMode="auto">
          <a:xfrm>
            <a:off x="6988175" y="5851525"/>
            <a:ext cx="172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1200">
                <a:solidFill>
                  <a:srgbClr val="004251"/>
                </a:solidFill>
              </a:rPr>
              <a:t>Natural language representation</a:t>
            </a:r>
          </a:p>
        </p:txBody>
      </p:sp>
      <p:sp>
        <p:nvSpPr>
          <p:cNvPr id="58422" name="Rectangle 20"/>
          <p:cNvSpPr>
            <a:spLocks noChangeArrowheads="1"/>
          </p:cNvSpPr>
          <p:nvPr/>
        </p:nvSpPr>
        <p:spPr bwMode="auto">
          <a:xfrm>
            <a:off x="7051675" y="3848100"/>
            <a:ext cx="15716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b="1">
                <a:solidFill>
                  <a:srgbClr val="004251"/>
                </a:solidFill>
              </a:rPr>
              <a:t>Requirements view</a:t>
            </a:r>
          </a:p>
        </p:txBody>
      </p:sp>
      <p:pic>
        <p:nvPicPr>
          <p:cNvPr id="58423" name="Picture 55" descr="Symbool BRIL processen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202488" y="4140200"/>
            <a:ext cx="792162" cy="774700"/>
          </a:xfrm>
          <a:prstGeom prst="rect">
            <a:avLst/>
          </a:prstGeom>
          <a:noFill/>
        </p:spPr>
      </p:pic>
      <p:pic>
        <p:nvPicPr>
          <p:cNvPr id="58424" name="Picture 5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31050" y="5059363"/>
            <a:ext cx="11303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nl-NL" smtClean="0">
                <a:ea typeface="ＭＳ Ｐゴシック"/>
                <a:cs typeface="ＭＳ Ｐゴシック"/>
              </a:rPr>
              <a:t>About CogNIAM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68313" y="1268413"/>
            <a:ext cx="8229600" cy="452596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endParaRPr lang="en-GB" sz="2000" b="1" smtClean="0">
              <a:ea typeface="ＭＳ Ｐゴシック"/>
              <a:cs typeface="ＭＳ Ｐゴシック"/>
            </a:endParaRP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GB" sz="2000" b="1" smtClean="0">
                <a:ea typeface="ＭＳ Ｐゴシック"/>
              </a:rPr>
              <a:t>Structured identification, securing and sharing of knowledge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GB" sz="2000" b="1" smtClean="0">
                <a:ea typeface="ＭＳ Ｐゴシック"/>
              </a:rPr>
              <a:t>Uses clear (natural) language and concrete examples to elicit domain/stakeholder knowledge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GB" sz="2000" b="1" smtClean="0">
                <a:ea typeface="ＭＳ Ｐゴシック"/>
              </a:rPr>
              <a:t>Sustainable solution compliant with OMG world standards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endParaRPr lang="en-GB" sz="2000" b="1" smtClean="0">
              <a:ea typeface="ＭＳ Ｐゴシック"/>
            </a:endParaRP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n-GB" sz="2000" b="1" smtClean="0">
                <a:ea typeface="ＭＳ Ｐゴシック"/>
              </a:rPr>
              <a:t>BENEFITS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endParaRPr lang="en-GB" sz="2000" b="1" smtClean="0">
              <a:ea typeface="ＭＳ Ｐゴシック"/>
            </a:endParaRP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GB" sz="2000" b="1" smtClean="0">
                <a:ea typeface="ＭＳ Ｐゴシック"/>
              </a:rPr>
              <a:t>Provides full control over knowledge capital so that it can be used in a productive and flexible manner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GB" sz="2000" b="1" smtClean="0">
                <a:ea typeface="ＭＳ Ｐゴシック"/>
              </a:rPr>
              <a:t>Consistent, integral and future-proof description of knowledge &amp; associated systems 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GB" sz="2000" b="1" smtClean="0">
                <a:ea typeface="ＭＳ Ｐゴシック"/>
              </a:rPr>
              <a:t>Effective business/information analysis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nl-NL" smtClean="0">
                <a:ea typeface="ＭＳ Ｐゴシック"/>
                <a:cs typeface="ＭＳ Ｐゴシック"/>
              </a:rPr>
              <a:t>References</a:t>
            </a:r>
          </a:p>
        </p:txBody>
      </p:sp>
      <p:graphicFrame>
        <p:nvGraphicFramePr>
          <p:cNvPr id="55301" name="Object 5"/>
          <p:cNvGraphicFramePr>
            <a:graphicFrameLocks noChangeAspect="1"/>
          </p:cNvGraphicFramePr>
          <p:nvPr/>
        </p:nvGraphicFramePr>
        <p:xfrm>
          <a:off x="250825" y="908050"/>
          <a:ext cx="2590800" cy="1125538"/>
        </p:xfrm>
        <a:graphic>
          <a:graphicData uri="http://schemas.openxmlformats.org/presentationml/2006/ole">
            <p:oleObj spid="_x0000_s55301" name="Photo Editor Photo" r:id="rId3" imgW="3533333" imgH="1533739" progId="">
              <p:embed/>
            </p:oleObj>
          </a:graphicData>
        </a:graphic>
      </p:graphicFrame>
      <p:pic>
        <p:nvPicPr>
          <p:cNvPr id="55303" name="Picture 7" descr="logoQpar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4005263"/>
            <a:ext cx="2232025" cy="1108075"/>
          </a:xfrm>
          <a:prstGeom prst="rect">
            <a:avLst/>
          </a:prstGeom>
          <a:noFill/>
        </p:spPr>
      </p:pic>
      <p:pic>
        <p:nvPicPr>
          <p:cNvPr id="55306" name="Picture 10" descr="logo-abn-amr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6825" y="1484313"/>
            <a:ext cx="2447925" cy="608012"/>
          </a:xfrm>
          <a:prstGeom prst="rect">
            <a:avLst/>
          </a:prstGeom>
          <a:noFill/>
        </p:spPr>
      </p:pic>
      <p:sp>
        <p:nvSpPr>
          <p:cNvPr id="55307" name="Text Box 11"/>
          <p:cNvSpPr txBox="1">
            <a:spLocks noChangeArrowheads="1"/>
          </p:cNvSpPr>
          <p:nvPr/>
        </p:nvSpPr>
        <p:spPr bwMode="auto">
          <a:xfrm>
            <a:off x="1012825" y="1965325"/>
            <a:ext cx="2786063" cy="581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o"/>
            </a:pPr>
            <a:r>
              <a:rPr lang="nl-NL" sz="1600" b="1"/>
              <a:t> Ontology definition (tool)</a:t>
            </a:r>
          </a:p>
          <a:p>
            <a:pPr>
              <a:buFontTx/>
              <a:buChar char="o"/>
            </a:pPr>
            <a:r>
              <a:rPr lang="nl-NL" sz="1600" b="1"/>
              <a:t> Avionics TestBench</a:t>
            </a:r>
          </a:p>
        </p:txBody>
      </p:sp>
      <p:sp>
        <p:nvSpPr>
          <p:cNvPr id="55308" name="Text Box 12"/>
          <p:cNvSpPr txBox="1">
            <a:spLocks noChangeArrowheads="1"/>
          </p:cNvSpPr>
          <p:nvPr/>
        </p:nvSpPr>
        <p:spPr bwMode="auto">
          <a:xfrm>
            <a:off x="5580063" y="1965325"/>
            <a:ext cx="1968500" cy="581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o"/>
            </a:pPr>
            <a:r>
              <a:rPr lang="nl-NL" sz="1600" b="1"/>
              <a:t> Spin model</a:t>
            </a:r>
          </a:p>
          <a:p>
            <a:pPr>
              <a:buFontTx/>
              <a:buChar char="o"/>
            </a:pPr>
            <a:r>
              <a:rPr lang="nl-NL" sz="1600" b="1"/>
              <a:t> Insurance model</a:t>
            </a:r>
          </a:p>
        </p:txBody>
      </p:sp>
      <p:sp>
        <p:nvSpPr>
          <p:cNvPr id="55309" name="Text Box 13"/>
          <p:cNvSpPr txBox="1">
            <a:spLocks noChangeArrowheads="1"/>
          </p:cNvSpPr>
          <p:nvPr/>
        </p:nvSpPr>
        <p:spPr bwMode="auto">
          <a:xfrm>
            <a:off x="5580063" y="4005263"/>
            <a:ext cx="184150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nl-NL" sz="2000" b="1"/>
          </a:p>
        </p:txBody>
      </p:sp>
      <p:sp>
        <p:nvSpPr>
          <p:cNvPr id="55310" name="Text Box 14"/>
          <p:cNvSpPr txBox="1">
            <a:spLocks noChangeArrowheads="1"/>
          </p:cNvSpPr>
          <p:nvPr/>
        </p:nvSpPr>
        <p:spPr bwMode="auto">
          <a:xfrm>
            <a:off x="900113" y="5062538"/>
            <a:ext cx="21971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nl-NL" sz="1600" b="1"/>
              <a:t>Black &amp; White listing</a:t>
            </a:r>
          </a:p>
        </p:txBody>
      </p:sp>
      <p:pic>
        <p:nvPicPr>
          <p:cNvPr id="55312" name="Picture 16" descr="cbs-logo-nl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60713" y="2857500"/>
            <a:ext cx="3313112" cy="715963"/>
          </a:xfrm>
          <a:prstGeom prst="rect">
            <a:avLst/>
          </a:prstGeom>
          <a:noFill/>
        </p:spPr>
      </p:pic>
      <p:sp>
        <p:nvSpPr>
          <p:cNvPr id="55313" name="Text Box 17"/>
          <p:cNvSpPr txBox="1">
            <a:spLocks noChangeArrowheads="1"/>
          </p:cNvSpPr>
          <p:nvPr/>
        </p:nvSpPr>
        <p:spPr bwMode="auto">
          <a:xfrm>
            <a:off x="3736975" y="2928938"/>
            <a:ext cx="3571875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nl-NL" sz="1600" b="1"/>
              <a:t>Data integration through education</a:t>
            </a:r>
          </a:p>
        </p:txBody>
      </p:sp>
      <p:pic>
        <p:nvPicPr>
          <p:cNvPr id="55315" name="Picture 19" descr="2009-03-17_Logo_LargerSizeOn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43438" y="3860800"/>
            <a:ext cx="2303462" cy="1560513"/>
          </a:xfrm>
          <a:prstGeom prst="rect">
            <a:avLst/>
          </a:prstGeom>
          <a:noFill/>
        </p:spPr>
      </p:pic>
      <p:sp>
        <p:nvSpPr>
          <p:cNvPr id="55316" name="Text Box 20"/>
          <p:cNvSpPr txBox="1">
            <a:spLocks noChangeArrowheads="1"/>
          </p:cNvSpPr>
          <p:nvPr/>
        </p:nvSpPr>
        <p:spPr bwMode="auto">
          <a:xfrm>
            <a:off x="5580063" y="5445125"/>
            <a:ext cx="3278187" cy="581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nl-NL" sz="1600" b="1"/>
              <a:t>EU project:</a:t>
            </a:r>
          </a:p>
          <a:p>
            <a:r>
              <a:rPr lang="nl-NL" sz="1600" b="1"/>
              <a:t>Requirement capturing protocol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w Document - Identifier_DocCode_YYMMDD_DocType_Content">
  <a:themeElements>
    <a:clrScheme name="ENTSOG">
      <a:dk1>
        <a:srgbClr val="1F4484"/>
      </a:dk1>
      <a:lt1>
        <a:srgbClr val="FFFFFF"/>
      </a:lt1>
      <a:dk2>
        <a:srgbClr val="6B95C7"/>
      </a:dk2>
      <a:lt2>
        <a:srgbClr val="3E6CA4"/>
      </a:lt2>
      <a:accent1>
        <a:srgbClr val="1F4484"/>
      </a:accent1>
      <a:accent2>
        <a:srgbClr val="829824"/>
      </a:accent2>
      <a:accent3>
        <a:srgbClr val="C1D537"/>
      </a:accent3>
      <a:accent4>
        <a:srgbClr val="E8262C"/>
      </a:accent4>
      <a:accent5>
        <a:srgbClr val="EB7A3B"/>
      </a:accent5>
      <a:accent6>
        <a:srgbClr val="F2CA00"/>
      </a:accent6>
      <a:hlink>
        <a:srgbClr val="1F4484"/>
      </a:hlink>
      <a:folHlink>
        <a:srgbClr val="8D7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1702</TotalTime>
  <Words>158</Words>
  <Application>Microsoft Office PowerPoint</Application>
  <PresentationFormat>On-screen Show (4:3)</PresentationFormat>
  <Paragraphs>71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14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25" baseType="lpstr">
      <vt:lpstr>Arial</vt:lpstr>
      <vt:lpstr>Calibri</vt:lpstr>
      <vt:lpstr>ＭＳ Ｐゴシック</vt:lpstr>
      <vt:lpstr>MetaBook-Roman</vt:lpstr>
      <vt:lpstr>Wingdings</vt:lpstr>
      <vt:lpstr>New Document - Identifier_DocCode_YYMMDD_DocType_Content</vt:lpstr>
      <vt:lpstr>New Document - Identifier_DocCode_YYMMDD_DocType_Content</vt:lpstr>
      <vt:lpstr>New Document - Identifier_DocCode_YYMMDD_DocType_Content</vt:lpstr>
      <vt:lpstr>New Document - Identifier_DocCode_YYMMDD_DocType_Content</vt:lpstr>
      <vt:lpstr>New Document - Identifier_DocCode_YYMMDD_DocType_Content</vt:lpstr>
      <vt:lpstr>New Document - Identifier_DocCode_YYMMDD_DocType_Content</vt:lpstr>
      <vt:lpstr>New Document - Identifier_DocCode_YYMMDD_DocType_Content</vt:lpstr>
      <vt:lpstr>New Document - Identifier_DocCode_YYMMDD_DocType_Content</vt:lpstr>
      <vt:lpstr>New Document - Identifier_DocCode_YYMMDD_DocType_Content</vt:lpstr>
      <vt:lpstr>New Document - Identifier_DocCode_YYMMDD_DocType_Content</vt:lpstr>
      <vt:lpstr>New Document - Identifier_DocCode_YYMMDD_DocType_Content</vt:lpstr>
      <vt:lpstr>New Document - Identifier_DocCode_YYMMDD_DocType_Content</vt:lpstr>
      <vt:lpstr>New Document - Identifier_DocCode_YYMMDD_DocType_Content</vt:lpstr>
      <vt:lpstr>New Document - Identifier_DocCode_YYMMDD_DocType_Content</vt:lpstr>
      <vt:lpstr>Photo Editor Photo</vt:lpstr>
      <vt:lpstr>Microsoft Visio Drawing</vt:lpstr>
      <vt:lpstr>Data warehouse development phases</vt:lpstr>
      <vt:lpstr>Slide 2</vt:lpstr>
      <vt:lpstr>About CogNIAM</vt:lpstr>
      <vt:lpstr>References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Vincent Scherrer</dc:creator>
  <dc:description>Test file to explore size and formatting issues</dc:description>
  <cp:lastModifiedBy>inge.lemmens</cp:lastModifiedBy>
  <cp:revision>26</cp:revision>
  <cp:lastPrinted>2012-02-02T11:14:35Z</cp:lastPrinted>
  <dcterms:created xsi:type="dcterms:W3CDTF">2012-09-04T12:50:03Z</dcterms:created>
  <dcterms:modified xsi:type="dcterms:W3CDTF">2012-09-06T13:55:56Z</dcterms:modified>
</cp:coreProperties>
</file>