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8" r:id="rId6"/>
    <p:sldId id="264" r:id="rId7"/>
    <p:sldId id="286" r:id="rId8"/>
    <p:sldId id="292" r:id="rId9"/>
    <p:sldId id="293" r:id="rId10"/>
    <p:sldId id="287" r:id="rId11"/>
    <p:sldId id="288" r:id="rId12"/>
    <p:sldId id="289" r:id="rId13"/>
    <p:sldId id="290" r:id="rId14"/>
    <p:sldId id="291" r:id="rId15"/>
    <p:sldId id="265" r:id="rId1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na Drimmel" initials="CD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9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0083" autoAdjust="0"/>
  </p:normalViewPr>
  <p:slideViewPr>
    <p:cSldViewPr showGuides="1">
      <p:cViewPr varScale="1">
        <p:scale>
          <a:sx n="101" d="100"/>
          <a:sy n="101" d="100"/>
        </p:scale>
        <p:origin x="-1278" y="-96"/>
      </p:cViewPr>
      <p:guideLst>
        <p:guide orient="horz" pos="2160"/>
        <p:guide orient="horz" pos="871"/>
        <p:guide orient="horz" pos="3748"/>
        <p:guide orient="horz" pos="221"/>
        <p:guide orient="horz" pos="3842"/>
        <p:guide orient="horz"/>
        <p:guide orient="horz" pos="816"/>
        <p:guide pos="2880"/>
        <p:guide pos="457"/>
        <p:guide pos="5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88" cy="496727"/>
          </a:xfrm>
          <a:prstGeom prst="rect">
            <a:avLst/>
          </a:prstGeom>
        </p:spPr>
        <p:txBody>
          <a:bodyPr vert="horz" lIns="90699" tIns="45350" rIns="90699" bIns="4535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17" y="0"/>
            <a:ext cx="2946288" cy="496727"/>
          </a:xfrm>
          <a:prstGeom prst="rect">
            <a:avLst/>
          </a:prstGeom>
        </p:spPr>
        <p:txBody>
          <a:bodyPr vert="horz" lIns="90699" tIns="45350" rIns="90699" bIns="45350" rtlCol="0"/>
          <a:lstStyle>
            <a:lvl1pPr algn="r">
              <a:defRPr sz="1200"/>
            </a:lvl1pPr>
          </a:lstStyle>
          <a:p>
            <a:fld id="{AF739373-686E-4E9A-AFB3-70059B49B90E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335"/>
            <a:ext cx="2946288" cy="496726"/>
          </a:xfrm>
          <a:prstGeom prst="rect">
            <a:avLst/>
          </a:prstGeom>
        </p:spPr>
        <p:txBody>
          <a:bodyPr vert="horz" lIns="90699" tIns="45350" rIns="90699" bIns="4535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17" y="9428335"/>
            <a:ext cx="2946288" cy="496726"/>
          </a:xfrm>
          <a:prstGeom prst="rect">
            <a:avLst/>
          </a:prstGeom>
        </p:spPr>
        <p:txBody>
          <a:bodyPr vert="horz" lIns="90699" tIns="45350" rIns="90699" bIns="45350" rtlCol="0" anchor="b"/>
          <a:lstStyle>
            <a:lvl1pPr algn="r">
              <a:defRPr sz="1200"/>
            </a:lvl1pPr>
          </a:lstStyle>
          <a:p>
            <a:fld id="{F3C274F1-108B-42C2-9E61-31E3AC465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884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/>
            </a:lvl1pPr>
          </a:lstStyle>
          <a:p>
            <a:fld id="{90850E5E-8528-492E-801B-07DA429EEDC1}" type="datetimeFigureOut">
              <a:rPr lang="de-AT" smtClean="0"/>
              <a:pPr/>
              <a:t>11.09.2012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4" tIns="47782" rIns="95564" bIns="47782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64" tIns="47782" rIns="95564" bIns="47782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/>
            </a:lvl1pPr>
          </a:lstStyle>
          <a:p>
            <a:fld id="{E04432A1-6F0E-4C66-836D-79346DB32BC1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8132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432A1-6F0E-4C66-836D-79346DB32BC1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30312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sconnect.at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639" y="5912567"/>
            <a:ext cx="1981204" cy="6126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57388" y="2574429"/>
            <a:ext cx="5244829" cy="2232248"/>
          </a:xfrm>
        </p:spPr>
        <p:txBody>
          <a:bodyPr anchor="b" anchorCtr="0">
            <a:normAutofit/>
          </a:bodyPr>
          <a:lstStyle>
            <a:lvl1pPr algn="l"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347864" y="4797152"/>
            <a:ext cx="5250979" cy="6480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721668" y="5579715"/>
            <a:ext cx="7877175" cy="0"/>
          </a:xfrm>
          <a:prstGeom prst="line">
            <a:avLst/>
          </a:prstGeom>
          <a:ln w="6350"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8" t="4843"/>
          <a:stretch/>
        </p:blipFill>
        <p:spPr>
          <a:xfrm>
            <a:off x="0" y="-9525"/>
            <a:ext cx="3802844" cy="350368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68" y="6431739"/>
            <a:ext cx="789151" cy="12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5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734368" y="1384300"/>
            <a:ext cx="2412000" cy="1812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458518" y="1384300"/>
            <a:ext cx="2412000" cy="1812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6199890" y="1384300"/>
            <a:ext cx="2412000" cy="1812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de-AT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7"/>
          </p:nvPr>
        </p:nvSpPr>
        <p:spPr>
          <a:xfrm>
            <a:off x="734368" y="3429000"/>
            <a:ext cx="2412000" cy="2562225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266700" indent="0">
              <a:buNone/>
              <a:defRPr sz="2000"/>
            </a:lvl2pPr>
            <a:lvl3pPr marL="533400" indent="0">
              <a:buNone/>
              <a:defRPr sz="1800"/>
            </a:lvl3pPr>
            <a:lvl4pPr marL="812800" indent="0">
              <a:buNone/>
              <a:defRPr sz="1800"/>
            </a:lvl4pPr>
            <a:lvl5pPr marL="10795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8"/>
          </p:nvPr>
        </p:nvSpPr>
        <p:spPr>
          <a:xfrm>
            <a:off x="3458518" y="3429000"/>
            <a:ext cx="2412000" cy="2562225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266700" indent="0">
              <a:buNone/>
              <a:defRPr sz="2000"/>
            </a:lvl2pPr>
            <a:lvl3pPr marL="533400" indent="0">
              <a:buNone/>
              <a:defRPr sz="1800"/>
            </a:lvl3pPr>
            <a:lvl4pPr marL="812800" indent="0">
              <a:buNone/>
              <a:defRPr sz="1800"/>
            </a:lvl4pPr>
            <a:lvl5pPr marL="10795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6199890" y="3429000"/>
            <a:ext cx="2412000" cy="2562225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266700" indent="0">
              <a:buNone/>
              <a:defRPr sz="2000"/>
            </a:lvl2pPr>
            <a:lvl3pPr marL="533400" indent="0">
              <a:buNone/>
              <a:defRPr sz="1800"/>
            </a:lvl3pPr>
            <a:lvl4pPr marL="812800" indent="0">
              <a:buNone/>
              <a:defRPr sz="1800"/>
            </a:lvl4pPr>
            <a:lvl5pPr marL="10795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6A531969-F877-4260-BBE3-833561B63B47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9278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733424" y="1535113"/>
            <a:ext cx="3694559" cy="639762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33424" y="2276871"/>
            <a:ext cx="3694559" cy="37143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10848" y="1535113"/>
            <a:ext cx="3693600" cy="639762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10848" y="2276871"/>
            <a:ext cx="3693600" cy="37143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5027908C-ABF4-447E-8777-D212D5D3629D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94695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 dirty="0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721668" y="283046"/>
            <a:ext cx="7877175" cy="0"/>
          </a:xfrm>
          <a:prstGeom prst="line">
            <a:avLst/>
          </a:prstGeom>
          <a:ln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041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33425" y="404664"/>
            <a:ext cx="7864475" cy="55516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A22EEFA2-4BFC-4A17-8347-C814FCB27CD4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79564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0475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668" y="343893"/>
            <a:ext cx="7882582" cy="994122"/>
          </a:xfrm>
        </p:spPr>
        <p:txBody>
          <a:bodyPr anchor="t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722312" y="1460500"/>
            <a:ext cx="7888287" cy="863997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266700" indent="0">
              <a:buNone/>
              <a:defRPr sz="2000"/>
            </a:lvl2pPr>
            <a:lvl3pPr marL="533400" indent="0">
              <a:buNone/>
              <a:defRPr sz="2000"/>
            </a:lvl3pPr>
            <a:lvl4pPr marL="812800" indent="0">
              <a:buNone/>
              <a:defRPr sz="2000"/>
            </a:lvl4pPr>
            <a:lvl5pPr marL="1079500" indent="0">
              <a:buNone/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733425" y="3025775"/>
            <a:ext cx="6142830" cy="1339327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None/>
              <a:tabLst/>
              <a:defRPr sz="2000" cap="none" baseline="0"/>
            </a:lvl1pPr>
            <a:lvl2pPr marL="266700" indent="0">
              <a:buNone/>
              <a:defRPr sz="2000"/>
            </a:lvl2pPr>
            <a:lvl3pPr marL="533400" indent="0">
              <a:buNone/>
              <a:defRPr sz="2000"/>
            </a:lvl3pPr>
            <a:lvl4pPr marL="812800" indent="0">
              <a:buNone/>
              <a:defRPr sz="2000"/>
            </a:lvl4pPr>
            <a:lvl5pPr marL="1079500" indent="0">
              <a:buNone/>
              <a:defRPr sz="2000"/>
            </a:lvl5pPr>
          </a:lstStyle>
          <a:p>
            <a:pPr lvl="0"/>
            <a:r>
              <a:rPr lang="de-DE" dirty="0" smtClean="0"/>
              <a:t>Mustertext</a:t>
            </a:r>
          </a:p>
        </p:txBody>
      </p:sp>
      <p:cxnSp>
        <p:nvCxnSpPr>
          <p:cNvPr id="11" name="Gerade Verbindung 10"/>
          <p:cNvCxnSpPr/>
          <p:nvPr userDrawn="1"/>
        </p:nvCxnSpPr>
        <p:spPr>
          <a:xfrm>
            <a:off x="721668" y="2988146"/>
            <a:ext cx="7877175" cy="0"/>
          </a:xfrm>
          <a:prstGeom prst="line">
            <a:avLst/>
          </a:prstGeom>
          <a:ln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F2BC9545-EA8E-4D8B-BA7B-0F35A068FB2F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21842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26124" y="4149081"/>
            <a:ext cx="3418284" cy="936103"/>
          </a:xfrm>
        </p:spPr>
        <p:txBody>
          <a:bodyPr anchor="t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Auf </a:t>
            </a:r>
            <a:br>
              <a:rPr lang="de-DE" dirty="0" smtClean="0"/>
            </a:br>
            <a:r>
              <a:rPr lang="de-DE" dirty="0" smtClean="0"/>
              <a:t>Wiedersehen.</a:t>
            </a:r>
            <a:endParaRPr lang="de-AT" dirty="0"/>
          </a:p>
        </p:txBody>
      </p:sp>
      <p:cxnSp>
        <p:nvCxnSpPr>
          <p:cNvPr id="11" name="Gerade Verbindung 10"/>
          <p:cNvCxnSpPr/>
          <p:nvPr userDrawn="1"/>
        </p:nvCxnSpPr>
        <p:spPr>
          <a:xfrm>
            <a:off x="721668" y="5589240"/>
            <a:ext cx="7877175" cy="0"/>
          </a:xfrm>
          <a:prstGeom prst="line">
            <a:avLst/>
          </a:prstGeom>
          <a:ln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8" t="5319"/>
          <a:stretch/>
        </p:blipFill>
        <p:spPr>
          <a:xfrm>
            <a:off x="-12357" y="-1"/>
            <a:ext cx="5363062" cy="4916455"/>
          </a:xfrm>
          <a:prstGeom prst="rect">
            <a:avLst/>
          </a:prstGeom>
        </p:spPr>
      </p:pic>
      <p:cxnSp>
        <p:nvCxnSpPr>
          <p:cNvPr id="13" name="Gerade Verbindung 12"/>
          <p:cNvCxnSpPr/>
          <p:nvPr userDrawn="1"/>
        </p:nvCxnSpPr>
        <p:spPr>
          <a:xfrm>
            <a:off x="721668" y="5589240"/>
            <a:ext cx="7877175" cy="0"/>
          </a:xfrm>
          <a:prstGeom prst="line">
            <a:avLst/>
          </a:prstGeom>
          <a:ln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 userDrawn="1"/>
        </p:nvSpPr>
        <p:spPr>
          <a:xfrm>
            <a:off x="721672" y="5633048"/>
            <a:ext cx="2088232" cy="7000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000" dirty="0" smtClean="0"/>
              <a:t>© 2012</a:t>
            </a:r>
            <a:br>
              <a:rPr lang="de-DE" sz="1000" dirty="0" smtClean="0"/>
            </a:br>
            <a:r>
              <a:rPr lang="de-DE" sz="1000" dirty="0" smtClean="0"/>
              <a:t>GAS CONNECT AUSTRIA GmbH</a:t>
            </a:r>
          </a:p>
          <a:p>
            <a:endParaRPr lang="de-AT" sz="1000" dirty="0" smtClean="0"/>
          </a:p>
          <a:p>
            <a:endParaRPr lang="de-AT" sz="10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2922058" y="5633048"/>
            <a:ext cx="1774230" cy="7000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000" dirty="0" smtClean="0"/>
              <a:t>floridotower</a:t>
            </a:r>
            <a:br>
              <a:rPr lang="de-DE" sz="1000" dirty="0" smtClean="0"/>
            </a:br>
            <a:r>
              <a:rPr lang="de-DE" sz="1000" dirty="0" smtClean="0"/>
              <a:t>Floridsdorfer Hauptstraße 1</a:t>
            </a:r>
            <a:br>
              <a:rPr lang="de-DE" sz="1000" dirty="0" smtClean="0"/>
            </a:br>
            <a:r>
              <a:rPr lang="de-DE" sz="1000" dirty="0" smtClean="0"/>
              <a:t>1210 Wien, Vienna, Austria</a:t>
            </a:r>
            <a:br>
              <a:rPr lang="de-DE" sz="1000" dirty="0" smtClean="0"/>
            </a:br>
            <a:r>
              <a:rPr lang="de-DE" sz="1000" dirty="0" smtClean="0"/>
              <a:t>T +43 1 27500-88000</a:t>
            </a:r>
            <a:br>
              <a:rPr lang="de-DE" sz="1000" dirty="0" smtClean="0"/>
            </a:br>
            <a:endParaRPr lang="de-DE" sz="1000" dirty="0" smtClean="0"/>
          </a:p>
          <a:p>
            <a:endParaRPr lang="de-AT" sz="1000" dirty="0"/>
          </a:p>
        </p:txBody>
      </p:sp>
      <p:sp>
        <p:nvSpPr>
          <p:cNvPr id="19" name="Textfeld 18"/>
          <p:cNvSpPr txBox="1"/>
          <p:nvPr userDrawn="1"/>
        </p:nvSpPr>
        <p:spPr>
          <a:xfrm>
            <a:off x="4826124" y="5633048"/>
            <a:ext cx="1800200" cy="7000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/>
            <a:r>
              <a:rPr lang="de-DE" sz="1000" dirty="0" smtClean="0">
                <a:hlinkClick r:id="rId3"/>
              </a:rPr>
              <a:t>www.gasconnect.at</a:t>
            </a:r>
            <a:r>
              <a:rPr lang="de-AT" sz="1000" dirty="0" smtClean="0"/>
              <a:t> 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81314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1566441"/>
            <a:ext cx="8608368" cy="394101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639" y="5912567"/>
            <a:ext cx="1981204" cy="61264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4" t="6618" b="249"/>
          <a:stretch/>
        </p:blipFill>
        <p:spPr>
          <a:xfrm>
            <a:off x="-9525" y="0"/>
            <a:ext cx="3127712" cy="3559742"/>
          </a:xfrm>
          <a:prstGeom prst="rect">
            <a:avLst/>
          </a:prstGeom>
        </p:spPr>
      </p:pic>
      <p:cxnSp>
        <p:nvCxnSpPr>
          <p:cNvPr id="17" name="Gerade Verbindung 16"/>
          <p:cNvCxnSpPr/>
          <p:nvPr userDrawn="1"/>
        </p:nvCxnSpPr>
        <p:spPr>
          <a:xfrm>
            <a:off x="721668" y="5579715"/>
            <a:ext cx="7877175" cy="0"/>
          </a:xfrm>
          <a:prstGeom prst="line">
            <a:avLst/>
          </a:prstGeom>
          <a:ln w="6350"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459831" y="789856"/>
            <a:ext cx="5132857" cy="334888"/>
          </a:xfrm>
        </p:spPr>
        <p:txBody>
          <a:bodyPr>
            <a:normAutofit/>
          </a:bodyPr>
          <a:lstStyle>
            <a:lvl1pPr marL="0" indent="0" algn="l">
              <a:buNone/>
              <a:defRPr sz="1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Titel/Thema | Datum</a:t>
            </a:r>
            <a:endParaRPr lang="de-AT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68" y="6431739"/>
            <a:ext cx="789151" cy="124968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456432" y="1013227"/>
            <a:ext cx="5136257" cy="434981"/>
          </a:xfrm>
        </p:spPr>
        <p:txBody>
          <a:bodyPr>
            <a:normAutofit/>
          </a:bodyPr>
          <a:lstStyle>
            <a:lvl1pPr marL="0" indent="0">
              <a:buNone/>
              <a:defRPr sz="2900"/>
            </a:lvl1pPr>
            <a:lvl2pPr marL="266700" indent="0">
              <a:buNone/>
              <a:defRPr/>
            </a:lvl2pPr>
            <a:lvl3pPr marL="533400" indent="0">
              <a:buNone/>
              <a:defRPr/>
            </a:lvl3pPr>
            <a:lvl4pPr marL="812800" indent="0">
              <a:buNone/>
              <a:defRPr/>
            </a:lvl4pPr>
            <a:lvl5pPr marL="10795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143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F28914B0-2397-4D33-852E-4D24A983EB30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3183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t="16038" b="9210"/>
          <a:stretch/>
        </p:blipFill>
        <p:spPr>
          <a:xfrm>
            <a:off x="0" y="0"/>
            <a:ext cx="9144000" cy="551723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667" y="3597730"/>
            <a:ext cx="7877175" cy="1440531"/>
          </a:xfrm>
          <a:solidFill>
            <a:schemeClr val="tx1">
              <a:alpha val="45000"/>
            </a:schemeClr>
          </a:solidFill>
        </p:spPr>
        <p:txBody>
          <a:bodyPr lIns="72000" tIns="72000" rIns="72000" bIns="72000" anchor="ctr" anchorCtr="0"/>
          <a:lstStyle>
            <a:lvl1pPr algn="l">
              <a:defRPr sz="3200" b="0" cap="none" baseline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de-AT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721668" y="283046"/>
            <a:ext cx="7877175" cy="0"/>
          </a:xfrm>
          <a:prstGeom prst="line">
            <a:avLst/>
          </a:prstGeom>
          <a:ln w="6350"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A2BD57EF-4C6F-4308-8863-87D365917F5C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48050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600" y="341312"/>
            <a:ext cx="7888933" cy="960438"/>
          </a:xfrm>
        </p:spPr>
        <p:txBody>
          <a:bodyPr vert="horz" lIns="0" tIns="54000" rIns="0" bIns="54000" rtlCol="0" anchor="t" anchorCtr="0">
            <a:noAutofit/>
          </a:bodyPr>
          <a:lstStyle>
            <a:lvl1pPr>
              <a:defRPr lang="de-AT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726255" y="1371600"/>
            <a:ext cx="7884345" cy="4649788"/>
          </a:xfrm>
        </p:spPr>
        <p:txBody>
          <a:bodyPr numCol="2">
            <a:normAutofit/>
          </a:bodyPr>
          <a:lstStyle>
            <a:lvl1pPr>
              <a:lnSpc>
                <a:spcPct val="100000"/>
              </a:lnSpc>
              <a:spcBef>
                <a:spcPts val="1800"/>
              </a:spcBef>
              <a:defRPr sz="2000" cap="none" baseline="0">
                <a:solidFill>
                  <a:schemeClr val="accent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1200"/>
              </a:spcBef>
              <a:buNone/>
              <a:tabLst>
                <a:tab pos="266700" algn="l"/>
              </a:tabLst>
              <a:defRPr sz="1300" cap="none" baseline="0"/>
            </a:lvl2pPr>
            <a:lvl3pPr marL="5334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3pPr>
            <a:lvl4pPr marL="8128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4pPr>
            <a:lvl5pPr marL="10795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05552066-2B0E-4FF3-9487-AEB2B48B824D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36173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1668" y="341312"/>
            <a:ext cx="7888933" cy="960438"/>
          </a:xfrm>
        </p:spPr>
        <p:txBody>
          <a:bodyPr anchor="t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1668" y="1374775"/>
            <a:ext cx="7888931" cy="4597400"/>
          </a:xfrm>
        </p:spPr>
        <p:txBody>
          <a:bodyPr numCol="1">
            <a:normAutofit/>
          </a:bodyPr>
          <a:lstStyle>
            <a:lvl1pPr>
              <a:lnSpc>
                <a:spcPct val="100000"/>
              </a:lnSpc>
              <a:spcBef>
                <a:spcPts val="1800"/>
              </a:spcBef>
              <a:defRPr sz="2000" cap="none" baseline="0">
                <a:solidFill>
                  <a:schemeClr val="tx1"/>
                </a:solidFill>
              </a:defRPr>
            </a:lvl1pPr>
            <a:lvl2pPr marL="2667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2pPr>
            <a:lvl3pPr marL="5334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3pPr>
            <a:lvl4pPr marL="8128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4pPr>
            <a:lvl5pPr marL="1079500" indent="0">
              <a:lnSpc>
                <a:spcPct val="100000"/>
              </a:lnSpc>
              <a:spcBef>
                <a:spcPts val="1200"/>
              </a:spcBef>
              <a:buNone/>
              <a:defRPr sz="1300" cap="none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476FD362-C21D-4E0D-8D44-F12FFC1B6CDD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68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1668" y="1384380"/>
            <a:ext cx="3706316" cy="4571921"/>
          </a:xfrm>
        </p:spPr>
        <p:txBody>
          <a:bodyPr>
            <a:normAutofit/>
          </a:bodyPr>
          <a:lstStyle>
            <a:lvl1pPr marL="266700" indent="-2667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1384300"/>
            <a:ext cx="3888432" cy="4584701"/>
          </a:xfrm>
        </p:spPr>
        <p:txBody>
          <a:bodyPr>
            <a:normAutofit/>
          </a:bodyPr>
          <a:lstStyle>
            <a:lvl1pPr marL="266700" indent="-2667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2ABE0F7F-B953-4A16-994E-E55D26446975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14819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Tex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4874" y="1378868"/>
            <a:ext cx="3895725" cy="4556225"/>
          </a:xfrm>
        </p:spPr>
        <p:txBody>
          <a:bodyPr>
            <a:normAutofit/>
          </a:bodyPr>
          <a:lstStyle>
            <a:lvl1pPr marL="266700" indent="-2667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722313" y="1378967"/>
            <a:ext cx="3725862" cy="269810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1618" y="4206240"/>
            <a:ext cx="3706366" cy="374887"/>
          </a:xfrm>
        </p:spPr>
        <p:txBody>
          <a:bodyPr lIns="0" rIns="0">
            <a:noAutofit/>
          </a:bodyPr>
          <a:lstStyle>
            <a:lvl1pPr marL="0" indent="0">
              <a:spcBef>
                <a:spcPts val="0"/>
              </a:spcBef>
              <a:buNone/>
              <a:defRPr sz="1100" cap="none" baseline="0"/>
            </a:lvl1pPr>
            <a:lvl2pPr marL="266700" indent="0">
              <a:spcBef>
                <a:spcPts val="0"/>
              </a:spcBef>
              <a:buNone/>
              <a:defRPr sz="1100"/>
            </a:lvl2pPr>
            <a:lvl3pPr marL="533400" indent="0">
              <a:spcBef>
                <a:spcPts val="0"/>
              </a:spcBef>
              <a:buNone/>
              <a:defRPr sz="1100"/>
            </a:lvl3pPr>
            <a:lvl4pPr marL="812800" indent="0">
              <a:spcBef>
                <a:spcPts val="0"/>
              </a:spcBef>
              <a:buNone/>
              <a:defRPr sz="1100"/>
            </a:lvl4pPr>
            <a:lvl5pPr marL="1079500" indent="0">
              <a:spcBef>
                <a:spcPts val="0"/>
              </a:spcBef>
              <a:buNone/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5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7E185739-DC09-4757-8DBF-1E7564D52522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0493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Tex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21668" y="1378868"/>
            <a:ext cx="3895725" cy="4556225"/>
          </a:xfrm>
        </p:spPr>
        <p:txBody>
          <a:bodyPr>
            <a:normAutofit/>
          </a:bodyPr>
          <a:lstStyle>
            <a:lvl1pPr marL="266700" indent="-26670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4872981" y="1378967"/>
            <a:ext cx="3725862" cy="269810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AT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4872286" y="4206240"/>
            <a:ext cx="3706366" cy="374887"/>
          </a:xfrm>
        </p:spPr>
        <p:txBody>
          <a:bodyPr lIns="0" rIns="0">
            <a:noAutofit/>
          </a:bodyPr>
          <a:lstStyle>
            <a:lvl1pPr marL="0" indent="0">
              <a:spcBef>
                <a:spcPts val="0"/>
              </a:spcBef>
              <a:buNone/>
              <a:defRPr sz="1100" cap="none" baseline="0"/>
            </a:lvl1pPr>
            <a:lvl2pPr marL="266700" indent="0">
              <a:spcBef>
                <a:spcPts val="0"/>
              </a:spcBef>
              <a:buNone/>
              <a:defRPr sz="1100"/>
            </a:lvl2pPr>
            <a:lvl3pPr marL="533400" indent="0">
              <a:spcBef>
                <a:spcPts val="0"/>
              </a:spcBef>
              <a:buNone/>
              <a:defRPr sz="1100"/>
            </a:lvl3pPr>
            <a:lvl4pPr marL="812800" indent="0">
              <a:spcBef>
                <a:spcPts val="0"/>
              </a:spcBef>
              <a:buNone/>
              <a:defRPr sz="1100"/>
            </a:lvl4pPr>
            <a:lvl5pPr marL="1079500" indent="0">
              <a:spcBef>
                <a:spcPts val="0"/>
              </a:spcBef>
              <a:buNone/>
              <a:defRPr sz="11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5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9FE792FB-9B89-4D91-A6CF-3581F4943EA6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83994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392" y="6288713"/>
            <a:ext cx="1188722" cy="36880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21668" y="342900"/>
            <a:ext cx="7888932" cy="938262"/>
          </a:xfrm>
          <a:prstGeom prst="rect">
            <a:avLst/>
          </a:prstGeom>
        </p:spPr>
        <p:txBody>
          <a:bodyPr vert="horz" lIns="0" tIns="54000" rIns="0" bIns="5400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1668" y="1371600"/>
            <a:ext cx="7888933" cy="46005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658" y="6089651"/>
            <a:ext cx="1152000" cy="28803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30EA2924-D8C9-4E3A-AD60-E4BB7B5FB1CE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39752" y="6089651"/>
            <a:ext cx="4320000" cy="288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526207" cy="2880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fld id="{B05AD55D-6506-4092-81D7-27F051235262}" type="slidenum">
              <a:rPr lang="de-AT" smtClean="0"/>
              <a:pPr/>
              <a:t>‹#›</a:t>
            </a:fld>
            <a:endParaRPr lang="de-AT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721668" y="6089651"/>
            <a:ext cx="7877175" cy="0"/>
          </a:xfrm>
          <a:prstGeom prst="line">
            <a:avLst/>
          </a:prstGeom>
          <a:ln w="6350"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721668" y="283046"/>
            <a:ext cx="7877175" cy="0"/>
          </a:xfrm>
          <a:prstGeom prst="line">
            <a:avLst/>
          </a:prstGeom>
          <a:ln w="6350">
            <a:solidFill>
              <a:srgbClr val="929395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23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5" r:id="rId5"/>
    <p:sldLayoutId id="2147483654" r:id="rId6"/>
    <p:sldLayoutId id="2147483655" r:id="rId7"/>
    <p:sldLayoutId id="2147483656" r:id="rId8"/>
    <p:sldLayoutId id="214748366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ts val="600"/>
        </a:spcBef>
        <a:buFont typeface="Symbol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spcBef>
          <a:spcPts val="600"/>
        </a:spcBef>
        <a:buFont typeface="Symbol" pitchFamily="18" charset="2"/>
        <a:buChar char="-"/>
        <a:tabLst>
          <a:tab pos="542925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spcBef>
          <a:spcPts val="600"/>
        </a:spcBef>
        <a:buFont typeface="Symbol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spcBef>
          <a:spcPts val="600"/>
        </a:spcBef>
        <a:buFont typeface="Symbol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spcBef>
          <a:spcPts val="600"/>
        </a:spcBef>
        <a:buFont typeface="Symbol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ax.mustermann@gasconnect.at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47864" y="2276872"/>
            <a:ext cx="5244829" cy="2232248"/>
          </a:xfrm>
        </p:spPr>
        <p:txBody>
          <a:bodyPr>
            <a:normAutofit/>
          </a:bodyPr>
          <a:lstStyle/>
          <a:p>
            <a:r>
              <a:rPr lang="en-GB" dirty="0" smtClean="0"/>
              <a:t>Transparency from a practical point of view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>ENTSOG Transparency Workshop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Brussels, September 11,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1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Internal Process – Part 2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Launch of IT project on the implementation</a:t>
            </a:r>
            <a:endParaRPr lang="en-GB" dirty="0" smtClean="0"/>
          </a:p>
          <a:p>
            <a:endParaRPr lang="en-GB" dirty="0"/>
          </a:p>
          <a:p>
            <a:r>
              <a:rPr lang="en-US" dirty="0" smtClean="0"/>
              <a:t>Definition of requirements (technical, administrative)</a:t>
            </a:r>
          </a:p>
          <a:p>
            <a:endParaRPr lang="en-US" dirty="0"/>
          </a:p>
          <a:p>
            <a:r>
              <a:rPr lang="en-US" dirty="0" smtClean="0"/>
              <a:t>Budget (approval, monitoring)</a:t>
            </a:r>
          </a:p>
          <a:p>
            <a:endParaRPr lang="en-US" dirty="0"/>
          </a:p>
          <a:p>
            <a:r>
              <a:rPr lang="en-US" dirty="0" smtClean="0"/>
              <a:t>Contact with the service provider (project plan, Q&amp;A, etc.)</a:t>
            </a:r>
          </a:p>
          <a:p>
            <a:endParaRPr lang="en-US" dirty="0" smtClean="0"/>
          </a:p>
          <a:p>
            <a:r>
              <a:rPr lang="en-US" dirty="0" smtClean="0"/>
              <a:t>Implementation and testing phase</a:t>
            </a:r>
          </a:p>
          <a:p>
            <a:pPr lvl="1"/>
            <a:r>
              <a:rPr lang="en-US" dirty="0" smtClean="0"/>
              <a:t>parallel with daily business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Go live after 2 years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10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0392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Benefits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 smtClean="0"/>
              <a:t>Transparency leads to...</a:t>
            </a:r>
          </a:p>
          <a:p>
            <a:endParaRPr lang="de-AT" dirty="0"/>
          </a:p>
          <a:p>
            <a:r>
              <a:rPr lang="de-AT" dirty="0" smtClean="0"/>
              <a:t>... more promotion of the gas market in Europe</a:t>
            </a:r>
          </a:p>
          <a:p>
            <a:endParaRPr lang="de-AT" dirty="0" smtClean="0"/>
          </a:p>
          <a:p>
            <a:r>
              <a:rPr lang="de-AT" dirty="0" smtClean="0"/>
              <a:t>... </a:t>
            </a:r>
            <a:r>
              <a:rPr lang="de-AT" dirty="0"/>
              <a:t>m</a:t>
            </a:r>
            <a:r>
              <a:rPr lang="de-AT" dirty="0" smtClean="0"/>
              <a:t>ore flexibility for market participants</a:t>
            </a:r>
          </a:p>
          <a:p>
            <a:endParaRPr lang="en-US" dirty="0" smtClean="0"/>
          </a:p>
          <a:p>
            <a:r>
              <a:rPr lang="en-US" dirty="0" smtClean="0"/>
              <a:t>… easier access to information for stakeholders</a:t>
            </a:r>
          </a:p>
          <a:p>
            <a:endParaRPr lang="en-US" dirty="0"/>
          </a:p>
          <a:p>
            <a:r>
              <a:rPr lang="en-US" dirty="0" smtClean="0"/>
              <a:t>… easier contribution to clarification of bottle-neck situations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</a:t>
            </a:r>
            <a:r>
              <a:rPr lang="en-US" dirty="0"/>
              <a:t>g</a:t>
            </a:r>
            <a:r>
              <a:rPr lang="en-US" dirty="0" smtClean="0"/>
              <a:t>as crisis, cold snap,…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11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12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</a:t>
            </a:r>
            <a:br>
              <a:rPr lang="en-GB" dirty="0"/>
            </a:br>
            <a:r>
              <a:rPr lang="en-GB" dirty="0"/>
              <a:t>for your attention.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Do you have any further questions?</a:t>
            </a:r>
            <a:endParaRPr lang="en-GB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Ferenc Takacs</a:t>
            </a:r>
          </a:p>
          <a:p>
            <a:r>
              <a:rPr lang="de-DE" dirty="0" smtClean="0"/>
              <a:t>Martin Reisner</a:t>
            </a:r>
          </a:p>
          <a:p>
            <a:endParaRPr lang="de-DE" dirty="0"/>
          </a:p>
          <a:p>
            <a:r>
              <a:rPr lang="de-AT" dirty="0" smtClean="0"/>
              <a:t>T +43 1 27500-88421</a:t>
            </a:r>
            <a:br>
              <a:rPr lang="de-AT" dirty="0" smtClean="0"/>
            </a:br>
            <a:r>
              <a:rPr lang="de-AT" dirty="0" smtClean="0">
                <a:hlinkClick r:id="rId2"/>
              </a:rPr>
              <a:t>ferenc.takacs@gasconnect.at</a:t>
            </a:r>
            <a:r>
              <a:rPr lang="de-AT" dirty="0" smtClean="0"/>
              <a:t> </a:t>
            </a:r>
          </a:p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073578-AC99-43D6-96C0-5D0EED5164AC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12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58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Map of Austria‘s gas grid</a:t>
            </a:r>
          </a:p>
          <a:p>
            <a:r>
              <a:rPr lang="de-DE" dirty="0" smtClean="0"/>
              <a:t>Online Capacity Booking (OCB)</a:t>
            </a:r>
          </a:p>
          <a:p>
            <a:r>
              <a:rPr lang="de-AT" dirty="0" smtClean="0"/>
              <a:t>Difficulties during implementation</a:t>
            </a:r>
          </a:p>
          <a:p>
            <a:r>
              <a:rPr lang="de-AT" dirty="0" smtClean="0"/>
              <a:t>Internal process</a:t>
            </a:r>
          </a:p>
          <a:p>
            <a:r>
              <a:rPr lang="de-AT" dirty="0" smtClean="0"/>
              <a:t>Benefits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7009CA8-57F9-42EF-BF76-F84C8FD5E8BE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719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148" y="333375"/>
            <a:ext cx="7861029" cy="555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74CE662-B8D9-4890-A0C6-1A49EEBC35A4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23900" y="6089651"/>
            <a:ext cx="607740" cy="288033"/>
          </a:xfrm>
        </p:spPr>
        <p:txBody>
          <a:bodyPr/>
          <a:lstStyle/>
          <a:p>
            <a:fld id="{B05AD55D-6506-4092-81D7-27F051235262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4596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Gas Connect‘s Online Capacity Booking (OCB)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OCB is Gas </a:t>
            </a:r>
            <a:r>
              <a:rPr lang="en-US" dirty="0" err="1" smtClean="0"/>
              <a:t>Connect’s</a:t>
            </a:r>
            <a:r>
              <a:rPr lang="en-US" dirty="0" smtClean="0"/>
              <a:t> </a:t>
            </a:r>
            <a:r>
              <a:rPr lang="en-US" dirty="0"/>
              <a:t>internal platform for publishing </a:t>
            </a:r>
            <a:r>
              <a:rPr lang="en-US" dirty="0" smtClean="0"/>
              <a:t>information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platform publishes also transparency information (Reg. 715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took </a:t>
            </a:r>
            <a:r>
              <a:rPr lang="en-US" dirty="0" err="1" smtClean="0"/>
              <a:t>appr</a:t>
            </a:r>
            <a:r>
              <a:rPr lang="en-US" dirty="0" smtClean="0"/>
              <a:t>. 2 </a:t>
            </a:r>
            <a:r>
              <a:rPr lang="en-US" dirty="0"/>
              <a:t>years until it was fully </a:t>
            </a:r>
            <a:r>
              <a:rPr lang="en-US" dirty="0" smtClean="0"/>
              <a:t>implemented</a:t>
            </a:r>
          </a:p>
          <a:p>
            <a:endParaRPr lang="en-US" dirty="0" smtClean="0"/>
          </a:p>
          <a:p>
            <a:r>
              <a:rPr lang="en-US" dirty="0" smtClean="0"/>
              <a:t>Feedback </a:t>
            </a:r>
            <a:r>
              <a:rPr lang="en-US" dirty="0"/>
              <a:t>of stakeholders is positive</a:t>
            </a:r>
          </a:p>
          <a:p>
            <a:endParaRPr lang="en-US" dirty="0"/>
          </a:p>
          <a:p>
            <a:pPr lvl="1"/>
            <a:r>
              <a:rPr lang="en-US" dirty="0"/>
              <a:t>OCB platform for publishing information is easy to use</a:t>
            </a:r>
          </a:p>
          <a:p>
            <a:pPr lvl="1"/>
            <a:r>
              <a:rPr lang="en-US" dirty="0"/>
              <a:t>Graphical information about capacity is </a:t>
            </a:r>
            <a:r>
              <a:rPr lang="en-US" dirty="0" smtClean="0"/>
              <a:t>available</a:t>
            </a:r>
          </a:p>
          <a:p>
            <a:pPr lvl="1"/>
            <a:r>
              <a:rPr lang="en-US" dirty="0" smtClean="0"/>
              <a:t>GCA </a:t>
            </a:r>
            <a:r>
              <a:rPr lang="en-US" dirty="0"/>
              <a:t>receives </a:t>
            </a:r>
            <a:r>
              <a:rPr lang="en-US" dirty="0" smtClean="0"/>
              <a:t>questions at the very beginning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586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Gas Connect‘s Online Capacity Booking (OCB)</a:t>
            </a:r>
            <a:endParaRPr lang="de-AT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3311525" y="1216025"/>
            <a:ext cx="9525" cy="467677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2587625"/>
            <a:ext cx="64135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867400" y="2247900"/>
            <a:ext cx="2476500" cy="211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5583238" y="4865688"/>
            <a:ext cx="1441450" cy="719137"/>
          </a:xfrm>
          <a:prstGeom prst="can">
            <a:avLst>
              <a:gd name="adj" fmla="val 15338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1200" b="1" i="1">
                <a:solidFill>
                  <a:srgbClr val="003399"/>
                </a:solidFill>
                <a:latin typeface="Verdana" pitchFamily="34" charset="0"/>
              </a:rPr>
              <a:t>Data Base </a:t>
            </a:r>
          </a:p>
          <a:p>
            <a:pPr algn="ctr"/>
            <a:r>
              <a:rPr lang="it-IT" sz="1200" b="1" i="1">
                <a:solidFill>
                  <a:srgbClr val="003399"/>
                </a:solidFill>
                <a:latin typeface="Verdana" pitchFamily="34" charset="0"/>
              </a:rPr>
              <a:t>NOMAN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313613" y="4865688"/>
            <a:ext cx="1441450" cy="719137"/>
          </a:xfrm>
          <a:prstGeom prst="can">
            <a:avLst>
              <a:gd name="adj" fmla="val 15338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it-IT" sz="1200" b="1" i="1">
                <a:solidFill>
                  <a:srgbClr val="003399"/>
                </a:solidFill>
                <a:latin typeface="Verdana" pitchFamily="34" charset="0"/>
              </a:rPr>
              <a:t>Data Base</a:t>
            </a:r>
          </a:p>
          <a:p>
            <a:pPr algn="ctr"/>
            <a:r>
              <a:rPr lang="it-IT" sz="1200" b="1" i="1">
                <a:solidFill>
                  <a:srgbClr val="003399"/>
                </a:solidFill>
                <a:latin typeface="Verdana" pitchFamily="34" charset="0"/>
              </a:rPr>
              <a:t>OCB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360363" y="4354513"/>
            <a:ext cx="2447925" cy="1511300"/>
          </a:xfrm>
          <a:prstGeom prst="can">
            <a:avLst>
              <a:gd name="adj" fmla="val 15338"/>
            </a:avLst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rgbClr val="003399"/>
                </a:solidFill>
                <a:latin typeface="Verdana" pitchFamily="34" charset="0"/>
              </a:rPr>
              <a:t>TP</a:t>
            </a:r>
            <a:endParaRPr lang="en-US" sz="1400" b="1" dirty="0">
              <a:solidFill>
                <a:srgbClr val="003399"/>
              </a:solidFill>
              <a:latin typeface="Verdana" pitchFamily="34" charset="0"/>
            </a:endParaRPr>
          </a:p>
          <a:p>
            <a:pPr algn="ctr"/>
            <a:r>
              <a:rPr lang="en-US" sz="1400" b="1" dirty="0">
                <a:solidFill>
                  <a:srgbClr val="003399"/>
                </a:solidFill>
                <a:latin typeface="Verdana" pitchFamily="34" charset="0"/>
              </a:rPr>
              <a:t>Data Base </a:t>
            </a:r>
          </a:p>
        </p:txBody>
      </p:sp>
      <p:sp>
        <p:nvSpPr>
          <p:cNvPr id="16" name="computr3"/>
          <p:cNvSpPr>
            <a:spLocks noEditPoints="1" noChangeArrowheads="1"/>
          </p:cNvSpPr>
          <p:nvPr/>
        </p:nvSpPr>
        <p:spPr bwMode="auto">
          <a:xfrm>
            <a:off x="933450" y="1619250"/>
            <a:ext cx="1223963" cy="720725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>
            <a:off x="1543050" y="2352675"/>
            <a:ext cx="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6780213" y="2428877"/>
            <a:ext cx="747712" cy="712788"/>
            <a:chOff x="3845" y="1578"/>
            <a:chExt cx="471" cy="449"/>
          </a:xfrm>
        </p:grpSpPr>
        <p:sp>
          <p:nvSpPr>
            <p:cNvPr id="19" name="AutoShape 12"/>
            <p:cNvSpPr>
              <a:spLocks noChangeArrowheads="1"/>
            </p:cNvSpPr>
            <p:nvPr/>
          </p:nvSpPr>
          <p:spPr bwMode="auto">
            <a:xfrm>
              <a:off x="3846" y="1578"/>
              <a:ext cx="462" cy="420"/>
            </a:xfrm>
            <a:prstGeom prst="verticalScroll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GB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3845" y="1620"/>
              <a:ext cx="47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900" dirty="0" smtClean="0">
                  <a:latin typeface="Arial" charset="0"/>
                </a:rPr>
                <a:t>GCA</a:t>
              </a:r>
              <a:endParaRPr lang="de-AT" sz="900" dirty="0">
                <a:latin typeface="Arial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900" dirty="0">
                  <a:latin typeface="Arial" charset="0"/>
                </a:rPr>
                <a:t>Capacity</a:t>
              </a:r>
            </a:p>
            <a:p>
              <a:pPr algn="ctr">
                <a:spcBef>
                  <a:spcPct val="50000"/>
                </a:spcBef>
              </a:pPr>
              <a:r>
                <a:rPr lang="de-AT" sz="900" dirty="0">
                  <a:latin typeface="Arial" charset="0"/>
                </a:rPr>
                <a:t>.</a:t>
              </a:r>
              <a:r>
                <a:rPr lang="de-AT" sz="900" dirty="0" err="1">
                  <a:latin typeface="Arial" charset="0"/>
                </a:rPr>
                <a:t>xml</a:t>
              </a:r>
              <a:endParaRPr lang="de-AT" sz="900" dirty="0">
                <a:latin typeface="Arial" charset="0"/>
              </a:endParaRPr>
            </a:p>
          </p:txBody>
        </p:sp>
      </p:grp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857875" y="1962150"/>
            <a:ext cx="24574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sz="1200">
                <a:latin typeface="Arial" charset="0"/>
              </a:rPr>
              <a:t>InterfaceTool</a:t>
            </a: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 flipV="1">
            <a:off x="6276975" y="4362450"/>
            <a:ext cx="64770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 flipH="1" flipV="1">
            <a:off x="7258050" y="4352925"/>
            <a:ext cx="7334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4" name="Group 17"/>
          <p:cNvGrpSpPr>
            <a:grpSpLocks/>
          </p:cNvGrpSpPr>
          <p:nvPr/>
        </p:nvGrpSpPr>
        <p:grpSpPr bwMode="auto">
          <a:xfrm>
            <a:off x="7567613" y="3359152"/>
            <a:ext cx="747712" cy="712788"/>
            <a:chOff x="3845" y="1578"/>
            <a:chExt cx="471" cy="449"/>
          </a:xfrm>
        </p:grpSpPr>
        <p:sp>
          <p:nvSpPr>
            <p:cNvPr id="25" name="AutoShape 18"/>
            <p:cNvSpPr>
              <a:spLocks noChangeArrowheads="1"/>
            </p:cNvSpPr>
            <p:nvPr/>
          </p:nvSpPr>
          <p:spPr bwMode="auto">
            <a:xfrm>
              <a:off x="3846" y="1578"/>
              <a:ext cx="462" cy="420"/>
            </a:xfrm>
            <a:prstGeom prst="verticalScroll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GB"/>
            </a:p>
          </p:txBody>
        </p:sp>
        <p:sp>
          <p:nvSpPr>
            <p:cNvPr id="26" name="Text Box 19"/>
            <p:cNvSpPr txBox="1">
              <a:spLocks noChangeArrowheads="1"/>
            </p:cNvSpPr>
            <p:nvPr/>
          </p:nvSpPr>
          <p:spPr bwMode="auto">
            <a:xfrm>
              <a:off x="3845" y="1620"/>
              <a:ext cx="47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900" dirty="0" smtClean="0">
                  <a:latin typeface="Arial" charset="0"/>
                </a:rPr>
                <a:t>GCA</a:t>
              </a:r>
              <a:endParaRPr lang="de-AT" sz="900" dirty="0">
                <a:latin typeface="Arial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900" dirty="0">
                  <a:latin typeface="Arial" charset="0"/>
                </a:rPr>
                <a:t>NOMINT</a:t>
              </a:r>
            </a:p>
            <a:p>
              <a:pPr algn="ctr">
                <a:spcBef>
                  <a:spcPct val="50000"/>
                </a:spcBef>
              </a:pPr>
              <a:r>
                <a:rPr lang="de-AT" sz="900" dirty="0">
                  <a:latin typeface="Arial" charset="0"/>
                </a:rPr>
                <a:t>.</a:t>
              </a:r>
              <a:r>
                <a:rPr lang="de-AT" sz="900" dirty="0" err="1">
                  <a:latin typeface="Arial" charset="0"/>
                </a:rPr>
                <a:t>xml</a:t>
              </a:r>
              <a:endParaRPr lang="de-AT" sz="900" dirty="0">
                <a:latin typeface="Arial" charset="0"/>
              </a:endParaRPr>
            </a:p>
          </p:txBody>
        </p:sp>
      </p:grpSp>
      <p:grpSp>
        <p:nvGrpSpPr>
          <p:cNvPr id="27" name="Group 20"/>
          <p:cNvGrpSpPr>
            <a:grpSpLocks/>
          </p:cNvGrpSpPr>
          <p:nvPr/>
        </p:nvGrpSpPr>
        <p:grpSpPr bwMode="auto">
          <a:xfrm>
            <a:off x="7567613" y="2416177"/>
            <a:ext cx="747712" cy="712788"/>
            <a:chOff x="3845" y="1578"/>
            <a:chExt cx="471" cy="449"/>
          </a:xfrm>
        </p:grpSpPr>
        <p:sp>
          <p:nvSpPr>
            <p:cNvPr id="28" name="AutoShape 21"/>
            <p:cNvSpPr>
              <a:spLocks noChangeArrowheads="1"/>
            </p:cNvSpPr>
            <p:nvPr/>
          </p:nvSpPr>
          <p:spPr bwMode="auto">
            <a:xfrm>
              <a:off x="3846" y="1578"/>
              <a:ext cx="462" cy="420"/>
            </a:xfrm>
            <a:prstGeom prst="verticalScroll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GB"/>
            </a:p>
          </p:txBody>
        </p:sp>
        <p:sp>
          <p:nvSpPr>
            <p:cNvPr id="29" name="Text Box 22"/>
            <p:cNvSpPr txBox="1">
              <a:spLocks noChangeArrowheads="1"/>
            </p:cNvSpPr>
            <p:nvPr/>
          </p:nvSpPr>
          <p:spPr bwMode="auto">
            <a:xfrm>
              <a:off x="3845" y="1620"/>
              <a:ext cx="47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900" dirty="0" smtClean="0">
                  <a:latin typeface="Arial" charset="0"/>
                </a:rPr>
                <a:t>GCA</a:t>
              </a:r>
              <a:endParaRPr lang="de-AT" sz="900" dirty="0">
                <a:latin typeface="Arial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900" dirty="0" err="1">
                  <a:latin typeface="Arial" charset="0"/>
                </a:rPr>
                <a:t>Gasflow</a:t>
              </a:r>
              <a:endParaRPr lang="en-GB" sz="900" dirty="0">
                <a:latin typeface="Arial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de-AT" sz="900" dirty="0">
                  <a:latin typeface="Arial" charset="0"/>
                </a:rPr>
                <a:t>.</a:t>
              </a:r>
              <a:r>
                <a:rPr lang="de-AT" sz="900" dirty="0" err="1">
                  <a:latin typeface="Arial" charset="0"/>
                </a:rPr>
                <a:t>xml</a:t>
              </a:r>
              <a:endParaRPr lang="de-AT" sz="900" dirty="0">
                <a:latin typeface="Arial" charset="0"/>
              </a:endParaRPr>
            </a:p>
          </p:txBody>
        </p:sp>
      </p:grpSp>
      <p:grpSp>
        <p:nvGrpSpPr>
          <p:cNvPr id="30" name="Group 23"/>
          <p:cNvGrpSpPr>
            <a:grpSpLocks/>
          </p:cNvGrpSpPr>
          <p:nvPr/>
        </p:nvGrpSpPr>
        <p:grpSpPr bwMode="auto">
          <a:xfrm>
            <a:off x="6748463" y="3359152"/>
            <a:ext cx="804862" cy="712788"/>
            <a:chOff x="4821" y="2092"/>
            <a:chExt cx="507" cy="449"/>
          </a:xfrm>
        </p:grpSpPr>
        <p:sp>
          <p:nvSpPr>
            <p:cNvPr id="31" name="AutoShape 24"/>
            <p:cNvSpPr>
              <a:spLocks noChangeArrowheads="1"/>
            </p:cNvSpPr>
            <p:nvPr/>
          </p:nvSpPr>
          <p:spPr bwMode="auto">
            <a:xfrm>
              <a:off x="4822" y="2092"/>
              <a:ext cx="498" cy="420"/>
            </a:xfrm>
            <a:prstGeom prst="verticalScroll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en-GB"/>
            </a:p>
          </p:txBody>
        </p:sp>
        <p:sp>
          <p:nvSpPr>
            <p:cNvPr id="32" name="Text Box 25"/>
            <p:cNvSpPr txBox="1">
              <a:spLocks noChangeArrowheads="1"/>
            </p:cNvSpPr>
            <p:nvPr/>
          </p:nvSpPr>
          <p:spPr bwMode="auto">
            <a:xfrm>
              <a:off x="4821" y="2134"/>
              <a:ext cx="50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900" dirty="0" smtClean="0">
                  <a:latin typeface="Arial" charset="0"/>
                </a:rPr>
                <a:t>GCA</a:t>
              </a:r>
              <a:endParaRPr lang="de-AT" sz="900" dirty="0">
                <a:latin typeface="Arial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GB" sz="900" dirty="0">
                  <a:latin typeface="Arial" charset="0"/>
                </a:rPr>
                <a:t>Interruption</a:t>
              </a:r>
            </a:p>
            <a:p>
              <a:pPr algn="ctr">
                <a:spcBef>
                  <a:spcPct val="50000"/>
                </a:spcBef>
              </a:pPr>
              <a:r>
                <a:rPr lang="de-AT" sz="900" dirty="0">
                  <a:latin typeface="Arial" charset="0"/>
                </a:rPr>
                <a:t>.</a:t>
              </a:r>
              <a:r>
                <a:rPr lang="de-AT" sz="900" dirty="0" err="1">
                  <a:latin typeface="Arial" charset="0"/>
                </a:rPr>
                <a:t>xml</a:t>
              </a:r>
              <a:endParaRPr lang="de-AT" sz="900" dirty="0">
                <a:latin typeface="Arial" charset="0"/>
              </a:endParaRPr>
            </a:p>
          </p:txBody>
        </p:sp>
      </p:grp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5267325" y="1238250"/>
            <a:ext cx="9525" cy="462915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4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8" y="2571750"/>
            <a:ext cx="64135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 28"/>
          <p:cNvGrpSpPr>
            <a:grpSpLocks/>
          </p:cNvGrpSpPr>
          <p:nvPr/>
        </p:nvGrpSpPr>
        <p:grpSpPr bwMode="auto">
          <a:xfrm>
            <a:off x="5848350" y="3324225"/>
            <a:ext cx="695325" cy="495300"/>
            <a:chOff x="3660" y="2244"/>
            <a:chExt cx="438" cy="312"/>
          </a:xfrm>
        </p:grpSpPr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3672" y="2244"/>
              <a:ext cx="408" cy="3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Text Box 30"/>
            <p:cNvSpPr txBox="1">
              <a:spLocks noChangeArrowheads="1"/>
            </p:cNvSpPr>
            <p:nvPr/>
          </p:nvSpPr>
          <p:spPr bwMode="auto">
            <a:xfrm>
              <a:off x="3660" y="2310"/>
              <a:ext cx="43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1200">
                  <a:latin typeface="Arial" charset="0"/>
                </a:rPr>
                <a:t>(s)ftp</a:t>
              </a:r>
            </a:p>
          </p:txBody>
        </p:sp>
      </p:grpSp>
      <p:grpSp>
        <p:nvGrpSpPr>
          <p:cNvPr id="38" name="Group 31"/>
          <p:cNvGrpSpPr>
            <a:grpSpLocks/>
          </p:cNvGrpSpPr>
          <p:nvPr/>
        </p:nvGrpSpPr>
        <p:grpSpPr bwMode="auto">
          <a:xfrm>
            <a:off x="511175" y="2606675"/>
            <a:ext cx="2105025" cy="1333500"/>
            <a:chOff x="1090" y="1894"/>
            <a:chExt cx="438" cy="312"/>
          </a:xfrm>
        </p:grpSpPr>
        <p:sp>
          <p:nvSpPr>
            <p:cNvPr id="39" name="Rectangle 32"/>
            <p:cNvSpPr>
              <a:spLocks noChangeArrowheads="1"/>
            </p:cNvSpPr>
            <p:nvPr/>
          </p:nvSpPr>
          <p:spPr bwMode="auto">
            <a:xfrm>
              <a:off x="1102" y="1894"/>
              <a:ext cx="408" cy="3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Text Box 33"/>
            <p:cNvSpPr txBox="1">
              <a:spLocks noChangeArrowheads="1"/>
            </p:cNvSpPr>
            <p:nvPr/>
          </p:nvSpPr>
          <p:spPr bwMode="auto">
            <a:xfrm>
              <a:off x="1090" y="1960"/>
              <a:ext cx="438" cy="1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1200">
                  <a:latin typeface="Arial" charset="0"/>
                </a:rPr>
                <a:t>Transparency</a:t>
              </a:r>
            </a:p>
            <a:p>
              <a:pPr algn="ctr">
                <a:spcBef>
                  <a:spcPct val="50000"/>
                </a:spcBef>
              </a:pPr>
              <a:r>
                <a:rPr lang="de-AT" sz="1200">
                  <a:latin typeface="Arial" charset="0"/>
                </a:rPr>
                <a:t>Platform</a:t>
              </a:r>
            </a:p>
          </p:txBody>
        </p:sp>
      </p:grpSp>
      <p:sp>
        <p:nvSpPr>
          <p:cNvPr id="41" name="Line 34"/>
          <p:cNvSpPr>
            <a:spLocks noChangeShapeType="1"/>
          </p:cNvSpPr>
          <p:nvPr/>
        </p:nvSpPr>
        <p:spPr bwMode="auto">
          <a:xfrm>
            <a:off x="1571625" y="3943350"/>
            <a:ext cx="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2" name="Group 35"/>
          <p:cNvGrpSpPr>
            <a:grpSpLocks/>
          </p:cNvGrpSpPr>
          <p:nvPr/>
        </p:nvGrpSpPr>
        <p:grpSpPr bwMode="auto">
          <a:xfrm>
            <a:off x="5873750" y="2835275"/>
            <a:ext cx="647700" cy="495300"/>
            <a:chOff x="3676" y="1804"/>
            <a:chExt cx="408" cy="312"/>
          </a:xfrm>
        </p:grpSpPr>
        <p:sp>
          <p:nvSpPr>
            <p:cNvPr id="43" name="Rectangle 36"/>
            <p:cNvSpPr>
              <a:spLocks noChangeArrowheads="1"/>
            </p:cNvSpPr>
            <p:nvPr/>
          </p:nvSpPr>
          <p:spPr bwMode="auto">
            <a:xfrm>
              <a:off x="3676" y="1804"/>
              <a:ext cx="408" cy="3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Text Box 37"/>
            <p:cNvSpPr txBox="1">
              <a:spLocks noChangeArrowheads="1"/>
            </p:cNvSpPr>
            <p:nvPr/>
          </p:nvSpPr>
          <p:spPr bwMode="auto">
            <a:xfrm>
              <a:off x="3696" y="1872"/>
              <a:ext cx="34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1200">
                  <a:latin typeface="Arial" charset="0"/>
                </a:rPr>
                <a:t>https</a:t>
              </a:r>
            </a:p>
          </p:txBody>
        </p:sp>
      </p:grpSp>
      <p:sp>
        <p:nvSpPr>
          <p:cNvPr id="45" name="Line 38"/>
          <p:cNvSpPr>
            <a:spLocks noChangeShapeType="1"/>
          </p:cNvSpPr>
          <p:nvPr/>
        </p:nvSpPr>
        <p:spPr bwMode="auto">
          <a:xfrm flipV="1">
            <a:off x="2514600" y="3257550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Line 39"/>
          <p:cNvSpPr>
            <a:spLocks noChangeShapeType="1"/>
          </p:cNvSpPr>
          <p:nvPr/>
        </p:nvSpPr>
        <p:spPr bwMode="auto">
          <a:xfrm>
            <a:off x="5330825" y="3263900"/>
            <a:ext cx="542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7" name="Group 40"/>
          <p:cNvGrpSpPr>
            <a:grpSpLocks/>
          </p:cNvGrpSpPr>
          <p:nvPr/>
        </p:nvGrpSpPr>
        <p:grpSpPr bwMode="auto">
          <a:xfrm>
            <a:off x="5864225" y="2336800"/>
            <a:ext cx="666750" cy="495300"/>
            <a:chOff x="3670" y="1472"/>
            <a:chExt cx="420" cy="312"/>
          </a:xfrm>
        </p:grpSpPr>
        <p:sp>
          <p:nvSpPr>
            <p:cNvPr id="48" name="Rectangle 41"/>
            <p:cNvSpPr>
              <a:spLocks noChangeArrowheads="1"/>
            </p:cNvSpPr>
            <p:nvPr/>
          </p:nvSpPr>
          <p:spPr bwMode="auto">
            <a:xfrm>
              <a:off x="3674" y="1472"/>
              <a:ext cx="408" cy="3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9" name="Text Box 42"/>
            <p:cNvSpPr txBox="1">
              <a:spLocks noChangeArrowheads="1"/>
            </p:cNvSpPr>
            <p:nvPr/>
          </p:nvSpPr>
          <p:spPr bwMode="auto">
            <a:xfrm>
              <a:off x="3670" y="1474"/>
              <a:ext cx="4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1200">
                  <a:latin typeface="Arial" charset="0"/>
                </a:rPr>
                <a:t>Web service</a:t>
              </a:r>
            </a:p>
          </p:txBody>
        </p:sp>
      </p:grpSp>
      <p:grpSp>
        <p:nvGrpSpPr>
          <p:cNvPr id="50" name="Group 43"/>
          <p:cNvGrpSpPr>
            <a:grpSpLocks/>
          </p:cNvGrpSpPr>
          <p:nvPr/>
        </p:nvGrpSpPr>
        <p:grpSpPr bwMode="auto">
          <a:xfrm>
            <a:off x="5854700" y="3816350"/>
            <a:ext cx="695325" cy="495300"/>
            <a:chOff x="3660" y="2244"/>
            <a:chExt cx="438" cy="312"/>
          </a:xfrm>
        </p:grpSpPr>
        <p:sp>
          <p:nvSpPr>
            <p:cNvPr id="51" name="Rectangle 44"/>
            <p:cNvSpPr>
              <a:spLocks noChangeArrowheads="1"/>
            </p:cNvSpPr>
            <p:nvPr/>
          </p:nvSpPr>
          <p:spPr bwMode="auto">
            <a:xfrm>
              <a:off x="3672" y="2244"/>
              <a:ext cx="408" cy="3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Text Box 45"/>
            <p:cNvSpPr txBox="1">
              <a:spLocks noChangeArrowheads="1"/>
            </p:cNvSpPr>
            <p:nvPr/>
          </p:nvSpPr>
          <p:spPr bwMode="auto">
            <a:xfrm>
              <a:off x="3660" y="2310"/>
              <a:ext cx="43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1200">
                  <a:latin typeface="Arial" charset="0"/>
                </a:rPr>
                <a:t>e-Mail</a:t>
              </a:r>
            </a:p>
          </p:txBody>
        </p:sp>
      </p:grpSp>
      <p:sp>
        <p:nvSpPr>
          <p:cNvPr id="53" name="Text Box 46"/>
          <p:cNvSpPr txBox="1">
            <a:spLocks noChangeArrowheads="1"/>
          </p:cNvSpPr>
          <p:nvPr/>
        </p:nvSpPr>
        <p:spPr bwMode="auto">
          <a:xfrm>
            <a:off x="1314450" y="1714500"/>
            <a:ext cx="590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sz="1200" dirty="0">
                <a:latin typeface="Arial" charset="0"/>
              </a:rPr>
              <a:t>User</a:t>
            </a:r>
          </a:p>
        </p:txBody>
      </p:sp>
      <p:sp>
        <p:nvSpPr>
          <p:cNvPr id="54" name="Line 50"/>
          <p:cNvSpPr>
            <a:spLocks noChangeShapeType="1"/>
          </p:cNvSpPr>
          <p:nvPr/>
        </p:nvSpPr>
        <p:spPr bwMode="auto">
          <a:xfrm>
            <a:off x="3375025" y="32797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" name="Line 51"/>
          <p:cNvSpPr>
            <a:spLocks noChangeShapeType="1"/>
          </p:cNvSpPr>
          <p:nvPr/>
        </p:nvSpPr>
        <p:spPr bwMode="auto">
          <a:xfrm>
            <a:off x="4705350" y="3276600"/>
            <a:ext cx="361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" name="Line 52"/>
          <p:cNvSpPr>
            <a:spLocks noChangeShapeType="1"/>
          </p:cNvSpPr>
          <p:nvPr/>
        </p:nvSpPr>
        <p:spPr bwMode="auto">
          <a:xfrm>
            <a:off x="4933950" y="3276600"/>
            <a:ext cx="0" cy="638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Line 53"/>
          <p:cNvSpPr>
            <a:spLocks noChangeShapeType="1"/>
          </p:cNvSpPr>
          <p:nvPr/>
        </p:nvSpPr>
        <p:spPr bwMode="auto">
          <a:xfrm>
            <a:off x="3578225" y="3282950"/>
            <a:ext cx="0" cy="638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58" name="Group 54"/>
          <p:cNvGrpSpPr>
            <a:grpSpLocks/>
          </p:cNvGrpSpPr>
          <p:nvPr/>
        </p:nvGrpSpPr>
        <p:grpSpPr bwMode="auto">
          <a:xfrm>
            <a:off x="3943350" y="3667125"/>
            <a:ext cx="962025" cy="628650"/>
            <a:chOff x="2502" y="2310"/>
            <a:chExt cx="606" cy="396"/>
          </a:xfrm>
        </p:grpSpPr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2862" y="2466"/>
              <a:ext cx="2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60" name="Picture 56" descr="MCj0432575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2" y="2310"/>
              <a:ext cx="396" cy="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Text Box 57"/>
            <p:cNvSpPr txBox="1">
              <a:spLocks noChangeArrowheads="1"/>
            </p:cNvSpPr>
            <p:nvPr/>
          </p:nvSpPr>
          <p:spPr bwMode="auto">
            <a:xfrm>
              <a:off x="2556" y="2346"/>
              <a:ext cx="32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AT" sz="1000">
                  <a:latin typeface="Arial" charset="0"/>
                </a:rPr>
                <a:t>ISDN</a:t>
              </a:r>
            </a:p>
          </p:txBody>
        </p:sp>
      </p:grpSp>
      <p:sp>
        <p:nvSpPr>
          <p:cNvPr id="62" name="Line 58"/>
          <p:cNvSpPr>
            <a:spLocks noChangeShapeType="1"/>
          </p:cNvSpPr>
          <p:nvPr/>
        </p:nvSpPr>
        <p:spPr bwMode="auto">
          <a:xfrm>
            <a:off x="3578225" y="39211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3743325" y="4391025"/>
            <a:ext cx="11620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latin typeface="Arial" charset="0"/>
              </a:rPr>
              <a:t>Security</a:t>
            </a:r>
          </a:p>
          <a:p>
            <a:pPr algn="ctr">
              <a:spcBef>
                <a:spcPct val="50000"/>
              </a:spcBef>
            </a:pPr>
            <a:r>
              <a:rPr lang="de-AT" sz="1000" dirty="0">
                <a:latin typeface="Arial" charset="0"/>
              </a:rPr>
              <a:t>check</a:t>
            </a:r>
          </a:p>
        </p:txBody>
      </p:sp>
      <p:sp>
        <p:nvSpPr>
          <p:cNvPr id="64" name="Text Box 60"/>
          <p:cNvSpPr txBox="1">
            <a:spLocks noChangeArrowheads="1"/>
          </p:cNvSpPr>
          <p:nvPr/>
        </p:nvSpPr>
        <p:spPr bwMode="auto">
          <a:xfrm>
            <a:off x="828674" y="1196752"/>
            <a:ext cx="17875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dirty="0" smtClean="0">
                <a:latin typeface="Arial" charset="0"/>
              </a:rPr>
              <a:t>ENTSOG </a:t>
            </a:r>
            <a:r>
              <a:rPr lang="de-AT" dirty="0">
                <a:latin typeface="Arial" charset="0"/>
              </a:rPr>
              <a:t>- TP</a:t>
            </a:r>
          </a:p>
        </p:txBody>
      </p:sp>
      <p:sp>
        <p:nvSpPr>
          <p:cNvPr id="65" name="Text Box 61"/>
          <p:cNvSpPr txBox="1">
            <a:spLocks noChangeArrowheads="1"/>
          </p:cNvSpPr>
          <p:nvPr/>
        </p:nvSpPr>
        <p:spPr bwMode="auto">
          <a:xfrm>
            <a:off x="3549650" y="1190079"/>
            <a:ext cx="1504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>
                <a:latin typeface="Arial" charset="0"/>
              </a:rPr>
              <a:t>Transfer</a:t>
            </a:r>
          </a:p>
        </p:txBody>
      </p:sp>
      <p:sp>
        <p:nvSpPr>
          <p:cNvPr id="66" name="Line 62"/>
          <p:cNvSpPr>
            <a:spLocks noChangeShapeType="1"/>
          </p:cNvSpPr>
          <p:nvPr/>
        </p:nvSpPr>
        <p:spPr bwMode="auto">
          <a:xfrm flipV="1">
            <a:off x="733425" y="1495425"/>
            <a:ext cx="7800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7" name="Text Box 63"/>
          <p:cNvSpPr txBox="1">
            <a:spLocks noChangeArrowheads="1"/>
          </p:cNvSpPr>
          <p:nvPr/>
        </p:nvSpPr>
        <p:spPr bwMode="auto">
          <a:xfrm>
            <a:off x="6279009" y="1196752"/>
            <a:ext cx="17493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AT" dirty="0" smtClean="0">
                <a:latin typeface="Arial" charset="0"/>
              </a:rPr>
              <a:t>Gas Connect</a:t>
            </a:r>
            <a:endParaRPr lang="de-AT" dirty="0">
              <a:latin typeface="Arial" charset="0"/>
            </a:endParaRPr>
          </a:p>
        </p:txBody>
      </p:sp>
      <p:sp>
        <p:nvSpPr>
          <p:cNvPr id="68" name="Cloud"/>
          <p:cNvSpPr>
            <a:spLocks noChangeAspect="1" noEditPoints="1" noChangeArrowheads="1"/>
          </p:cNvSpPr>
          <p:nvPr/>
        </p:nvSpPr>
        <p:spPr bwMode="auto">
          <a:xfrm>
            <a:off x="3767138" y="2924175"/>
            <a:ext cx="990600" cy="6635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8000" rIns="18000" anchor="ctr" anchorCtr="1"/>
          <a:lstStyle/>
          <a:p>
            <a:r>
              <a:rPr lang="de-AT" sz="1200"/>
              <a:t>Internet</a:t>
            </a:r>
          </a:p>
        </p:txBody>
      </p:sp>
    </p:spTree>
    <p:extLst>
      <p:ext uri="{BB962C8B-B14F-4D97-AF65-F5344CB8AC3E}">
        <p14:creationId xmlns:p14="http://schemas.microsoft.com/office/powerpoint/2010/main" val="55765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Gas Connect‘s Online Capacity Booking (OCB)</a:t>
            </a:r>
            <a:endParaRPr lang="de-AT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1026" name="Grafik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65" y="1176165"/>
            <a:ext cx="7829616" cy="488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89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Difficulties during Implementation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Difficulties of data publication for the past five </a:t>
            </a:r>
            <a:r>
              <a:rPr lang="en-US" dirty="0" smtClean="0"/>
              <a:t>years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were partially not available in the requested form</a:t>
            </a:r>
          </a:p>
          <a:p>
            <a:pPr lvl="1"/>
            <a:r>
              <a:rPr lang="en-US" dirty="0"/>
              <a:t>Necessity of manual conversion </a:t>
            </a:r>
            <a:r>
              <a:rPr lang="en-US" dirty="0" smtClean="0"/>
              <a:t>of values</a:t>
            </a:r>
            <a:endParaRPr lang="en-US" dirty="0"/>
          </a:p>
          <a:p>
            <a:pPr lvl="1"/>
            <a:r>
              <a:rPr lang="en-US" dirty="0"/>
              <a:t>Implementation of workarounds and/or additional tools</a:t>
            </a:r>
          </a:p>
          <a:p>
            <a:pPr lvl="2"/>
            <a:r>
              <a:rPr lang="en-US" dirty="0"/>
              <a:t>Short term solutions to fulfill the regulation</a:t>
            </a:r>
          </a:p>
          <a:p>
            <a:pPr lvl="2"/>
            <a:r>
              <a:rPr lang="en-US" dirty="0"/>
              <a:t>Additional man power was </a:t>
            </a:r>
            <a:r>
              <a:rPr lang="en-US" dirty="0" smtClean="0"/>
              <a:t>required</a:t>
            </a:r>
          </a:p>
          <a:p>
            <a:pPr lvl="2"/>
            <a:endParaRPr lang="en-US" dirty="0"/>
          </a:p>
          <a:p>
            <a:r>
              <a:rPr lang="en-US" dirty="0"/>
              <a:t>Interpretation of “actual physical flows”</a:t>
            </a:r>
          </a:p>
          <a:p>
            <a:pPr lvl="1"/>
            <a:r>
              <a:rPr lang="en-US" dirty="0"/>
              <a:t>Real metered values</a:t>
            </a:r>
          </a:p>
          <a:p>
            <a:pPr lvl="1"/>
            <a:r>
              <a:rPr lang="en-US" dirty="0"/>
              <a:t>Last confirmed (allocated) (</a:t>
            </a:r>
            <a:r>
              <a:rPr lang="en-US" dirty="0" smtClean="0"/>
              <a:t>re)nominations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Interpretation </a:t>
            </a:r>
            <a:r>
              <a:rPr lang="en-US" dirty="0"/>
              <a:t>of “near real time” differs at the TSOs (daily, weekly… update)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224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Difficulties during Implementation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Automating </a:t>
            </a:r>
            <a:r>
              <a:rPr lang="en-US" dirty="0"/>
              <a:t>upload of </a:t>
            </a:r>
            <a:r>
              <a:rPr lang="en-US" dirty="0" smtClean="0"/>
              <a:t>information</a:t>
            </a:r>
          </a:p>
          <a:p>
            <a:endParaRPr lang="en-US" dirty="0"/>
          </a:p>
          <a:p>
            <a:pPr lvl="1"/>
            <a:r>
              <a:rPr lang="en-US" dirty="0" smtClean="0"/>
              <a:t>Information </a:t>
            </a:r>
            <a:r>
              <a:rPr lang="en-US" dirty="0"/>
              <a:t>can be made available frequently</a:t>
            </a:r>
          </a:p>
          <a:p>
            <a:pPr lvl="1"/>
            <a:r>
              <a:rPr lang="en-US" dirty="0" smtClean="0"/>
              <a:t>Long time is </a:t>
            </a:r>
            <a:r>
              <a:rPr lang="en-US" dirty="0"/>
              <a:t>necessary to develop applications and </a:t>
            </a:r>
            <a:r>
              <a:rPr lang="en-US" dirty="0" smtClean="0"/>
              <a:t>monitor the sets </a:t>
            </a:r>
            <a:r>
              <a:rPr lang="en-US" smtClean="0"/>
              <a:t>of data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Differences between data published by adjacent </a:t>
            </a:r>
            <a:r>
              <a:rPr lang="en-US" dirty="0" smtClean="0"/>
              <a:t>TSOs</a:t>
            </a:r>
          </a:p>
          <a:p>
            <a:endParaRPr lang="en-US" dirty="0"/>
          </a:p>
          <a:p>
            <a:r>
              <a:rPr lang="en-US" dirty="0"/>
              <a:t>New requirements </a:t>
            </a:r>
            <a:r>
              <a:rPr lang="en-US" dirty="0" smtClean="0"/>
              <a:t>(</a:t>
            </a:r>
            <a:r>
              <a:rPr lang="en-US" dirty="0"/>
              <a:t>REMIT+CMP) sometimes beyond control of </a:t>
            </a:r>
            <a:r>
              <a:rPr lang="en-US" dirty="0" smtClean="0"/>
              <a:t>TSOs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centralized platforms for auctions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187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Internal Process – Part 1 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Understanding new requirements</a:t>
            </a:r>
            <a:endParaRPr lang="en-GB" dirty="0"/>
          </a:p>
          <a:p>
            <a:pPr lvl="1"/>
            <a:r>
              <a:rPr lang="en-GB" dirty="0" smtClean="0"/>
              <a:t>Interpreting ‘unclear’ paragraphs</a:t>
            </a:r>
          </a:p>
          <a:p>
            <a:endParaRPr lang="en-GB" dirty="0"/>
          </a:p>
          <a:p>
            <a:r>
              <a:rPr lang="en-US" dirty="0" smtClean="0"/>
              <a:t>Define the set of information to be published</a:t>
            </a:r>
          </a:p>
          <a:p>
            <a:endParaRPr lang="en-US" dirty="0"/>
          </a:p>
          <a:p>
            <a:r>
              <a:rPr lang="en-US" dirty="0" smtClean="0"/>
              <a:t>Collect the data from different internal sources</a:t>
            </a:r>
          </a:p>
          <a:p>
            <a:endParaRPr lang="en-US" dirty="0"/>
          </a:p>
          <a:p>
            <a:r>
              <a:rPr lang="en-US" dirty="0" smtClean="0"/>
              <a:t>Consideration of already established internal processes </a:t>
            </a:r>
          </a:p>
          <a:p>
            <a:pPr lvl="1"/>
            <a:r>
              <a:rPr lang="en-US" dirty="0" smtClean="0"/>
              <a:t>SCADA, Balancing Tools, etc.</a:t>
            </a:r>
          </a:p>
          <a:p>
            <a:endParaRPr lang="en-US" dirty="0" smtClean="0"/>
          </a:p>
          <a:p>
            <a:r>
              <a:rPr lang="en-US" dirty="0" smtClean="0"/>
              <a:t>Refine/transform the set of data (e.g. units)</a:t>
            </a:r>
          </a:p>
          <a:p>
            <a:endParaRPr lang="en-US" dirty="0" smtClean="0"/>
          </a:p>
          <a:p>
            <a:r>
              <a:rPr lang="en-US" dirty="0" smtClean="0"/>
              <a:t>Define a manual upload for the transition period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80F217-7380-451D-A3AB-6E31B2FE5FC9}" type="datetime4">
              <a:rPr lang="en-GB" smtClean="0"/>
              <a:t>11 September 2012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Example Footer in Sample Presentation 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5AD55D-6506-4092-81D7-27F051235262}" type="slidenum">
              <a:rPr lang="de-AT" smtClean="0"/>
              <a:pPr/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75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 EN">
  <a:themeElements>
    <a:clrScheme name="Gas Connect Austria">
      <a:dk1>
        <a:srgbClr val="000000"/>
      </a:dk1>
      <a:lt1>
        <a:srgbClr val="FFFFFF"/>
      </a:lt1>
      <a:dk2>
        <a:srgbClr val="E0DDD6"/>
      </a:dk2>
      <a:lt2>
        <a:srgbClr val="F4F2ED"/>
      </a:lt2>
      <a:accent1>
        <a:srgbClr val="7BB23E"/>
      </a:accent1>
      <a:accent2>
        <a:srgbClr val="357437"/>
      </a:accent2>
      <a:accent3>
        <a:srgbClr val="A9C938"/>
      </a:accent3>
      <a:accent4>
        <a:srgbClr val="267464"/>
      </a:accent4>
      <a:accent5>
        <a:srgbClr val="DFA827"/>
      </a:accent5>
      <a:accent6>
        <a:srgbClr val="BE1C24"/>
      </a:accent6>
      <a:hlink>
        <a:srgbClr val="7BB23E"/>
      </a:hlink>
      <a:folHlink>
        <a:srgbClr val="4C9679"/>
      </a:folHlink>
    </a:clrScheme>
    <a:fontScheme name="Gas Connect Austr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AFA4C4C652C14C87BC562087131C10" ma:contentTypeVersion="0" ma:contentTypeDescription="Ein neues Dokument erstellen." ma:contentTypeScope="" ma:versionID="15d06fcf6d9e7d6699813dab9b86a20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c4a6dd5ef775a5269b08f7de37f93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8C9054-21EB-4B3E-9D80-1319EB927E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623303-0C69-4C85-A500-4D910EF7EC6F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4B758AA-308D-4922-B4DC-33D395FEE2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 EN</Template>
  <TotalTime>15</TotalTime>
  <Words>532</Words>
  <Application>Microsoft Office PowerPoint</Application>
  <PresentationFormat>On-screen Show (4:3)</PresentationFormat>
  <Paragraphs>155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Präsentation EN</vt:lpstr>
      <vt:lpstr>Transparency from a practical point of view   ENTSOG Transparency Workshop</vt:lpstr>
      <vt:lpstr>Agenda</vt:lpstr>
      <vt:lpstr>PowerPoint Presentation</vt:lpstr>
      <vt:lpstr>Gas Connect‘s Online Capacity Booking (OCB)</vt:lpstr>
      <vt:lpstr>Gas Connect‘s Online Capacity Booking (OCB)</vt:lpstr>
      <vt:lpstr>Gas Connect‘s Online Capacity Booking (OCB)</vt:lpstr>
      <vt:lpstr>Difficulties during Implementation</vt:lpstr>
      <vt:lpstr>Difficulties during Implementation</vt:lpstr>
      <vt:lpstr>Internal Process – Part 1 </vt:lpstr>
      <vt:lpstr>Internal Process – Part 2</vt:lpstr>
      <vt:lpstr>Benefits</vt:lpstr>
      <vt:lpstr>Thank you  for your attention.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Reisner</dc:creator>
  <cp:lastModifiedBy>Martin Reisner</cp:lastModifiedBy>
  <cp:revision>25</cp:revision>
  <cp:lastPrinted>2012-09-11T06:15:09Z</cp:lastPrinted>
  <dcterms:created xsi:type="dcterms:W3CDTF">2012-09-10T15:14:09Z</dcterms:created>
  <dcterms:modified xsi:type="dcterms:W3CDTF">2012-09-11T07:20:12Z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0x010100BAAFA4C4C652C14C87BC562087131C10</vt:lpwstr>
  </property>
</Properties>
</file>