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6"/>
  </p:notesMasterIdLst>
  <p:handoutMasterIdLst>
    <p:handoutMasterId r:id="rId27"/>
  </p:handoutMasterIdLst>
  <p:sldIdLst>
    <p:sldId id="256" r:id="rId3"/>
    <p:sldId id="382" r:id="rId4"/>
    <p:sldId id="414" r:id="rId5"/>
    <p:sldId id="399" r:id="rId6"/>
    <p:sldId id="398" r:id="rId7"/>
    <p:sldId id="415" r:id="rId8"/>
    <p:sldId id="389" r:id="rId9"/>
    <p:sldId id="411" r:id="rId10"/>
    <p:sldId id="406" r:id="rId11"/>
    <p:sldId id="400" r:id="rId12"/>
    <p:sldId id="409" r:id="rId13"/>
    <p:sldId id="410" r:id="rId14"/>
    <p:sldId id="401" r:id="rId15"/>
    <p:sldId id="407" r:id="rId16"/>
    <p:sldId id="402" r:id="rId17"/>
    <p:sldId id="403" r:id="rId18"/>
    <p:sldId id="405" r:id="rId19"/>
    <p:sldId id="404" r:id="rId20"/>
    <p:sldId id="390" r:id="rId21"/>
    <p:sldId id="408" r:id="rId22"/>
    <p:sldId id="412" r:id="rId23"/>
    <p:sldId id="413" r:id="rId24"/>
    <p:sldId id="338" r:id="rId2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copley" initials="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B72"/>
    <a:srgbClr val="000000"/>
    <a:srgbClr val="F2F2F2"/>
    <a:srgbClr val="32E24F"/>
    <a:srgbClr val="F2DC3A"/>
    <a:srgbClr val="F6E78A"/>
    <a:srgbClr val="BED1AF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9" autoAdjust="0"/>
    <p:restoredTop sz="79858" autoAdjust="0"/>
  </p:normalViewPr>
  <p:slideViewPr>
    <p:cSldViewPr snapToGrid="0" snapToObjects="1">
      <p:cViewPr varScale="1">
        <p:scale>
          <a:sx n="64" d="100"/>
          <a:sy n="64" d="100"/>
        </p:scale>
        <p:origin x="-900" y="-90"/>
      </p:cViewPr>
      <p:guideLst>
        <p:guide orient="horz" pos="2515"/>
        <p:guide orient="horz" pos="979"/>
        <p:guide orient="horz" pos="3658"/>
        <p:guide pos="2953"/>
        <p:guide/>
        <p:guide pos="434"/>
        <p:guide pos="5343"/>
        <p:guide pos="3893"/>
        <p:guide pos="2825"/>
        <p:guide pos="1995"/>
        <p:guide pos="21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-3774" y="-102"/>
      </p:cViewPr>
      <p:guideLst>
        <p:guide orient="horz" pos="3126"/>
        <p:guide pos="2141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AAE08-A8CF-4A40-822C-2BB7DB5C4724}" type="doc">
      <dgm:prSet loTypeId="urn:microsoft.com/office/officeart/2005/8/layout/hProcess9" loCatId="process" qsTypeId="urn:microsoft.com/office/officeart/2005/8/quickstyle/simple4" qsCatId="simple" csTypeId="urn:microsoft.com/office/officeart/2005/8/colors/accent1_2#2" csCatId="accent1" phldr="1"/>
      <dgm:spPr/>
    </dgm:pt>
    <dgm:pt modelId="{A2E64278-F76C-4D04-8D69-2C4E8DC647DC}">
      <dgm:prSet phldrT="[Text]"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err="1" smtClean="0"/>
            <a:t>DGcomp</a:t>
          </a:r>
          <a:r>
            <a:rPr lang="en-GB" sz="1400" b="1" dirty="0" smtClean="0"/>
            <a:t> issues resolved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/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?</a:t>
          </a:r>
        </a:p>
      </dgm:t>
    </dgm:pt>
    <dgm:pt modelId="{AA44DF2F-AE6C-4701-8B8A-8E6596BE3673}" type="parTrans" cxnId="{93DCB8F3-6EAE-473A-A09F-A97ED8551E68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DA953C6C-FB7C-4D92-AEB4-B6F68E2E26E9}" type="sibTrans" cxnId="{93DCB8F3-6EAE-473A-A09F-A97ED8551E68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A0170096-6CB1-4635-97E9-F55C928BF14A}">
      <dgm:prSet phldrT="[Text]"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/>
            <a:t>Text Finalised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?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/>
        </a:p>
      </dgm:t>
    </dgm:pt>
    <dgm:pt modelId="{6F570526-4B0D-4796-B336-84FA796BDDD5}" type="parTrans" cxnId="{8BDEB02E-7825-4CA5-981B-B09F404CDA50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634094E4-0B4E-4C2B-AEA3-FDF9B99CA796}" type="sibTrans" cxnId="{8BDEB02E-7825-4CA5-981B-B09F404CDA50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91E0CCB3-AEB5-4313-A73C-CB5F32E238ED}">
      <dgm:prSet phldrT="[Text]"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/>
            <a:t>EC Inter-service </a:t>
          </a:r>
          <a:r>
            <a:rPr lang="en-GB" sz="1100" b="1" dirty="0" smtClean="0"/>
            <a:t>Consultation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/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Aug</a:t>
          </a:r>
          <a:endParaRPr lang="en-GB" sz="1400" b="1" dirty="0">
            <a:solidFill>
              <a:srgbClr val="FF0000"/>
            </a:solidFill>
          </a:endParaRPr>
        </a:p>
      </dgm:t>
    </dgm:pt>
    <dgm:pt modelId="{093A4DE9-704E-4C4A-AD16-9F6D586D47F2}" type="parTrans" cxnId="{6A17AEFC-5947-4AB6-8C00-317D78976D42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CABEB6B6-7D1D-4CBE-A82F-616644812946}" type="sibTrans" cxnId="{6A17AEFC-5947-4AB6-8C00-317D78976D42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316F6936-9170-4107-8902-F0FBCCC071A1}">
      <dgm:prSet phldrT="[Text]"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200" b="1" dirty="0" smtClean="0"/>
            <a:t>Parliament Review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/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+3 months</a:t>
          </a:r>
          <a:endParaRPr lang="en-GB" sz="1400" b="1" dirty="0">
            <a:solidFill>
              <a:srgbClr val="FF0000"/>
            </a:solidFill>
          </a:endParaRPr>
        </a:p>
      </dgm:t>
    </dgm:pt>
    <dgm:pt modelId="{A31C50B0-B493-450E-8A35-BCCEC0FBB1E3}" type="parTrans" cxnId="{4F34F593-E39C-450A-8124-18F1A52D747C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0CE72E0F-71FC-458E-B59B-96CB9335F5B9}" type="sibTrans" cxnId="{4F34F593-E39C-450A-8124-18F1A52D747C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B7D432D9-71C5-4E2B-98BD-596AEB15F2BE}">
      <dgm:prSet phldrT="[Text]" custT="1"/>
      <dgm:spPr>
        <a:solidFill>
          <a:srgbClr val="00B050"/>
        </a:solidFill>
      </dgm:spPr>
      <dgm:t>
        <a:bodyPr anchor="ctr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/>
            <a:t>Adoption and Publish in Official Journal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/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chemeClr val="tx2">
                  <a:lumMod val="50000"/>
                </a:schemeClr>
              </a:solidFill>
            </a:rPr>
            <a:t>+6 weeks</a:t>
          </a:r>
          <a:endParaRPr lang="en-GB" sz="1400" b="1" dirty="0">
            <a:solidFill>
              <a:schemeClr val="tx2">
                <a:lumMod val="50000"/>
              </a:schemeClr>
            </a:solidFill>
          </a:endParaRPr>
        </a:p>
      </dgm:t>
    </dgm:pt>
    <dgm:pt modelId="{031B5951-5672-4FD1-8664-7F9932BFC287}" type="parTrans" cxnId="{64604686-9352-439D-9CC6-29CD59A1082B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CFB22478-195D-4551-A699-2CE55FF8DACD}" type="sibTrans" cxnId="{64604686-9352-439D-9CC6-29CD59A1082B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75ECA161-7321-4753-9F93-82DF853AFD66}">
      <dgm:prSet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/>
            <a:t>Electricity XB </a:t>
          </a:r>
          <a:r>
            <a:rPr lang="en-GB" sz="1200" b="1" dirty="0" smtClean="0"/>
            <a:t>Committee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End Sept</a:t>
          </a:r>
          <a:endParaRPr lang="en-GB" sz="1400" b="1" dirty="0">
            <a:solidFill>
              <a:srgbClr val="FF0000"/>
            </a:solidFill>
          </a:endParaRPr>
        </a:p>
      </dgm:t>
    </dgm:pt>
    <dgm:pt modelId="{2830354D-624A-4397-B197-CA9CCAFA40F8}" type="parTrans" cxnId="{9BFC51AB-583F-43C8-938A-70CC6667C1DF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E24EEC3B-7CFC-4FD4-B291-1B4077B30A44}" type="sibTrans" cxnId="{9BFC51AB-583F-43C8-938A-70CC6667C1DF}">
      <dgm:prSet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 b="1"/>
        </a:p>
      </dgm:t>
    </dgm:pt>
    <dgm:pt modelId="{BBCA522D-1A85-4D23-BA29-65DBAAB4A0A1}">
      <dgm:prSet phldrT="[Text]" custT="1"/>
      <dgm:spPr/>
      <dgm:t>
        <a:bodyPr anchor="t"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/>
            <a:t>Approval</a:t>
          </a: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/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400" b="1" dirty="0" smtClean="0">
            <a:solidFill>
              <a:srgbClr val="FF0000"/>
            </a:solidFill>
          </a:endParaRPr>
        </a:p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GB" sz="1400" b="1" dirty="0" smtClean="0">
              <a:solidFill>
                <a:srgbClr val="FF0000"/>
              </a:solidFill>
            </a:rPr>
            <a:t>End Oct</a:t>
          </a:r>
          <a:endParaRPr lang="en-GB" sz="1400" b="1" dirty="0">
            <a:solidFill>
              <a:srgbClr val="FF0000"/>
            </a:solidFill>
          </a:endParaRPr>
        </a:p>
      </dgm:t>
    </dgm:pt>
    <dgm:pt modelId="{7D92E3A4-1A21-42E5-95C0-DAD00EECCCEB}" type="parTrans" cxnId="{1023724F-8D9D-4115-8775-F40C92C1471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/>
        </a:p>
      </dgm:t>
    </dgm:pt>
    <dgm:pt modelId="{8333A82F-7B21-435C-894A-2586C7E5BDF9}" type="sibTrans" cxnId="{1023724F-8D9D-4115-8775-F40C92C1471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en-GB" sz="1100"/>
        </a:p>
      </dgm:t>
    </dgm:pt>
    <dgm:pt modelId="{7B596630-5CDD-4063-8B08-5E4661829E87}" type="pres">
      <dgm:prSet presAssocID="{F27AAE08-A8CF-4A40-822C-2BB7DB5C4724}" presName="CompostProcess" presStyleCnt="0">
        <dgm:presLayoutVars>
          <dgm:dir/>
          <dgm:resizeHandles val="exact"/>
        </dgm:presLayoutVars>
      </dgm:prSet>
      <dgm:spPr/>
    </dgm:pt>
    <dgm:pt modelId="{75DF3BB9-6D79-45C9-9967-22166EF4B2D4}" type="pres">
      <dgm:prSet presAssocID="{F27AAE08-A8CF-4A40-822C-2BB7DB5C4724}" presName="arrow" presStyleLbl="bgShp" presStyleIdx="0" presStyleCnt="1" custLinFactNeighborY="-2842"/>
      <dgm:spPr/>
    </dgm:pt>
    <dgm:pt modelId="{4CCF7CD2-134D-4C0E-A971-AD53D94EB3F7}" type="pres">
      <dgm:prSet presAssocID="{F27AAE08-A8CF-4A40-822C-2BB7DB5C4724}" presName="linearProcess" presStyleCnt="0"/>
      <dgm:spPr/>
    </dgm:pt>
    <dgm:pt modelId="{12A40645-6588-48B3-943D-BE9DC20EA361}" type="pres">
      <dgm:prSet presAssocID="{A2E64278-F76C-4D04-8D69-2C4E8DC647DC}" presName="textNode" presStyleLbl="node1" presStyleIdx="0" presStyleCnt="7" custScaleX="1473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F577BD-4D7C-4695-9D19-4D27B4566921}" type="pres">
      <dgm:prSet presAssocID="{DA953C6C-FB7C-4D92-AEB4-B6F68E2E26E9}" presName="sibTrans" presStyleCnt="0"/>
      <dgm:spPr/>
    </dgm:pt>
    <dgm:pt modelId="{0191DA1B-F4B4-4FBE-A833-71429310CD58}" type="pres">
      <dgm:prSet presAssocID="{A0170096-6CB1-4635-97E9-F55C928BF14A}" presName="textNode" presStyleLbl="node1" presStyleIdx="1" presStyleCnt="7" custScaleX="1210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864BEF-39BD-4302-977A-931C782F9540}" type="pres">
      <dgm:prSet presAssocID="{634094E4-0B4E-4C2B-AEA3-FDF9B99CA796}" presName="sibTrans" presStyleCnt="0"/>
      <dgm:spPr/>
    </dgm:pt>
    <dgm:pt modelId="{4E49CA35-9F9C-4182-A9DC-C77C1C7A302B}" type="pres">
      <dgm:prSet presAssocID="{91E0CCB3-AEB5-4313-A73C-CB5F32E238ED}" presName="textNode" presStyleLbl="node1" presStyleIdx="2" presStyleCnt="7" custScaleX="1210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AD3836-FAC6-412F-9B5B-20E3718B29FD}" type="pres">
      <dgm:prSet presAssocID="{CABEB6B6-7D1D-4CBE-A82F-616644812946}" presName="sibTrans" presStyleCnt="0"/>
      <dgm:spPr/>
    </dgm:pt>
    <dgm:pt modelId="{C5F72BD5-3F7E-4060-8E5A-AF714A21F353}" type="pres">
      <dgm:prSet presAssocID="{75ECA161-7321-4753-9F93-82DF853AFD66}" presName="textNode" presStyleLbl="node1" presStyleIdx="3" presStyleCnt="7" custScaleX="1210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2C69AC-A103-42FE-902D-5F09E84821B7}" type="pres">
      <dgm:prSet presAssocID="{E24EEC3B-7CFC-4FD4-B291-1B4077B30A44}" presName="sibTrans" presStyleCnt="0"/>
      <dgm:spPr/>
    </dgm:pt>
    <dgm:pt modelId="{9EEFC0FF-737F-4CC4-B718-00877FE92FEC}" type="pres">
      <dgm:prSet presAssocID="{BBCA522D-1A85-4D23-BA29-65DBAAB4A0A1}" presName="textNode" presStyleLbl="node1" presStyleIdx="4" presStyleCnt="7" custScaleX="1210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A69D53-DA3D-4E78-A4C7-18DD80915C4E}" type="pres">
      <dgm:prSet presAssocID="{8333A82F-7B21-435C-894A-2586C7E5BDF9}" presName="sibTrans" presStyleCnt="0"/>
      <dgm:spPr/>
    </dgm:pt>
    <dgm:pt modelId="{73CF8D1F-F535-449A-9E21-A0B88ECEC748}" type="pres">
      <dgm:prSet presAssocID="{316F6936-9170-4107-8902-F0FBCCC071A1}" presName="textNode" presStyleLbl="node1" presStyleIdx="5" presStyleCnt="7" custScaleX="1210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B0EB5D-A648-462F-BB8D-AD51ACE14118}" type="pres">
      <dgm:prSet presAssocID="{0CE72E0F-71FC-458E-B59B-96CB9335F5B9}" presName="sibTrans" presStyleCnt="0"/>
      <dgm:spPr/>
    </dgm:pt>
    <dgm:pt modelId="{6E9E9B34-22F9-4A28-A826-21AEDA2A771C}" type="pres">
      <dgm:prSet presAssocID="{B7D432D9-71C5-4E2B-98BD-596AEB15F2BE}" presName="textNode" presStyleLbl="node1" presStyleIdx="6" presStyleCnt="7" custScaleX="121065" custScaleY="120044" custLinFactNeighborX="426" custLinFactNeighborY="-25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F34F593-E39C-450A-8124-18F1A52D747C}" srcId="{F27AAE08-A8CF-4A40-822C-2BB7DB5C4724}" destId="{316F6936-9170-4107-8902-F0FBCCC071A1}" srcOrd="5" destOrd="0" parTransId="{A31C50B0-B493-450E-8A35-BCCEC0FBB1E3}" sibTransId="{0CE72E0F-71FC-458E-B59B-96CB9335F5B9}"/>
    <dgm:cxn modelId="{6A17AEFC-5947-4AB6-8C00-317D78976D42}" srcId="{F27AAE08-A8CF-4A40-822C-2BB7DB5C4724}" destId="{91E0CCB3-AEB5-4313-A73C-CB5F32E238ED}" srcOrd="2" destOrd="0" parTransId="{093A4DE9-704E-4C4A-AD16-9F6D586D47F2}" sibTransId="{CABEB6B6-7D1D-4CBE-A82F-616644812946}"/>
    <dgm:cxn modelId="{9BFC51AB-583F-43C8-938A-70CC6667C1DF}" srcId="{F27AAE08-A8CF-4A40-822C-2BB7DB5C4724}" destId="{75ECA161-7321-4753-9F93-82DF853AFD66}" srcOrd="3" destOrd="0" parTransId="{2830354D-624A-4397-B197-CA9CCAFA40F8}" sibTransId="{E24EEC3B-7CFC-4FD4-B291-1B4077B30A44}"/>
    <dgm:cxn modelId="{BF9BD72B-AA99-46A2-A9EC-9E75BE85D7F0}" type="presOf" srcId="{A0170096-6CB1-4635-97E9-F55C928BF14A}" destId="{0191DA1B-F4B4-4FBE-A833-71429310CD58}" srcOrd="0" destOrd="0" presId="urn:microsoft.com/office/officeart/2005/8/layout/hProcess9"/>
    <dgm:cxn modelId="{1023724F-8D9D-4115-8775-F40C92C14712}" srcId="{F27AAE08-A8CF-4A40-822C-2BB7DB5C4724}" destId="{BBCA522D-1A85-4D23-BA29-65DBAAB4A0A1}" srcOrd="4" destOrd="0" parTransId="{7D92E3A4-1A21-42E5-95C0-DAD00EECCCEB}" sibTransId="{8333A82F-7B21-435C-894A-2586C7E5BDF9}"/>
    <dgm:cxn modelId="{C26CA929-DACF-42B1-A53F-B4F855EC7F5A}" type="presOf" srcId="{BBCA522D-1A85-4D23-BA29-65DBAAB4A0A1}" destId="{9EEFC0FF-737F-4CC4-B718-00877FE92FEC}" srcOrd="0" destOrd="0" presId="urn:microsoft.com/office/officeart/2005/8/layout/hProcess9"/>
    <dgm:cxn modelId="{26AE0AC6-2CEC-44A6-9FA5-920B98F8761B}" type="presOf" srcId="{B7D432D9-71C5-4E2B-98BD-596AEB15F2BE}" destId="{6E9E9B34-22F9-4A28-A826-21AEDA2A771C}" srcOrd="0" destOrd="0" presId="urn:microsoft.com/office/officeart/2005/8/layout/hProcess9"/>
    <dgm:cxn modelId="{64604686-9352-439D-9CC6-29CD59A1082B}" srcId="{F27AAE08-A8CF-4A40-822C-2BB7DB5C4724}" destId="{B7D432D9-71C5-4E2B-98BD-596AEB15F2BE}" srcOrd="6" destOrd="0" parTransId="{031B5951-5672-4FD1-8664-7F9932BFC287}" sibTransId="{CFB22478-195D-4551-A699-2CE55FF8DACD}"/>
    <dgm:cxn modelId="{4B7EEAF0-3102-423C-990B-8C43093FB390}" type="presOf" srcId="{A2E64278-F76C-4D04-8D69-2C4E8DC647DC}" destId="{12A40645-6588-48B3-943D-BE9DC20EA361}" srcOrd="0" destOrd="0" presId="urn:microsoft.com/office/officeart/2005/8/layout/hProcess9"/>
    <dgm:cxn modelId="{4DB78F87-66C5-4D60-B475-91DE342B823D}" type="presOf" srcId="{F27AAE08-A8CF-4A40-822C-2BB7DB5C4724}" destId="{7B596630-5CDD-4063-8B08-5E4661829E87}" srcOrd="0" destOrd="0" presId="urn:microsoft.com/office/officeart/2005/8/layout/hProcess9"/>
    <dgm:cxn modelId="{CD00519E-0981-47F9-9CED-C23A5BB47F80}" type="presOf" srcId="{91E0CCB3-AEB5-4313-A73C-CB5F32E238ED}" destId="{4E49CA35-9F9C-4182-A9DC-C77C1C7A302B}" srcOrd="0" destOrd="0" presId="urn:microsoft.com/office/officeart/2005/8/layout/hProcess9"/>
    <dgm:cxn modelId="{8BDEB02E-7825-4CA5-981B-B09F404CDA50}" srcId="{F27AAE08-A8CF-4A40-822C-2BB7DB5C4724}" destId="{A0170096-6CB1-4635-97E9-F55C928BF14A}" srcOrd="1" destOrd="0" parTransId="{6F570526-4B0D-4796-B336-84FA796BDDD5}" sibTransId="{634094E4-0B4E-4C2B-AEA3-FDF9B99CA796}"/>
    <dgm:cxn modelId="{93DCB8F3-6EAE-473A-A09F-A97ED8551E68}" srcId="{F27AAE08-A8CF-4A40-822C-2BB7DB5C4724}" destId="{A2E64278-F76C-4D04-8D69-2C4E8DC647DC}" srcOrd="0" destOrd="0" parTransId="{AA44DF2F-AE6C-4701-8B8A-8E6596BE3673}" sibTransId="{DA953C6C-FB7C-4D92-AEB4-B6F68E2E26E9}"/>
    <dgm:cxn modelId="{3C6BC3A1-CF48-40D4-BEC1-D50A59C816E5}" type="presOf" srcId="{316F6936-9170-4107-8902-F0FBCCC071A1}" destId="{73CF8D1F-F535-449A-9E21-A0B88ECEC748}" srcOrd="0" destOrd="0" presId="urn:microsoft.com/office/officeart/2005/8/layout/hProcess9"/>
    <dgm:cxn modelId="{95FB2074-2AD0-4C77-976E-4D9AE67B9856}" type="presOf" srcId="{75ECA161-7321-4753-9F93-82DF853AFD66}" destId="{C5F72BD5-3F7E-4060-8E5A-AF714A21F353}" srcOrd="0" destOrd="0" presId="urn:microsoft.com/office/officeart/2005/8/layout/hProcess9"/>
    <dgm:cxn modelId="{BDEA3ED4-7203-4603-96CE-2A9CF316C159}" type="presParOf" srcId="{7B596630-5CDD-4063-8B08-5E4661829E87}" destId="{75DF3BB9-6D79-45C9-9967-22166EF4B2D4}" srcOrd="0" destOrd="0" presId="urn:microsoft.com/office/officeart/2005/8/layout/hProcess9"/>
    <dgm:cxn modelId="{6681D13B-6427-4A9E-A695-9BECC1EF291B}" type="presParOf" srcId="{7B596630-5CDD-4063-8B08-5E4661829E87}" destId="{4CCF7CD2-134D-4C0E-A971-AD53D94EB3F7}" srcOrd="1" destOrd="0" presId="urn:microsoft.com/office/officeart/2005/8/layout/hProcess9"/>
    <dgm:cxn modelId="{A75B64CC-9BAA-432D-9B03-29142DD0DB64}" type="presParOf" srcId="{4CCF7CD2-134D-4C0E-A971-AD53D94EB3F7}" destId="{12A40645-6588-48B3-943D-BE9DC20EA361}" srcOrd="0" destOrd="0" presId="urn:microsoft.com/office/officeart/2005/8/layout/hProcess9"/>
    <dgm:cxn modelId="{114FA9AA-27AD-4F61-AA10-7DE9BDFBD90A}" type="presParOf" srcId="{4CCF7CD2-134D-4C0E-A971-AD53D94EB3F7}" destId="{7EF577BD-4D7C-4695-9D19-4D27B4566921}" srcOrd="1" destOrd="0" presId="urn:microsoft.com/office/officeart/2005/8/layout/hProcess9"/>
    <dgm:cxn modelId="{EC1BE6B9-D7CA-459E-9226-9AE04F70BA53}" type="presParOf" srcId="{4CCF7CD2-134D-4C0E-A971-AD53D94EB3F7}" destId="{0191DA1B-F4B4-4FBE-A833-71429310CD58}" srcOrd="2" destOrd="0" presId="urn:microsoft.com/office/officeart/2005/8/layout/hProcess9"/>
    <dgm:cxn modelId="{8D21351D-E979-43EC-BFDA-DD4242DF3072}" type="presParOf" srcId="{4CCF7CD2-134D-4C0E-A971-AD53D94EB3F7}" destId="{26864BEF-39BD-4302-977A-931C782F9540}" srcOrd="3" destOrd="0" presId="urn:microsoft.com/office/officeart/2005/8/layout/hProcess9"/>
    <dgm:cxn modelId="{6D2CA388-178B-449F-813D-E63225CAA960}" type="presParOf" srcId="{4CCF7CD2-134D-4C0E-A971-AD53D94EB3F7}" destId="{4E49CA35-9F9C-4182-A9DC-C77C1C7A302B}" srcOrd="4" destOrd="0" presId="urn:microsoft.com/office/officeart/2005/8/layout/hProcess9"/>
    <dgm:cxn modelId="{A2573268-1B81-4BCA-B7D8-E5FC6F8F03A0}" type="presParOf" srcId="{4CCF7CD2-134D-4C0E-A971-AD53D94EB3F7}" destId="{D8AD3836-FAC6-412F-9B5B-20E3718B29FD}" srcOrd="5" destOrd="0" presId="urn:microsoft.com/office/officeart/2005/8/layout/hProcess9"/>
    <dgm:cxn modelId="{2F6528B1-635D-457D-B8D4-D250E07FE67C}" type="presParOf" srcId="{4CCF7CD2-134D-4C0E-A971-AD53D94EB3F7}" destId="{C5F72BD5-3F7E-4060-8E5A-AF714A21F353}" srcOrd="6" destOrd="0" presId="urn:microsoft.com/office/officeart/2005/8/layout/hProcess9"/>
    <dgm:cxn modelId="{B647DDA3-D58D-43FE-85DA-D91AE157AA24}" type="presParOf" srcId="{4CCF7CD2-134D-4C0E-A971-AD53D94EB3F7}" destId="{ED2C69AC-A103-42FE-902D-5F09E84821B7}" srcOrd="7" destOrd="0" presId="urn:microsoft.com/office/officeart/2005/8/layout/hProcess9"/>
    <dgm:cxn modelId="{FAE8B4AC-7D19-4D2A-89B3-27A247A481CE}" type="presParOf" srcId="{4CCF7CD2-134D-4C0E-A971-AD53D94EB3F7}" destId="{9EEFC0FF-737F-4CC4-B718-00877FE92FEC}" srcOrd="8" destOrd="0" presId="urn:microsoft.com/office/officeart/2005/8/layout/hProcess9"/>
    <dgm:cxn modelId="{DB8FEBFB-D8FF-4F47-BCDA-5ABC79D88242}" type="presParOf" srcId="{4CCF7CD2-134D-4C0E-A971-AD53D94EB3F7}" destId="{27A69D53-DA3D-4E78-A4C7-18DD80915C4E}" srcOrd="9" destOrd="0" presId="urn:microsoft.com/office/officeart/2005/8/layout/hProcess9"/>
    <dgm:cxn modelId="{9396D531-E14D-4410-B601-544A50A73FF3}" type="presParOf" srcId="{4CCF7CD2-134D-4C0E-A971-AD53D94EB3F7}" destId="{73CF8D1F-F535-449A-9E21-A0B88ECEC748}" srcOrd="10" destOrd="0" presId="urn:microsoft.com/office/officeart/2005/8/layout/hProcess9"/>
    <dgm:cxn modelId="{5D08DBC8-2062-43D4-ADF4-A04440D7E350}" type="presParOf" srcId="{4CCF7CD2-134D-4C0E-A971-AD53D94EB3F7}" destId="{9CB0EB5D-A648-462F-BB8D-AD51ACE14118}" srcOrd="11" destOrd="0" presId="urn:microsoft.com/office/officeart/2005/8/layout/hProcess9"/>
    <dgm:cxn modelId="{042D6DDB-F7BC-4FB7-8A4D-6C3AF2AD1FA3}" type="presParOf" srcId="{4CCF7CD2-134D-4C0E-A971-AD53D94EB3F7}" destId="{6E9E9B34-22F9-4A28-A826-21AEDA2A771C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D4430D-2E46-45B7-B941-13597B5EA2D8}" type="datetimeFigureOut">
              <a:rPr lang="en-US"/>
              <a:pPr>
                <a:defRPr/>
              </a:pPr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C185C92-A280-49EF-BD3C-E8B923C73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04D0540-E3A2-4398-98BC-02439C22D79E}" type="datetimeFigureOut">
              <a:rPr lang="en-US"/>
              <a:pPr>
                <a:defRPr/>
              </a:pPr>
              <a:t>9/10/2012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677B601-8D60-4A95-B9EA-C13EDC4280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Segnaposto note 2"/>
          <p:cNvSpPr>
            <a:spLocks noGrp="1"/>
          </p:cNvSpPr>
          <p:nvPr>
            <p:ph type="body" idx="1"/>
          </p:nvPr>
        </p:nvSpPr>
        <p:spPr bwMode="auto">
          <a:xfrm>
            <a:off x="906463" y="4714875"/>
            <a:ext cx="4984750" cy="44672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z="1800" smtClean="0">
              <a:latin typeface="Arial" charset="0"/>
              <a:cs typeface="Arial" charset="0"/>
            </a:endParaRPr>
          </a:p>
        </p:txBody>
      </p:sp>
      <p:sp>
        <p:nvSpPr>
          <p:cNvPr id="4" name="Segnaposto numero diapositiva 3"/>
          <p:cNvSpPr txBox="1">
            <a:spLocks noGrp="1"/>
          </p:cNvSpPr>
          <p:nvPr/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defRPr/>
            </a:pPr>
            <a:fld id="{19296D4B-70F9-4317-99CE-5774B3D5F3CD}" type="slidenum">
              <a:rPr lang="en-US" sz="1200">
                <a:ea typeface="ＭＳ Ｐゴシック" pitchFamily="84" charset="-128"/>
                <a:cs typeface="+mn-cs"/>
              </a:rPr>
              <a:pPr algn="r" eaLnBrk="0" hangingPunct="0">
                <a:defRPr/>
              </a:pPr>
              <a:t>4</a:t>
            </a:fld>
            <a:endParaRPr lang="en-US" sz="1200">
              <a:ea typeface="ＭＳ Ｐゴシック" pitchFamily="84" charset="-128"/>
              <a:cs typeface="+mn-cs"/>
            </a:endParaRPr>
          </a:p>
        </p:txBody>
      </p:sp>
      <p:sp>
        <p:nvSpPr>
          <p:cNvPr id="5" name="AutoShape 1032"/>
          <p:cNvSpPr>
            <a:spLocks noChangeArrowheads="1"/>
          </p:cNvSpPr>
          <p:nvPr/>
        </p:nvSpPr>
        <p:spPr bwMode="auto">
          <a:xfrm>
            <a:off x="0" y="5199063"/>
            <a:ext cx="4332288" cy="102870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714/2009 </a:t>
            </a:r>
            <a:r>
              <a:rPr lang="fr-FR" sz="1400" dirty="0" err="1">
                <a:latin typeface="Arial" pitchFamily="34" charset="0"/>
                <a:ea typeface="ＭＳ Ｐゴシック"/>
                <a:cs typeface="ＭＳ Ｐゴシック"/>
              </a:rPr>
              <a:t>Regulation</a:t>
            </a: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 on conditions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for </a:t>
            </a:r>
            <a:r>
              <a:rPr lang="fr-FR" sz="1400" dirty="0" err="1">
                <a:latin typeface="Arial" pitchFamily="34" charset="0"/>
                <a:ea typeface="ＭＳ Ｐゴシック"/>
                <a:cs typeface="ＭＳ Ｐゴシック"/>
              </a:rPr>
              <a:t>access</a:t>
            </a: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 to the network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 for cross-border exchanges in </a:t>
            </a:r>
            <a:r>
              <a:rPr lang="fr-FR" sz="1400" dirty="0" err="1">
                <a:latin typeface="Arial" pitchFamily="34" charset="0"/>
                <a:ea typeface="ＭＳ Ｐゴシック"/>
                <a:cs typeface="ＭＳ Ｐゴシック"/>
              </a:rPr>
              <a:t>electricity</a:t>
            </a:r>
            <a:endParaRPr lang="fr-FR" sz="1400" dirty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6" name="AutoShape 1034"/>
          <p:cNvSpPr>
            <a:spLocks noChangeArrowheads="1"/>
          </p:cNvSpPr>
          <p:nvPr/>
        </p:nvSpPr>
        <p:spPr bwMode="auto">
          <a:xfrm>
            <a:off x="4879975" y="5251450"/>
            <a:ext cx="3721100" cy="782638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2007-2009:</a:t>
            </a:r>
          </a:p>
          <a:p>
            <a:pPr algn="ctr">
              <a:defRPr/>
            </a:pPr>
            <a:r>
              <a:rPr lang="fr-FR" sz="1400" dirty="0" err="1">
                <a:latin typeface="Arial" pitchFamily="34" charset="0"/>
                <a:ea typeface="ＭＳ Ｐゴシック"/>
                <a:cs typeface="ＭＳ Ｐゴシック"/>
              </a:rPr>
              <a:t>Regional</a:t>
            </a: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fr-FR" sz="1400" dirty="0" err="1">
                <a:latin typeface="Arial" pitchFamily="34" charset="0"/>
                <a:ea typeface="ＭＳ Ｐゴシック"/>
                <a:cs typeface="ＭＳ Ｐゴシック"/>
              </a:rPr>
              <a:t>Transparency</a:t>
            </a:r>
            <a:r>
              <a:rPr lang="fr-FR" sz="1400" dirty="0">
                <a:latin typeface="Arial" pitchFamily="34" charset="0"/>
                <a:ea typeface="ＭＳ Ｐゴシック"/>
                <a:cs typeface="ＭＳ Ｐゴシック"/>
              </a:rPr>
              <a:t> Reports</a:t>
            </a:r>
          </a:p>
        </p:txBody>
      </p:sp>
      <p:sp>
        <p:nvSpPr>
          <p:cNvPr id="32774" name="AutoShape 25"/>
          <p:cNvSpPr>
            <a:spLocks noChangeArrowheads="1"/>
          </p:cNvSpPr>
          <p:nvPr/>
        </p:nvSpPr>
        <p:spPr bwMode="auto">
          <a:xfrm rot="5400000" flipV="1">
            <a:off x="6498432" y="6395244"/>
            <a:ext cx="1027112" cy="6921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AutoShape 25"/>
          <p:cNvSpPr>
            <a:spLocks noChangeArrowheads="1"/>
          </p:cNvSpPr>
          <p:nvPr/>
        </p:nvSpPr>
        <p:spPr bwMode="auto">
          <a:xfrm rot="5400000">
            <a:off x="950913" y="6448425"/>
            <a:ext cx="920750" cy="6921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72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ufmacher_groß_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175" y="0"/>
            <a:ext cx="9177338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Titel_fuss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173663"/>
            <a:ext cx="9142413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8975" y="473075"/>
            <a:ext cx="7793038" cy="1984375"/>
          </a:xfrm>
        </p:spPr>
        <p:txBody>
          <a:bodyPr anchor="t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Space for Title</a:t>
            </a:r>
            <a:br>
              <a:rPr lang="de-DE"/>
            </a:br>
            <a:r>
              <a:rPr lang="de-DE"/>
              <a:t>of the Presentation</a:t>
            </a:r>
            <a:br>
              <a:rPr lang="de-DE"/>
            </a:br>
            <a:r>
              <a:rPr lang="de-DE"/>
              <a:t>(max. 3 lines)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943600"/>
            <a:ext cx="5180013" cy="3016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Use this space for a subheadline</a:t>
            </a:r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>
          <a:xfrm>
            <a:off x="682625" y="6584950"/>
            <a:ext cx="2133600" cy="1635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2563" y="1770063"/>
            <a:ext cx="1949450" cy="3032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1770063"/>
            <a:ext cx="5697538" cy="3032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ENTSO-E titl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ufmacher_groß_RGB_V2_192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113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Titel_fuss2"/>
          <p:cNvPicPr>
            <a:picLocks noChangeAspect="1" noChangeArrowheads="1"/>
          </p:cNvPicPr>
          <p:nvPr userDrawn="1"/>
        </p:nvPicPr>
        <p:blipFill>
          <a:blip r:embed="rId3"/>
          <a:srcRect l="394"/>
          <a:stretch>
            <a:fillRect/>
          </a:stretch>
        </p:blipFill>
        <p:spPr bwMode="auto">
          <a:xfrm>
            <a:off x="-3175" y="5173663"/>
            <a:ext cx="9145588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000" y="758796"/>
            <a:ext cx="8647113" cy="106137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2800" b="1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53999" y="1828980"/>
            <a:ext cx="8647113" cy="1009111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54000" y="6010275"/>
            <a:ext cx="4433888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3"/>
          </p:nvPr>
        </p:nvSpPr>
        <p:spPr>
          <a:xfrm>
            <a:off x="254000" y="2849563"/>
            <a:ext cx="2873375" cy="360362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DAF9813-9405-402B-AC6C-45027C4B4411}" type="datetime3">
              <a:rPr lang="en-US"/>
              <a:pPr>
                <a:defRPr/>
              </a:pPr>
              <a:t>10 September 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546225"/>
            <a:ext cx="3822700" cy="408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546225"/>
            <a:ext cx="3824288" cy="408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2563" y="322263"/>
            <a:ext cx="1949450" cy="5307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322263"/>
            <a:ext cx="5697538" cy="5307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3989388"/>
            <a:ext cx="38227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3989388"/>
            <a:ext cx="38227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577013"/>
            <a:ext cx="3876675" cy="14446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Aufmacher_Innen_RG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3" descr="PPT_Titel_Kopf+Fuss_innen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350" y="822325"/>
            <a:ext cx="915670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3989388"/>
            <a:ext cx="7797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Use this space for a subheadline or an </a:t>
            </a:r>
            <a:br>
              <a:rPr lang="de-DE" smtClean="0"/>
            </a:br>
            <a:r>
              <a:rPr lang="de-DE" smtClean="0"/>
              <a:t>introduction to the following chapter </a:t>
            </a:r>
          </a:p>
          <a:p>
            <a:pPr lvl="0"/>
            <a:endParaRPr lang="de-DE" smtClean="0"/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1770063"/>
            <a:ext cx="779938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Space for Chapter </a:t>
            </a:r>
            <a:br>
              <a:rPr lang="de-DE" smtClean="0"/>
            </a:br>
            <a:r>
              <a:rPr lang="de-DE" smtClean="0"/>
              <a:t>Headline (max. 3 lines)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48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2334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414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Aufmacher_Innen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6350" y="-9525"/>
            <a:ext cx="915670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6" descr="PPT_Titel_Kopf+Fuss_innen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6350" y="822325"/>
            <a:ext cx="915670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322263"/>
            <a:ext cx="7799388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Space for Chapter Headline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546225"/>
            <a:ext cx="7799388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Headline (First level)</a:t>
            </a:r>
          </a:p>
          <a:p>
            <a:pPr lvl="1"/>
            <a:r>
              <a:rPr lang="de-DE" smtClean="0"/>
              <a:t>Bodycopy (Second level)</a:t>
            </a:r>
          </a:p>
          <a:p>
            <a:pPr lvl="2"/>
            <a:r>
              <a:rPr lang="de-DE" smtClean="0"/>
              <a:t>Third level</a:t>
            </a:r>
            <a:br>
              <a:rPr lang="de-DE" smtClean="0"/>
            </a:br>
            <a:r>
              <a:rPr lang="de-DE" smtClean="0"/>
              <a:t>Dummy text</a:t>
            </a:r>
          </a:p>
          <a:p>
            <a:pPr lvl="3"/>
            <a:r>
              <a:rPr lang="de-DE" smtClean="0"/>
              <a:t>Fourth level</a:t>
            </a:r>
            <a:br>
              <a:rPr lang="de-DE" smtClean="0"/>
            </a:br>
            <a:r>
              <a:rPr lang="de-DE" smtClean="0"/>
              <a:t>Dummy text	</a:t>
            </a:r>
          </a:p>
          <a:p>
            <a:pPr lvl="4"/>
            <a:r>
              <a:rPr lang="de-DE" smtClean="0"/>
              <a:t>Fifth level</a:t>
            </a:r>
            <a:br>
              <a:rPr lang="de-DE" smtClean="0"/>
            </a:br>
            <a:r>
              <a:rPr lang="de-DE" smtClean="0"/>
              <a:t>Dummy text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0" y="6577013"/>
            <a:ext cx="386238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Lasse Konttinen  | June 2, 2010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/>
  <p:txStyles>
    <p:titleStyle>
      <a:lvl1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ts val="18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0"/>
        </a:spcBef>
        <a:spcAft>
          <a:spcPts val="2200"/>
        </a:spcAft>
        <a:buChar char="•"/>
        <a:defRPr sz="2500" b="1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192088" indent="-150813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3pPr>
      <a:lvl4pPr marL="430213" indent="-236538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623888" indent="-171450" algn="l" rtl="0" eaLnBrk="0" fontAlgn="base" hangingPunct="0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5pPr>
      <a:lvl6pPr marL="1081088" indent="-171450" algn="l" rtl="0" fontAlgn="base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6pPr>
      <a:lvl7pPr marL="1538288" indent="-171450" algn="l" rtl="0" fontAlgn="base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7pPr>
      <a:lvl8pPr marL="1995488" indent="-171450" algn="l" rtl="0" fontAlgn="base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8pPr>
      <a:lvl9pPr marL="2452688" indent="-171450" algn="l" rtl="0" fontAlgn="base">
        <a:lnSpc>
          <a:spcPts val="2200"/>
        </a:lnSpc>
        <a:spcBef>
          <a:spcPct val="0"/>
        </a:spcBef>
        <a:spcAft>
          <a:spcPts val="1100"/>
        </a:spcAft>
        <a:buFont typeface="Arial" charset="0"/>
        <a:buChar char="̶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2525" y="522288"/>
            <a:ext cx="7329488" cy="1984375"/>
          </a:xfrm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FFFFFF"/>
                </a:solidFill>
              </a:rPr>
              <a:t>ENTSO-E IT project for Fundamental Electricity Data Transparency</a:t>
            </a:r>
            <a:r>
              <a:rPr lang="en-US" smtClean="0"/>
              <a:t/>
            </a:r>
            <a:br>
              <a:rPr lang="en-US" smtClean="0"/>
            </a:br>
            <a:endParaRPr lang="en-US" sz="3200" smtClean="0"/>
          </a:p>
        </p:txBody>
      </p:sp>
      <p:sp>
        <p:nvSpPr>
          <p:cNvPr id="28674" name="Content Placeholder 15"/>
          <p:cNvSpPr txBox="1">
            <a:spLocks/>
          </p:cNvSpPr>
          <p:nvPr/>
        </p:nvSpPr>
        <p:spPr bwMode="auto">
          <a:xfrm>
            <a:off x="149225" y="5507038"/>
            <a:ext cx="48387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GB" sz="1600">
              <a:solidFill>
                <a:srgbClr val="100E39"/>
              </a:solidFill>
            </a:endParaRPr>
          </a:p>
          <a:p>
            <a:r>
              <a:rPr lang="en-GB">
                <a:solidFill>
                  <a:srgbClr val="100E39"/>
                </a:solidFill>
              </a:rPr>
              <a:t>Andy Spiceley</a:t>
            </a:r>
          </a:p>
          <a:p>
            <a:r>
              <a:rPr lang="en-GB" sz="1600">
                <a:solidFill>
                  <a:srgbClr val="100E39"/>
                </a:solidFill>
              </a:rPr>
              <a:t>Project Manager, National Grid</a:t>
            </a:r>
          </a:p>
        </p:txBody>
      </p:sp>
      <p:sp>
        <p:nvSpPr>
          <p:cNvPr id="28675" name="Rectangle 2"/>
          <p:cNvSpPr txBox="1">
            <a:spLocks noChangeArrowheads="1"/>
          </p:cNvSpPr>
          <p:nvPr/>
        </p:nvSpPr>
        <p:spPr bwMode="auto">
          <a:xfrm>
            <a:off x="2452688" y="2506663"/>
            <a:ext cx="46069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4800"/>
              </a:lnSpc>
            </a:pPr>
            <a:r>
              <a:rPr lang="en-US" sz="2400" b="1">
                <a:solidFill>
                  <a:srgbClr val="FFFFFF"/>
                </a:solidFill>
              </a:rPr>
              <a:t>ENTSO-G </a:t>
            </a:r>
          </a:p>
          <a:p>
            <a:pPr algn="ctr">
              <a:lnSpc>
                <a:spcPts val="4800"/>
              </a:lnSpc>
            </a:pPr>
            <a:r>
              <a:rPr lang="en-US" sz="2400" b="1">
                <a:solidFill>
                  <a:srgbClr val="FFFFFF"/>
                </a:solidFill>
              </a:rPr>
              <a:t>Transparency Workshop</a:t>
            </a:r>
          </a:p>
          <a:p>
            <a:pPr algn="ctr">
              <a:lnSpc>
                <a:spcPts val="4800"/>
              </a:lnSpc>
            </a:pPr>
            <a:r>
              <a:rPr lang="en-US" b="1">
                <a:solidFill>
                  <a:srgbClr val="FFFFFF"/>
                </a:solidFill>
              </a:rPr>
              <a:t>11 September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re 1"/>
          <p:cNvSpPr>
            <a:spLocks noGrp="1"/>
          </p:cNvSpPr>
          <p:nvPr>
            <p:ph type="title" idx="4294967295"/>
          </p:nvPr>
        </p:nvSpPr>
        <p:spPr>
          <a:xfrm>
            <a:off x="134938" y="174625"/>
            <a:ext cx="7799387" cy="742950"/>
          </a:xfrm>
        </p:spPr>
        <p:txBody>
          <a:bodyPr anchor="t"/>
          <a:lstStyle/>
          <a:p>
            <a:pPr algn="ctr"/>
            <a:r>
              <a:rPr lang="fr-FR" sz="2800" smtClean="0">
                <a:solidFill>
                  <a:schemeClr val="bg1"/>
                </a:solidFill>
              </a:rPr>
              <a:t>Three challenges, three streams</a:t>
            </a:r>
          </a:p>
        </p:txBody>
      </p:sp>
      <p:sp>
        <p:nvSpPr>
          <p:cNvPr id="4" name="Pentagone 3"/>
          <p:cNvSpPr/>
          <p:nvPr/>
        </p:nvSpPr>
        <p:spPr bwMode="auto">
          <a:xfrm>
            <a:off x="385763" y="1733550"/>
            <a:ext cx="6228872" cy="49894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External</a:t>
            </a:r>
            <a:r>
              <a:rPr lang="fr-FR" dirty="0"/>
              <a:t> coordination : EC, ACER, Brussels </a:t>
            </a:r>
            <a:r>
              <a:rPr lang="fr-FR" dirty="0" err="1"/>
              <a:t>stakeholders</a:t>
            </a:r>
            <a:endParaRPr lang="fr-FR" dirty="0"/>
          </a:p>
        </p:txBody>
      </p:sp>
      <p:sp>
        <p:nvSpPr>
          <p:cNvPr id="11" name="Flèche à angle droit 10"/>
          <p:cNvSpPr/>
          <p:nvPr/>
        </p:nvSpPr>
        <p:spPr bwMode="auto">
          <a:xfrm rot="5400000">
            <a:off x="4714466" y="2113809"/>
            <a:ext cx="558341" cy="62939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300" name="ZoneTexte 11"/>
          <p:cNvSpPr txBox="1">
            <a:spLocks noChangeArrowheads="1"/>
          </p:cNvSpPr>
          <p:nvPr/>
        </p:nvSpPr>
        <p:spPr bwMode="auto">
          <a:xfrm>
            <a:off x="5308600" y="2355850"/>
            <a:ext cx="17335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Close </a:t>
            </a:r>
            <a:r>
              <a:rPr lang="fr-FR" sz="1600" b="1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cooperation</a:t>
            </a: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required</a:t>
            </a:r>
            <a:endParaRPr lang="fr-FR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èche à angle droit 12"/>
          <p:cNvSpPr/>
          <p:nvPr/>
        </p:nvSpPr>
        <p:spPr bwMode="auto">
          <a:xfrm rot="5400000">
            <a:off x="2473985" y="2119745"/>
            <a:ext cx="558341" cy="62939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304" name="ZoneTexte 13"/>
          <p:cNvSpPr txBox="1">
            <a:spLocks noChangeArrowheads="1"/>
          </p:cNvSpPr>
          <p:nvPr/>
        </p:nvSpPr>
        <p:spPr bwMode="auto">
          <a:xfrm>
            <a:off x="3152775" y="2320925"/>
            <a:ext cx="145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ACER</a:t>
            </a:r>
          </a:p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Supervision</a:t>
            </a:r>
          </a:p>
        </p:txBody>
      </p:sp>
      <p:sp>
        <p:nvSpPr>
          <p:cNvPr id="8" name="Pentagone 7"/>
          <p:cNvSpPr/>
          <p:nvPr/>
        </p:nvSpPr>
        <p:spPr bwMode="auto">
          <a:xfrm>
            <a:off x="385763" y="2911475"/>
            <a:ext cx="6229350" cy="49846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Internal coordination : MIT, TPC, EDI, PM</a:t>
            </a:r>
          </a:p>
        </p:txBody>
      </p:sp>
      <p:sp>
        <p:nvSpPr>
          <p:cNvPr id="15" name="Flèche à angle droit 14"/>
          <p:cNvSpPr/>
          <p:nvPr/>
        </p:nvSpPr>
        <p:spPr bwMode="auto">
          <a:xfrm rot="5400000">
            <a:off x="2515989" y="3374118"/>
            <a:ext cx="557806" cy="62944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86" name="ZoneTexte 15"/>
          <p:cNvSpPr txBox="1">
            <a:spLocks noChangeArrowheads="1"/>
          </p:cNvSpPr>
          <p:nvPr/>
        </p:nvSpPr>
        <p:spPr bwMode="auto">
          <a:xfrm>
            <a:off x="3109913" y="3616325"/>
            <a:ext cx="17335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IG</a:t>
            </a:r>
          </a:p>
        </p:txBody>
      </p:sp>
      <p:sp>
        <p:nvSpPr>
          <p:cNvPr id="17" name="Flèche à angle droit 16"/>
          <p:cNvSpPr/>
          <p:nvPr/>
        </p:nvSpPr>
        <p:spPr bwMode="auto">
          <a:xfrm rot="5400000">
            <a:off x="821629" y="3380049"/>
            <a:ext cx="557806" cy="62944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90" name="ZoneTexte 17"/>
          <p:cNvSpPr txBox="1">
            <a:spLocks noChangeArrowheads="1"/>
          </p:cNvSpPr>
          <p:nvPr/>
        </p:nvSpPr>
        <p:spPr bwMode="auto">
          <a:xfrm>
            <a:off x="1422400" y="3616325"/>
            <a:ext cx="1104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BRS</a:t>
            </a:r>
          </a:p>
        </p:txBody>
      </p:sp>
      <p:sp>
        <p:nvSpPr>
          <p:cNvPr id="19" name="Flèche à angle droit 18"/>
          <p:cNvSpPr/>
          <p:nvPr/>
        </p:nvSpPr>
        <p:spPr bwMode="auto">
          <a:xfrm rot="5400000">
            <a:off x="4677474" y="3416399"/>
            <a:ext cx="557806" cy="62944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22" name="ZoneTexte 19"/>
          <p:cNvSpPr txBox="1">
            <a:spLocks noChangeArrowheads="1"/>
          </p:cNvSpPr>
          <p:nvPr/>
        </p:nvSpPr>
        <p:spPr bwMode="auto">
          <a:xfrm>
            <a:off x="5403850" y="3690938"/>
            <a:ext cx="17335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 Project</a:t>
            </a:r>
          </a:p>
        </p:txBody>
      </p:sp>
      <p:sp>
        <p:nvSpPr>
          <p:cNvPr id="9" name="Pentagone 8"/>
          <p:cNvSpPr/>
          <p:nvPr/>
        </p:nvSpPr>
        <p:spPr bwMode="auto">
          <a:xfrm>
            <a:off x="460375" y="4103688"/>
            <a:ext cx="6227763" cy="49873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Regional  projects : TSOs information flows</a:t>
            </a:r>
          </a:p>
        </p:txBody>
      </p:sp>
      <p:sp>
        <p:nvSpPr>
          <p:cNvPr id="23" name="Flèche à angle droit 22"/>
          <p:cNvSpPr/>
          <p:nvPr/>
        </p:nvSpPr>
        <p:spPr bwMode="auto">
          <a:xfrm rot="5400000">
            <a:off x="973974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Flèche à angle droit 28"/>
          <p:cNvSpPr/>
          <p:nvPr/>
        </p:nvSpPr>
        <p:spPr bwMode="auto">
          <a:xfrm rot="5400000">
            <a:off x="1126349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Flèche à angle droit 29"/>
          <p:cNvSpPr/>
          <p:nvPr/>
        </p:nvSpPr>
        <p:spPr bwMode="auto">
          <a:xfrm rot="5400000">
            <a:off x="1278723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Flèche à angle droit 30"/>
          <p:cNvSpPr/>
          <p:nvPr/>
        </p:nvSpPr>
        <p:spPr bwMode="auto">
          <a:xfrm rot="5400000">
            <a:off x="1431097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Flèche à angle droit 31"/>
          <p:cNvSpPr/>
          <p:nvPr/>
        </p:nvSpPr>
        <p:spPr bwMode="auto">
          <a:xfrm rot="5400000">
            <a:off x="1583472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Flèche à angle droit 32"/>
          <p:cNvSpPr/>
          <p:nvPr/>
        </p:nvSpPr>
        <p:spPr bwMode="auto">
          <a:xfrm rot="5400000">
            <a:off x="1735846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Flèche à angle droit 33"/>
          <p:cNvSpPr/>
          <p:nvPr/>
        </p:nvSpPr>
        <p:spPr bwMode="auto">
          <a:xfrm rot="5400000">
            <a:off x="1888220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9" name="Flèche à angle droit 58"/>
          <p:cNvSpPr/>
          <p:nvPr/>
        </p:nvSpPr>
        <p:spPr bwMode="auto">
          <a:xfrm rot="5400000">
            <a:off x="2040595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0" name="Flèche à angle droit 59"/>
          <p:cNvSpPr/>
          <p:nvPr/>
        </p:nvSpPr>
        <p:spPr bwMode="auto">
          <a:xfrm rot="5400000">
            <a:off x="2192969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1" name="Flèche à angle droit 60"/>
          <p:cNvSpPr/>
          <p:nvPr/>
        </p:nvSpPr>
        <p:spPr bwMode="auto">
          <a:xfrm rot="5400000">
            <a:off x="2345343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2" name="Flèche à angle droit 61"/>
          <p:cNvSpPr/>
          <p:nvPr/>
        </p:nvSpPr>
        <p:spPr bwMode="auto">
          <a:xfrm rot="5400000">
            <a:off x="2497718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3" name="Flèche à angle droit 62"/>
          <p:cNvSpPr/>
          <p:nvPr/>
        </p:nvSpPr>
        <p:spPr bwMode="auto">
          <a:xfrm rot="5400000">
            <a:off x="2650092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4" name="Flèche à angle droit 63"/>
          <p:cNvSpPr/>
          <p:nvPr/>
        </p:nvSpPr>
        <p:spPr bwMode="auto">
          <a:xfrm rot="5400000">
            <a:off x="2802466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5" name="Flèche à angle droit 64"/>
          <p:cNvSpPr/>
          <p:nvPr/>
        </p:nvSpPr>
        <p:spPr bwMode="auto">
          <a:xfrm rot="5400000">
            <a:off x="2954841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6" name="Flèche à angle droit 65"/>
          <p:cNvSpPr/>
          <p:nvPr/>
        </p:nvSpPr>
        <p:spPr bwMode="auto">
          <a:xfrm rot="5400000">
            <a:off x="3107215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7" name="Flèche à angle droit 66"/>
          <p:cNvSpPr/>
          <p:nvPr/>
        </p:nvSpPr>
        <p:spPr bwMode="auto">
          <a:xfrm rot="5400000">
            <a:off x="3259589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8" name="Flèche à angle droit 67"/>
          <p:cNvSpPr/>
          <p:nvPr/>
        </p:nvSpPr>
        <p:spPr bwMode="auto">
          <a:xfrm rot="5400000">
            <a:off x="3411964" y="4572029"/>
            <a:ext cx="558106" cy="62928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279" name="ZoneTexte 68"/>
          <p:cNvSpPr txBox="1">
            <a:spLocks noChangeArrowheads="1"/>
          </p:cNvSpPr>
          <p:nvPr/>
        </p:nvSpPr>
        <p:spPr bwMode="auto">
          <a:xfrm>
            <a:off x="4151313" y="4889500"/>
            <a:ext cx="2117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41  </a:t>
            </a:r>
            <a:r>
              <a:rPr lang="fr-FR" sz="1600" b="1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Transparency</a:t>
            </a:r>
            <a:r>
              <a:rPr lang="fr-FR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Projects</a:t>
            </a:r>
            <a:endParaRPr lang="fr-FR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Parchemin vertical 70"/>
          <p:cNvSpPr/>
          <p:nvPr/>
        </p:nvSpPr>
        <p:spPr>
          <a:xfrm>
            <a:off x="6875463" y="1733550"/>
            <a:ext cx="2101850" cy="3657600"/>
          </a:xfrm>
          <a:prstGeom prst="verticalScroll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>
                <a:solidFill>
                  <a:srgbClr val="FFFFFF"/>
                </a:solidFill>
              </a:rPr>
              <a:t>Transparency</a:t>
            </a:r>
          </a:p>
          <a:p>
            <a:pPr algn="ctr">
              <a:defRPr/>
            </a:pPr>
            <a:r>
              <a:rPr lang="fr-FR">
                <a:solidFill>
                  <a:srgbClr val="FFFFFF"/>
                </a:solidFill>
              </a:rPr>
              <a:t>Project</a:t>
            </a:r>
          </a:p>
          <a:p>
            <a:pPr algn="ctr">
              <a:defRPr/>
            </a:pPr>
            <a:r>
              <a:rPr lang="fr-FR">
                <a:solidFill>
                  <a:srgbClr val="FFFFFF"/>
                </a:solidFill>
              </a:rPr>
              <a:t>Steering </a:t>
            </a:r>
          </a:p>
          <a:p>
            <a:pPr algn="ctr">
              <a:defRPr/>
            </a:pPr>
            <a:r>
              <a:rPr lang="fr-FR">
                <a:solidFill>
                  <a:srgbClr val="FFFFFF"/>
                </a:solidFill>
              </a:rPr>
              <a:t>Group</a:t>
            </a:r>
          </a:p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30200" y="228600"/>
            <a:ext cx="732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>
            <a:lvl1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>
                <a:solidFill>
                  <a:schemeClr val="accent3"/>
                </a:solidFill>
              </a:rPr>
              <a:t>Stakeholder </a:t>
            </a:r>
            <a:r>
              <a:rPr lang="en-US" sz="2400" dirty="0" smtClean="0">
                <a:solidFill>
                  <a:schemeClr val="accent3"/>
                </a:solidFill>
              </a:rPr>
              <a:t>Engagement</a:t>
            </a:r>
            <a:endParaRPr lang="en-US" sz="1800" dirty="0"/>
          </a:p>
        </p:txBody>
      </p:sp>
      <p:sp>
        <p:nvSpPr>
          <p:cNvPr id="39938" name="TextBox 6"/>
          <p:cNvSpPr txBox="1">
            <a:spLocks noChangeArrowheads="1"/>
          </p:cNvSpPr>
          <p:nvPr/>
        </p:nvSpPr>
        <p:spPr bwMode="auto">
          <a:xfrm>
            <a:off x="812800" y="1362075"/>
            <a:ext cx="76358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b="1"/>
              <a:t>Expert groups: Load, Generation, Transmission, Balancing, IT/Other, Definitions  </a:t>
            </a:r>
          </a:p>
          <a:p>
            <a:pPr marL="342900" indent="-342900">
              <a:buFont typeface="Arial" charset="0"/>
              <a:buChar char="•"/>
            </a:pPr>
            <a:endParaRPr lang="en-GB" sz="2400" b="1"/>
          </a:p>
          <a:p>
            <a:pPr marL="342900" indent="-342900">
              <a:buFont typeface="Arial" charset="0"/>
              <a:buChar char="•"/>
            </a:pPr>
            <a:r>
              <a:rPr lang="en-GB" sz="2400" b="1"/>
              <a:t>Planning of stakeholder meetings for the Handbook preparation </a:t>
            </a:r>
          </a:p>
          <a:p>
            <a:pPr marL="342900" indent="-342900">
              <a:buFont typeface="Arial" charset="0"/>
              <a:buChar char="•"/>
            </a:pPr>
            <a:endParaRPr lang="en-GB" sz="2400" b="1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400" b="1"/>
              <a:t>Definitions review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GB" sz="2400" b="1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400" b="1"/>
              <a:t>Business Requirements Specification (BRS)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GB" sz="2400" b="1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400" b="1"/>
              <a:t>Implementation Guide – Role, Writers, Deadline, Link between documents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30200" y="228600"/>
            <a:ext cx="732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>
            <a:lvl1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chemeClr val="accent3"/>
                </a:solidFill>
              </a:rPr>
              <a:t>Stakeholders Kick-off Workshop</a:t>
            </a:r>
            <a:endParaRPr lang="en-US" sz="2400" dirty="0" smtClean="0"/>
          </a:p>
        </p:txBody>
      </p:sp>
      <p:sp>
        <p:nvSpPr>
          <p:cNvPr id="40962" name="TextBox 10"/>
          <p:cNvSpPr txBox="1">
            <a:spLocks noChangeArrowheads="1"/>
          </p:cNvSpPr>
          <p:nvPr/>
        </p:nvSpPr>
        <p:spPr bwMode="auto">
          <a:xfrm>
            <a:off x="330200" y="1330325"/>
            <a:ext cx="8116888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ct val="50000"/>
              </a:spcAft>
              <a:buFont typeface="Arial" charset="0"/>
              <a:buChar char="•"/>
            </a:pPr>
            <a:r>
              <a:rPr lang="en-GB" sz="2000" b="1"/>
              <a:t>Invitation to Transparency Stakeholder Advisory Group</a:t>
            </a:r>
          </a:p>
          <a:p>
            <a:pPr marL="285750" indent="-285750">
              <a:spcAft>
                <a:spcPct val="50000"/>
              </a:spcAft>
              <a:buFont typeface="Arial" charset="0"/>
              <a:buChar char="•"/>
            </a:pPr>
            <a:r>
              <a:rPr lang="en-GB" sz="2000" b="1"/>
              <a:t>Timing: following DGener/DGcomp agreement &amp; final draft proposal</a:t>
            </a:r>
          </a:p>
          <a:p>
            <a:pPr marL="285750" indent="-285750">
              <a:spcAft>
                <a:spcPct val="50000"/>
              </a:spcAft>
              <a:buFont typeface="Arial" charset="0"/>
              <a:buChar char="•"/>
            </a:pPr>
            <a:r>
              <a:rPr lang="en-GB" sz="2000" b="1"/>
              <a:t>Scope: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Terms of Reference 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Explanation of Regulation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Explanation of EMFIP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Data Definitions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Handbook – xml schemas, mapping data etc. </a:t>
            </a:r>
          </a:p>
          <a:p>
            <a:pPr marL="1087438" lvl="1" indent="-457200">
              <a:spcAft>
                <a:spcPct val="50000"/>
              </a:spcAft>
            </a:pPr>
            <a:r>
              <a:rPr lang="en-GB" sz="2000" b="1"/>
              <a:t>Links to REMIT / UMM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AutoShape 26"/>
          <p:cNvSpPr>
            <a:spLocks noChangeArrowheads="1"/>
          </p:cNvSpPr>
          <p:nvPr/>
        </p:nvSpPr>
        <p:spPr bwMode="auto">
          <a:xfrm>
            <a:off x="4668838" y="1493838"/>
            <a:ext cx="2541587" cy="1081087"/>
          </a:xfrm>
          <a:prstGeom prst="roundRect">
            <a:avLst>
              <a:gd name="adj" fmla="val 16667"/>
            </a:avLst>
          </a:prstGeom>
          <a:solidFill>
            <a:srgbClr val="F6E78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r>
              <a:rPr lang="en-GB" b="1"/>
              <a:t>Strategic Data </a:t>
            </a:r>
          </a:p>
          <a:p>
            <a:pPr algn="ctr"/>
            <a:r>
              <a:rPr lang="en-GB" b="1"/>
              <a:t>Governance</a:t>
            </a:r>
          </a:p>
        </p:txBody>
      </p:sp>
      <p:sp>
        <p:nvSpPr>
          <p:cNvPr id="41986" name="Line 32"/>
          <p:cNvSpPr>
            <a:spLocks noChangeShapeType="1"/>
          </p:cNvSpPr>
          <p:nvPr/>
        </p:nvSpPr>
        <p:spPr bwMode="auto">
          <a:xfrm>
            <a:off x="1668463" y="3787775"/>
            <a:ext cx="217805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AutoShape 25"/>
          <p:cNvSpPr>
            <a:spLocks noChangeArrowheads="1"/>
          </p:cNvSpPr>
          <p:nvPr/>
        </p:nvSpPr>
        <p:spPr bwMode="auto">
          <a:xfrm>
            <a:off x="609600" y="3527425"/>
            <a:ext cx="4919663" cy="217646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b" anchorCtr="1"/>
          <a:lstStyle/>
          <a:p>
            <a:pPr algn="ctr"/>
            <a:r>
              <a:rPr lang="en-GB" b="1"/>
              <a:t>User groups</a:t>
            </a:r>
          </a:p>
        </p:txBody>
      </p:sp>
      <p:sp>
        <p:nvSpPr>
          <p:cNvPr id="41988" name="Title 1"/>
          <p:cNvSpPr>
            <a:spLocks noGrp="1"/>
          </p:cNvSpPr>
          <p:nvPr>
            <p:ph type="title" idx="4294967295"/>
          </p:nvPr>
        </p:nvSpPr>
        <p:spPr>
          <a:xfrm>
            <a:off x="254000" y="146050"/>
            <a:ext cx="8890000" cy="433388"/>
          </a:xfrm>
        </p:spPr>
        <p:txBody>
          <a:bodyPr anchor="t"/>
          <a:lstStyle/>
          <a:p>
            <a:pPr algn="ctr"/>
            <a:r>
              <a:rPr lang="en-US" sz="2800" smtClean="0">
                <a:solidFill>
                  <a:schemeClr val="bg1"/>
                </a:solidFill>
              </a:rPr>
              <a:t>Project structure &amp; governance</a:t>
            </a:r>
            <a:endParaRPr lang="en-GB" sz="2800" smtClean="0">
              <a:solidFill>
                <a:schemeClr val="bg1"/>
              </a:solidFill>
            </a:endParaRPr>
          </a:p>
        </p:txBody>
      </p:sp>
      <p:sp>
        <p:nvSpPr>
          <p:cNvPr id="41989" name="ZoneTexte 4"/>
          <p:cNvSpPr txBox="1">
            <a:spLocks noChangeArrowheads="1"/>
          </p:cNvSpPr>
          <p:nvPr/>
        </p:nvSpPr>
        <p:spPr bwMode="auto">
          <a:xfrm>
            <a:off x="609600" y="121920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  <a:p>
            <a:endParaRPr lang="fr-FR"/>
          </a:p>
        </p:txBody>
      </p:sp>
      <p:sp>
        <p:nvSpPr>
          <p:cNvPr id="41990" name="ZoneTexte 4"/>
          <p:cNvSpPr txBox="1">
            <a:spLocks noChangeArrowheads="1"/>
          </p:cNvSpPr>
          <p:nvPr/>
        </p:nvSpPr>
        <p:spPr bwMode="auto">
          <a:xfrm>
            <a:off x="174625" y="1698625"/>
            <a:ext cx="8723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endParaRPr lang="fr-FR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5332413" y="2263775"/>
            <a:ext cx="2825750" cy="1379538"/>
          </a:xfrm>
          <a:prstGeom prst="ellipse">
            <a:avLst/>
          </a:prstGeom>
          <a:solidFill>
            <a:srgbClr val="DEE2B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Transparency Project </a:t>
            </a:r>
          </a:p>
          <a:p>
            <a:pPr algn="ctr"/>
            <a:r>
              <a:rPr lang="en-GB" b="1"/>
              <a:t>Steering Group </a:t>
            </a:r>
          </a:p>
          <a:p>
            <a:pPr algn="ctr"/>
            <a:r>
              <a:rPr lang="en-GB" b="1"/>
              <a:t>(TPSG)</a:t>
            </a:r>
          </a:p>
        </p:txBody>
      </p:sp>
      <p:sp>
        <p:nvSpPr>
          <p:cNvPr id="41992" name="Rectangle 9"/>
          <p:cNvSpPr>
            <a:spLocks noChangeArrowheads="1"/>
          </p:cNvSpPr>
          <p:nvPr/>
        </p:nvSpPr>
        <p:spPr bwMode="auto">
          <a:xfrm>
            <a:off x="1993900" y="2617788"/>
            <a:ext cx="2106613" cy="649287"/>
          </a:xfrm>
          <a:prstGeom prst="rect">
            <a:avLst/>
          </a:prstGeom>
          <a:solidFill>
            <a:srgbClr val="FED6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Market Committee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96913" y="3571875"/>
            <a:ext cx="936625" cy="433388"/>
          </a:xfrm>
          <a:prstGeom prst="rect">
            <a:avLst/>
          </a:prstGeom>
          <a:solidFill>
            <a:srgbClr val="CDFE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WG EDI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322513" y="3683000"/>
            <a:ext cx="936625" cy="504825"/>
          </a:xfrm>
          <a:prstGeom prst="rect">
            <a:avLst/>
          </a:prstGeom>
          <a:solidFill>
            <a:srgbClr val="CDFE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WG MIT</a:t>
            </a: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2293938" y="4445000"/>
            <a:ext cx="936625" cy="504825"/>
          </a:xfrm>
          <a:prstGeom prst="rect">
            <a:avLst/>
          </a:prstGeom>
          <a:solidFill>
            <a:srgbClr val="CDFE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TPC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1749425" y="1536700"/>
            <a:ext cx="2138363" cy="720725"/>
          </a:xfrm>
          <a:prstGeom prst="rect">
            <a:avLst/>
          </a:prstGeom>
          <a:solidFill>
            <a:srgbClr val="EEFE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ENTSO-E board</a:t>
            </a:r>
          </a:p>
        </p:txBody>
      </p:sp>
      <p:cxnSp>
        <p:nvCxnSpPr>
          <p:cNvPr id="17422" name="AutoShape 14"/>
          <p:cNvCxnSpPr>
            <a:cxnSpLocks noChangeShapeType="1"/>
            <a:stCxn id="41992" idx="2"/>
            <a:endCxn id="17418" idx="3"/>
          </p:cNvCxnSpPr>
          <p:nvPr/>
        </p:nvCxnSpPr>
        <p:spPr bwMode="auto">
          <a:xfrm flipH="1">
            <a:off x="1633538" y="3267075"/>
            <a:ext cx="1414462" cy="5222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3" name="AutoShape 15"/>
          <p:cNvCxnSpPr>
            <a:cxnSpLocks noChangeShapeType="1"/>
            <a:stCxn id="41992" idx="2"/>
            <a:endCxn id="17419" idx="0"/>
          </p:cNvCxnSpPr>
          <p:nvPr/>
        </p:nvCxnSpPr>
        <p:spPr bwMode="auto">
          <a:xfrm flipH="1">
            <a:off x="2790825" y="3267075"/>
            <a:ext cx="257175" cy="415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4" name="AutoShape 16"/>
          <p:cNvCxnSpPr>
            <a:cxnSpLocks noChangeShapeType="1"/>
            <a:stCxn id="17419" idx="2"/>
            <a:endCxn id="17420" idx="0"/>
          </p:cNvCxnSpPr>
          <p:nvPr/>
        </p:nvCxnSpPr>
        <p:spPr bwMode="auto">
          <a:xfrm flipH="1">
            <a:off x="2762250" y="4187825"/>
            <a:ext cx="28575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5" name="AutoShape 17"/>
          <p:cNvCxnSpPr>
            <a:cxnSpLocks noChangeShapeType="1"/>
            <a:stCxn id="17421" idx="2"/>
            <a:endCxn id="41992" idx="0"/>
          </p:cNvCxnSpPr>
          <p:nvPr/>
        </p:nvCxnSpPr>
        <p:spPr bwMode="auto">
          <a:xfrm rot="16200000" flipH="1">
            <a:off x="2753518" y="2323307"/>
            <a:ext cx="360363" cy="228600"/>
          </a:xfrm>
          <a:prstGeom prst="curvedConnector3">
            <a:avLst>
              <a:gd name="adj1" fmla="val 49778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7426" name="AutoShape 18"/>
          <p:cNvCxnSpPr>
            <a:cxnSpLocks noChangeShapeType="1"/>
            <a:stCxn id="17415" idx="2"/>
            <a:endCxn id="41992" idx="3"/>
          </p:cNvCxnSpPr>
          <p:nvPr/>
        </p:nvCxnSpPr>
        <p:spPr bwMode="auto">
          <a:xfrm flipH="1" flipV="1">
            <a:off x="4100513" y="2943225"/>
            <a:ext cx="1231900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5888038" y="4152900"/>
            <a:ext cx="1727200" cy="8636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/>
          <a:lstStyle/>
          <a:p>
            <a:pPr algn="ctr"/>
            <a:r>
              <a:rPr lang="en-GB" b="1"/>
              <a:t>EMFIP </a:t>
            </a:r>
          </a:p>
          <a:p>
            <a:pPr algn="ctr"/>
            <a:r>
              <a:rPr lang="en-GB" b="1"/>
              <a:t>IT project</a:t>
            </a:r>
          </a:p>
        </p:txBody>
      </p:sp>
      <p:cxnSp>
        <p:nvCxnSpPr>
          <p:cNvPr id="17428" name="AutoShape 20"/>
          <p:cNvCxnSpPr>
            <a:cxnSpLocks noChangeShapeType="1"/>
            <a:stCxn id="17427" idx="0"/>
            <a:endCxn id="17415" idx="4"/>
          </p:cNvCxnSpPr>
          <p:nvPr/>
        </p:nvCxnSpPr>
        <p:spPr bwMode="auto">
          <a:xfrm flipH="1" flipV="1">
            <a:off x="6745288" y="3643313"/>
            <a:ext cx="6350" cy="509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004" name="Oval 21"/>
          <p:cNvSpPr>
            <a:spLocks noChangeArrowheads="1"/>
          </p:cNvSpPr>
          <p:nvPr/>
        </p:nvSpPr>
        <p:spPr bwMode="auto">
          <a:xfrm>
            <a:off x="3844925" y="4005263"/>
            <a:ext cx="1263650" cy="884237"/>
          </a:xfrm>
          <a:prstGeom prst="ellipse">
            <a:avLst/>
          </a:prstGeom>
          <a:solidFill>
            <a:srgbClr val="3EBBB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 sz="1400" b="1"/>
          </a:p>
        </p:txBody>
      </p:sp>
      <p:sp>
        <p:nvSpPr>
          <p:cNvPr id="42005" name="Oval 22"/>
          <p:cNvSpPr>
            <a:spLocks noChangeArrowheads="1"/>
          </p:cNvSpPr>
          <p:nvPr/>
        </p:nvSpPr>
        <p:spPr bwMode="auto">
          <a:xfrm>
            <a:off x="4019550" y="4179888"/>
            <a:ext cx="1263650" cy="884237"/>
          </a:xfrm>
          <a:prstGeom prst="ellipse">
            <a:avLst/>
          </a:prstGeom>
          <a:solidFill>
            <a:srgbClr val="3EBBB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 sz="1400" b="1"/>
          </a:p>
        </p:txBody>
      </p:sp>
      <p:sp>
        <p:nvSpPr>
          <p:cNvPr id="42006" name="Oval 23"/>
          <p:cNvSpPr>
            <a:spLocks noChangeArrowheads="1"/>
          </p:cNvSpPr>
          <p:nvPr/>
        </p:nvSpPr>
        <p:spPr bwMode="auto">
          <a:xfrm>
            <a:off x="4164013" y="4324350"/>
            <a:ext cx="1263650" cy="884238"/>
          </a:xfrm>
          <a:prstGeom prst="ellipse">
            <a:avLst/>
          </a:prstGeom>
          <a:solidFill>
            <a:srgbClr val="3EBBB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/>
              <a:t>Domain </a:t>
            </a:r>
          </a:p>
          <a:p>
            <a:pPr algn="ctr"/>
            <a:r>
              <a:rPr lang="en-GB" sz="1400" b="1"/>
              <a:t>expert teams</a:t>
            </a:r>
          </a:p>
        </p:txBody>
      </p:sp>
      <p:cxnSp>
        <p:nvCxnSpPr>
          <p:cNvPr id="17432" name="AutoShape 24"/>
          <p:cNvCxnSpPr>
            <a:cxnSpLocks noChangeShapeType="1"/>
            <a:stCxn id="17427" idx="1"/>
            <a:endCxn id="42006" idx="6"/>
          </p:cNvCxnSpPr>
          <p:nvPr/>
        </p:nvCxnSpPr>
        <p:spPr bwMode="auto">
          <a:xfrm flipH="1">
            <a:off x="5427663" y="4584700"/>
            <a:ext cx="4603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2008" name="Line 30"/>
          <p:cNvSpPr>
            <a:spLocks noChangeShapeType="1"/>
          </p:cNvSpPr>
          <p:nvPr/>
        </p:nvSpPr>
        <p:spPr bwMode="auto">
          <a:xfrm flipV="1">
            <a:off x="3236913" y="4513263"/>
            <a:ext cx="60960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Line 31"/>
          <p:cNvSpPr>
            <a:spLocks noChangeShapeType="1"/>
          </p:cNvSpPr>
          <p:nvPr/>
        </p:nvSpPr>
        <p:spPr bwMode="auto">
          <a:xfrm>
            <a:off x="3265488" y="3903663"/>
            <a:ext cx="623887" cy="392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10" name="Line 28"/>
          <p:cNvSpPr>
            <a:spLocks noChangeShapeType="1"/>
          </p:cNvSpPr>
          <p:nvPr/>
        </p:nvSpPr>
        <p:spPr bwMode="auto">
          <a:xfrm flipH="1">
            <a:off x="3887788" y="1860550"/>
            <a:ext cx="781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8" grpId="0" animBg="1"/>
      <p:bldP spid="17419" grpId="0" animBg="1"/>
      <p:bldP spid="17420" grpId="0" animBg="1"/>
      <p:bldP spid="17421" grpId="0" animBg="1"/>
      <p:bldP spid="174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155575"/>
            <a:ext cx="8647113" cy="474663"/>
          </a:xfrm>
        </p:spPr>
        <p:txBody>
          <a:bodyPr anchor="t"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Core teams – advocates, champions, experts</a:t>
            </a:r>
          </a:p>
        </p:txBody>
      </p:sp>
      <p:sp>
        <p:nvSpPr>
          <p:cNvPr id="43010" name="Oval 4"/>
          <p:cNvSpPr>
            <a:spLocks noChangeArrowheads="1"/>
          </p:cNvSpPr>
          <p:nvPr/>
        </p:nvSpPr>
        <p:spPr bwMode="auto">
          <a:xfrm>
            <a:off x="2997200" y="2819400"/>
            <a:ext cx="3530600" cy="2133600"/>
          </a:xfrm>
          <a:prstGeom prst="ellipse">
            <a:avLst/>
          </a:prstGeom>
          <a:solidFill>
            <a:srgbClr val="D0CB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/>
              <a:t>Core teams</a:t>
            </a:r>
          </a:p>
        </p:txBody>
      </p:sp>
      <p:sp>
        <p:nvSpPr>
          <p:cNvPr id="43011" name="AutoShape 22"/>
          <p:cNvSpPr>
            <a:spLocks noChangeArrowheads="1"/>
          </p:cNvSpPr>
          <p:nvPr/>
        </p:nvSpPr>
        <p:spPr bwMode="auto">
          <a:xfrm>
            <a:off x="3429000" y="4102100"/>
            <a:ext cx="1219200" cy="520700"/>
          </a:xfrm>
          <a:prstGeom prst="roundRect">
            <a:avLst>
              <a:gd name="adj" fmla="val 16667"/>
            </a:avLst>
          </a:prstGeom>
          <a:solidFill>
            <a:srgbClr val="D0CB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subjects</a:t>
            </a:r>
          </a:p>
        </p:txBody>
      </p:sp>
      <p:sp>
        <p:nvSpPr>
          <p:cNvPr id="43012" name="AutoShape 23"/>
          <p:cNvSpPr>
            <a:spLocks noChangeArrowheads="1"/>
          </p:cNvSpPr>
          <p:nvPr/>
        </p:nvSpPr>
        <p:spPr bwMode="auto">
          <a:xfrm>
            <a:off x="4767263" y="4106863"/>
            <a:ext cx="1219200" cy="520700"/>
          </a:xfrm>
          <a:prstGeom prst="roundRect">
            <a:avLst>
              <a:gd name="adj" fmla="val 16667"/>
            </a:avLst>
          </a:prstGeom>
          <a:solidFill>
            <a:srgbClr val="D0CB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subjects</a:t>
            </a:r>
          </a:p>
        </p:txBody>
      </p:sp>
      <p:sp>
        <p:nvSpPr>
          <p:cNvPr id="43013" name="AutoShape 24"/>
          <p:cNvSpPr>
            <a:spLocks noChangeArrowheads="1"/>
          </p:cNvSpPr>
          <p:nvPr/>
        </p:nvSpPr>
        <p:spPr bwMode="auto">
          <a:xfrm>
            <a:off x="6769100" y="2108200"/>
            <a:ext cx="20701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Beta testing</a:t>
            </a:r>
          </a:p>
        </p:txBody>
      </p:sp>
      <p:sp>
        <p:nvSpPr>
          <p:cNvPr id="43014" name="AutoShape 25"/>
          <p:cNvSpPr>
            <a:spLocks noChangeArrowheads="1"/>
          </p:cNvSpPr>
          <p:nvPr/>
        </p:nvSpPr>
        <p:spPr bwMode="auto">
          <a:xfrm>
            <a:off x="6761163" y="4779963"/>
            <a:ext cx="20701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Compliance &amp; 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interoperability</a:t>
            </a:r>
          </a:p>
        </p:txBody>
      </p:sp>
      <p:sp>
        <p:nvSpPr>
          <p:cNvPr id="43015" name="AutoShape 26"/>
          <p:cNvSpPr>
            <a:spLocks noChangeArrowheads="1"/>
          </p:cNvSpPr>
          <p:nvPr/>
        </p:nvSpPr>
        <p:spPr bwMode="auto">
          <a:xfrm>
            <a:off x="3573463" y="3141663"/>
            <a:ext cx="1219200" cy="520700"/>
          </a:xfrm>
          <a:prstGeom prst="roundRect">
            <a:avLst>
              <a:gd name="adj" fmla="val 16667"/>
            </a:avLst>
          </a:prstGeom>
          <a:solidFill>
            <a:srgbClr val="D0CB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/>
              <a:t>subjects</a:t>
            </a:r>
          </a:p>
        </p:txBody>
      </p:sp>
      <p:sp>
        <p:nvSpPr>
          <p:cNvPr id="43016" name="AutoShape 27"/>
          <p:cNvSpPr>
            <a:spLocks noChangeArrowheads="1"/>
          </p:cNvSpPr>
          <p:nvPr/>
        </p:nvSpPr>
        <p:spPr bwMode="auto">
          <a:xfrm>
            <a:off x="1854200" y="1435100"/>
            <a:ext cx="1231900" cy="762000"/>
          </a:xfrm>
          <a:prstGeom prst="foldedCorner">
            <a:avLst>
              <a:gd name="adj" fmla="val 12500"/>
            </a:avLst>
          </a:prstGeom>
          <a:solidFill>
            <a:srgbClr val="6AC32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BRS</a:t>
            </a:r>
          </a:p>
        </p:txBody>
      </p:sp>
      <p:sp>
        <p:nvSpPr>
          <p:cNvPr id="43017" name="AutoShape 28"/>
          <p:cNvSpPr>
            <a:spLocks noChangeArrowheads="1"/>
          </p:cNvSpPr>
          <p:nvPr/>
        </p:nvSpPr>
        <p:spPr bwMode="auto">
          <a:xfrm>
            <a:off x="373063" y="2328863"/>
            <a:ext cx="1231900" cy="762000"/>
          </a:xfrm>
          <a:prstGeom prst="foldedCorner">
            <a:avLst>
              <a:gd name="adj" fmla="val 12500"/>
            </a:avLst>
          </a:prstGeom>
          <a:solidFill>
            <a:srgbClr val="287C4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IGs</a:t>
            </a:r>
          </a:p>
        </p:txBody>
      </p:sp>
      <p:sp>
        <p:nvSpPr>
          <p:cNvPr id="43018" name="AutoShape 29"/>
          <p:cNvSpPr>
            <a:spLocks noChangeArrowheads="1"/>
          </p:cNvSpPr>
          <p:nvPr/>
        </p:nvSpPr>
        <p:spPr bwMode="auto">
          <a:xfrm>
            <a:off x="931863" y="3586163"/>
            <a:ext cx="1231900" cy="762000"/>
          </a:xfrm>
          <a:prstGeom prst="foldedCorner">
            <a:avLst>
              <a:gd name="adj" fmla="val 12500"/>
            </a:avLst>
          </a:prstGeom>
          <a:solidFill>
            <a:srgbClr val="A0A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Detailed</a:t>
            </a:r>
          </a:p>
          <a:p>
            <a:pPr algn="ctr"/>
            <a:r>
              <a:rPr lang="en-GB" sz="2400" b="1">
                <a:solidFill>
                  <a:schemeClr val="bg1"/>
                </a:solidFill>
              </a:rPr>
              <a:t>Def’ns</a:t>
            </a:r>
          </a:p>
        </p:txBody>
      </p:sp>
      <p:sp>
        <p:nvSpPr>
          <p:cNvPr id="43019" name="AutoShape 30"/>
          <p:cNvSpPr>
            <a:spLocks noChangeArrowheads="1"/>
          </p:cNvSpPr>
          <p:nvPr/>
        </p:nvSpPr>
        <p:spPr bwMode="auto">
          <a:xfrm>
            <a:off x="419100" y="4914900"/>
            <a:ext cx="1752600" cy="762000"/>
          </a:xfrm>
          <a:prstGeom prst="foldedCorner">
            <a:avLst>
              <a:gd name="adj" fmla="val 12500"/>
            </a:avLst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solidFill>
                  <a:schemeClr val="bg1"/>
                </a:solidFill>
              </a:rPr>
              <a:t>Handbook</a:t>
            </a:r>
          </a:p>
        </p:txBody>
      </p:sp>
      <p:cxnSp>
        <p:nvCxnSpPr>
          <p:cNvPr id="43020" name="AutoShape 31"/>
          <p:cNvCxnSpPr>
            <a:cxnSpLocks noChangeShapeType="1"/>
            <a:stCxn id="43016" idx="2"/>
            <a:endCxn id="43018" idx="3"/>
          </p:cNvCxnSpPr>
          <p:nvPr/>
        </p:nvCxnSpPr>
        <p:spPr bwMode="auto">
          <a:xfrm rot="5400000">
            <a:off x="1431925" y="2928938"/>
            <a:ext cx="1770063" cy="306387"/>
          </a:xfrm>
          <a:prstGeom prst="curvedConnector2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43021" name="AutoShape 33"/>
          <p:cNvCxnSpPr>
            <a:cxnSpLocks noChangeShapeType="1"/>
            <a:stCxn id="43018" idx="2"/>
            <a:endCxn id="43019" idx="0"/>
          </p:cNvCxnSpPr>
          <p:nvPr/>
        </p:nvCxnSpPr>
        <p:spPr bwMode="auto">
          <a:xfrm rot="5400000">
            <a:off x="1138238" y="4505325"/>
            <a:ext cx="566737" cy="252413"/>
          </a:xfrm>
          <a:prstGeom prst="curvedConnector3">
            <a:avLst>
              <a:gd name="adj1" fmla="val 49861"/>
            </a:avLst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sp>
        <p:nvSpPr>
          <p:cNvPr id="43022" name="Freeform 34"/>
          <p:cNvSpPr>
            <a:spLocks/>
          </p:cNvSpPr>
          <p:nvPr/>
        </p:nvSpPr>
        <p:spPr bwMode="auto">
          <a:xfrm>
            <a:off x="366713" y="3073400"/>
            <a:ext cx="560387" cy="1816100"/>
          </a:xfrm>
          <a:custGeom>
            <a:avLst/>
            <a:gdLst>
              <a:gd name="T0" fmla="*/ 2147483647 w 289"/>
              <a:gd name="T1" fmla="*/ 0 h 1088"/>
              <a:gd name="T2" fmla="*/ 2147483647 w 289"/>
              <a:gd name="T3" fmla="*/ 2147483647 h 1088"/>
              <a:gd name="T4" fmla="*/ 2147483647 w 289"/>
              <a:gd name="T5" fmla="*/ 2147483647 h 1088"/>
              <a:gd name="T6" fmla="*/ 0 60000 65536"/>
              <a:gd name="T7" fmla="*/ 0 60000 65536"/>
              <a:gd name="T8" fmla="*/ 0 60000 65536"/>
              <a:gd name="T9" fmla="*/ 0 w 289"/>
              <a:gd name="T10" fmla="*/ 0 h 1088"/>
              <a:gd name="T11" fmla="*/ 289 w 289"/>
              <a:gd name="T12" fmla="*/ 1088 h 10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" h="1088">
                <a:moveTo>
                  <a:pt x="289" y="0"/>
                </a:moveTo>
                <a:cubicBezTo>
                  <a:pt x="153" y="217"/>
                  <a:pt x="18" y="435"/>
                  <a:pt x="9" y="616"/>
                </a:cubicBezTo>
                <a:cubicBezTo>
                  <a:pt x="0" y="797"/>
                  <a:pt x="189" y="1007"/>
                  <a:pt x="233" y="108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ysDot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43023" name="AutoShape 35"/>
          <p:cNvCxnSpPr>
            <a:cxnSpLocks noChangeShapeType="1"/>
            <a:stCxn id="43016" idx="1"/>
            <a:endCxn id="43017" idx="0"/>
          </p:cNvCxnSpPr>
          <p:nvPr/>
        </p:nvCxnSpPr>
        <p:spPr bwMode="auto">
          <a:xfrm flipH="1">
            <a:off x="989013" y="1816100"/>
            <a:ext cx="865187" cy="512763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</p:cxnSp>
      <p:sp>
        <p:nvSpPr>
          <p:cNvPr id="43024" name="AutoShape 38"/>
          <p:cNvSpPr>
            <a:spLocks noChangeArrowheads="1"/>
          </p:cNvSpPr>
          <p:nvPr/>
        </p:nvSpPr>
        <p:spPr bwMode="auto">
          <a:xfrm rot="2222953">
            <a:off x="3060700" y="2425700"/>
            <a:ext cx="800100" cy="406400"/>
          </a:xfrm>
          <a:prstGeom prst="leftArrow">
            <a:avLst>
              <a:gd name="adj1" fmla="val 50000"/>
              <a:gd name="adj2" fmla="val 49219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3025" name="AutoShape 39"/>
          <p:cNvSpPr>
            <a:spLocks noChangeArrowheads="1"/>
          </p:cNvSpPr>
          <p:nvPr/>
        </p:nvSpPr>
        <p:spPr bwMode="auto">
          <a:xfrm rot="908427">
            <a:off x="2557463" y="3001963"/>
            <a:ext cx="800100" cy="406400"/>
          </a:xfrm>
          <a:prstGeom prst="leftArrow">
            <a:avLst>
              <a:gd name="adj1" fmla="val 50000"/>
              <a:gd name="adj2" fmla="val 49219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3026" name="AutoShape 40"/>
          <p:cNvSpPr>
            <a:spLocks noChangeArrowheads="1"/>
          </p:cNvSpPr>
          <p:nvPr/>
        </p:nvSpPr>
        <p:spPr bwMode="auto">
          <a:xfrm>
            <a:off x="2168525" y="3857625"/>
            <a:ext cx="800100" cy="406400"/>
          </a:xfrm>
          <a:prstGeom prst="leftArrow">
            <a:avLst>
              <a:gd name="adj1" fmla="val 50000"/>
              <a:gd name="adj2" fmla="val 49219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3027" name="AutoShape 41"/>
          <p:cNvSpPr>
            <a:spLocks noChangeArrowheads="1"/>
          </p:cNvSpPr>
          <p:nvPr/>
        </p:nvSpPr>
        <p:spPr bwMode="auto">
          <a:xfrm rot="-1402450">
            <a:off x="2298700" y="4746625"/>
            <a:ext cx="1138238" cy="406400"/>
          </a:xfrm>
          <a:prstGeom prst="leftArrow">
            <a:avLst>
              <a:gd name="adj1" fmla="val 50000"/>
              <a:gd name="adj2" fmla="val 70020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3028" name="AutoShape 42"/>
          <p:cNvSpPr>
            <a:spLocks noChangeArrowheads="1"/>
          </p:cNvSpPr>
          <p:nvPr/>
        </p:nvSpPr>
        <p:spPr bwMode="auto">
          <a:xfrm rot="8831132">
            <a:off x="5999163" y="2633663"/>
            <a:ext cx="800100" cy="406400"/>
          </a:xfrm>
          <a:prstGeom prst="leftArrow">
            <a:avLst>
              <a:gd name="adj1" fmla="val 50000"/>
              <a:gd name="adj2" fmla="val 49219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43029" name="AutoShape 43"/>
          <p:cNvSpPr>
            <a:spLocks noChangeArrowheads="1"/>
          </p:cNvSpPr>
          <p:nvPr/>
        </p:nvSpPr>
        <p:spPr bwMode="auto">
          <a:xfrm rot="-8432526">
            <a:off x="6118225" y="4568825"/>
            <a:ext cx="800100" cy="406400"/>
          </a:xfrm>
          <a:prstGeom prst="leftArrow">
            <a:avLst>
              <a:gd name="adj1" fmla="val 50000"/>
              <a:gd name="adj2" fmla="val 49219"/>
            </a:avLst>
          </a:prstGeom>
          <a:solidFill>
            <a:srgbClr val="BFB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8463" y="196850"/>
            <a:ext cx="7799387" cy="573088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IT supplier procurement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00188"/>
            <a:ext cx="7797800" cy="4165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b="1" smtClean="0"/>
              <a:t>Process defined and co-ordinated for ENTSO-E by EirGrid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Activity supported by team of TPC volunteers from TSOs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Pre-qualification phase – questionnaire and evaluation – selection of shortlist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Development of Request for Proposals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Call for Tender materials</a:t>
            </a:r>
          </a:p>
          <a:p>
            <a:pPr marL="742950" lvl="1">
              <a:lnSpc>
                <a:spcPct val="90000"/>
              </a:lnSpc>
            </a:pPr>
            <a:r>
              <a:rPr lang="en-GB" sz="2000" b="1" smtClean="0"/>
              <a:t>Scope of Services</a:t>
            </a:r>
          </a:p>
          <a:p>
            <a:pPr marL="742950" lvl="1">
              <a:lnSpc>
                <a:spcPct val="90000"/>
              </a:lnSpc>
            </a:pPr>
            <a:r>
              <a:rPr lang="en-GB" sz="2000" b="1" smtClean="0"/>
              <a:t>Requirements Catalogue</a:t>
            </a:r>
          </a:p>
          <a:p>
            <a:pPr marL="742950" lvl="1">
              <a:lnSpc>
                <a:spcPct val="90000"/>
              </a:lnSpc>
            </a:pPr>
            <a:r>
              <a:rPr lang="en-GB" sz="2000" b="1" smtClean="0"/>
              <a:t>Assessment criteria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Market Consultation sessions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Submission and evaluation of bids</a:t>
            </a:r>
          </a:p>
          <a:p>
            <a:pPr>
              <a:lnSpc>
                <a:spcPct val="90000"/>
              </a:lnSpc>
            </a:pPr>
            <a:r>
              <a:rPr lang="en-GB" sz="2000" b="1" smtClean="0"/>
              <a:t>Final interviews and contract negotiation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0"/>
            <a:ext cx="7799388" cy="798513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IT solution scope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5059" name="Obrázek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788" y="798513"/>
            <a:ext cx="833120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203200"/>
            <a:ext cx="7799388" cy="566738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Web presence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3763" y="1289050"/>
            <a:ext cx="7588250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-111125"/>
            <a:ext cx="7799388" cy="595313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Technical overview</a:t>
            </a:r>
          </a:p>
        </p:txBody>
      </p:sp>
      <p:pic>
        <p:nvPicPr>
          <p:cNvPr id="471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2688" y="531813"/>
            <a:ext cx="729932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 txBox="1">
            <a:spLocks noChangeArrowheads="1"/>
          </p:cNvSpPr>
          <p:nvPr/>
        </p:nvSpPr>
        <p:spPr bwMode="auto">
          <a:xfrm>
            <a:off x="330200" y="228600"/>
            <a:ext cx="732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ts val="4800"/>
              </a:lnSpc>
            </a:pPr>
            <a:r>
              <a:rPr lang="en-US" sz="2800" b="1">
                <a:solidFill>
                  <a:srgbClr val="FFFFFF"/>
                </a:solidFill>
              </a:rPr>
              <a:t>IT Project - next steps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727075" y="1905000"/>
            <a:ext cx="821372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0363" indent="-360363">
              <a:spcAft>
                <a:spcPct val="50000"/>
              </a:spcAft>
              <a:buFontTx/>
              <a:buChar char="•"/>
            </a:pPr>
            <a:r>
              <a:rPr lang="en-GB" sz="2400" b="1"/>
              <a:t>Detailed planning &amp; release schedule</a:t>
            </a:r>
          </a:p>
          <a:p>
            <a:pPr marL="360363" indent="-360363">
              <a:spcAft>
                <a:spcPct val="50000"/>
              </a:spcAft>
              <a:buFontTx/>
              <a:buChar char="•"/>
            </a:pPr>
            <a:r>
              <a:rPr lang="en-GB" sz="2400" b="1"/>
              <a:t>Elaboration of requirements</a:t>
            </a:r>
          </a:p>
          <a:p>
            <a:pPr marL="360363" indent="-360363">
              <a:spcAft>
                <a:spcPct val="50000"/>
              </a:spcAft>
              <a:buFontTx/>
              <a:buChar char="•"/>
            </a:pPr>
            <a:r>
              <a:rPr lang="en-GB" sz="2400" b="1"/>
              <a:t>Development and alignment of technical architecture</a:t>
            </a:r>
          </a:p>
          <a:p>
            <a:pPr marL="360363" indent="-360363">
              <a:spcAft>
                <a:spcPct val="50000"/>
              </a:spcAft>
              <a:buFontTx/>
              <a:buChar char="•"/>
            </a:pPr>
            <a:r>
              <a:rPr lang="en-GB" sz="2400" b="1"/>
              <a:t>Test definitions</a:t>
            </a:r>
          </a:p>
          <a:p>
            <a:pPr marL="360363" indent="-360363">
              <a:spcAft>
                <a:spcPct val="50000"/>
              </a:spcAft>
              <a:buFontTx/>
              <a:buChar char="•"/>
            </a:pPr>
            <a:r>
              <a:rPr lang="en-GB" sz="2400" b="1"/>
              <a:t>Migration strategy</a:t>
            </a:r>
          </a:p>
          <a:p>
            <a:pPr marL="360363" indent="-360363">
              <a:spcAft>
                <a:spcPct val="50000"/>
              </a:spcAft>
              <a:buFontTx/>
              <a:buChar char="•"/>
            </a:pPr>
            <a:endParaRPr lang="en-GB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 txBox="1">
            <a:spLocks noChangeArrowheads="1"/>
          </p:cNvSpPr>
          <p:nvPr/>
        </p:nvSpPr>
        <p:spPr bwMode="auto">
          <a:xfrm>
            <a:off x="330200" y="228600"/>
            <a:ext cx="732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ts val="4800"/>
              </a:lnSpc>
            </a:pPr>
            <a:r>
              <a:rPr lang="en-US" sz="2400" b="1">
                <a:solidFill>
                  <a:srgbClr val="FFFFFF"/>
                </a:solidFill>
              </a:rPr>
              <a:t>The new ENTSO-E Transparency platform</a:t>
            </a:r>
            <a:endParaRPr lang="en-US" b="1">
              <a:solidFill>
                <a:schemeClr val="tx2"/>
              </a:solidFill>
            </a:endParaRPr>
          </a:p>
        </p:txBody>
      </p:sp>
      <p:sp>
        <p:nvSpPr>
          <p:cNvPr id="29698" name="Text Box 7"/>
          <p:cNvSpPr txBox="1">
            <a:spLocks noChangeArrowheads="1"/>
          </p:cNvSpPr>
          <p:nvPr/>
        </p:nvSpPr>
        <p:spPr bwMode="auto">
          <a:xfrm>
            <a:off x="1257300" y="1408113"/>
            <a:ext cx="6942138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Regulation on transparency in electricity markets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ENTSO-E obligations &amp; REMIT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Existing transparency platform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Project focus and structure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Procurement exercise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Outline of new platform structure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Project schedule &amp; roadmap</a:t>
            </a:r>
          </a:p>
          <a:p>
            <a:pPr marL="179388" indent="-179388">
              <a:spcAft>
                <a:spcPct val="50000"/>
              </a:spcAft>
              <a:buFontTx/>
              <a:buChar char="•"/>
            </a:pPr>
            <a:r>
              <a:rPr lang="en-GB" sz="2400"/>
              <a:t>Key challenges &amp; critical success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99387" cy="406400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Evolution of business requirements </a:t>
            </a:r>
          </a:p>
        </p:txBody>
      </p:sp>
      <p:sp>
        <p:nvSpPr>
          <p:cNvPr id="49154" name="AutoShape 4"/>
          <p:cNvSpPr>
            <a:spLocks noChangeArrowheads="1"/>
          </p:cNvSpPr>
          <p:nvPr/>
        </p:nvSpPr>
        <p:spPr bwMode="auto">
          <a:xfrm>
            <a:off x="611188" y="3217863"/>
            <a:ext cx="1008062" cy="504825"/>
          </a:xfrm>
          <a:prstGeom prst="homePlate">
            <a:avLst>
              <a:gd name="adj" fmla="val 4992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Initial </a:t>
            </a:r>
            <a:br>
              <a:rPr lang="en-GB" sz="1200">
                <a:solidFill>
                  <a:schemeClr val="bg1"/>
                </a:solidFill>
              </a:rPr>
            </a:br>
            <a:r>
              <a:rPr lang="en-GB" sz="1200">
                <a:solidFill>
                  <a:schemeClr val="bg1"/>
                </a:solidFill>
              </a:rPr>
              <a:t>drafts</a:t>
            </a:r>
          </a:p>
        </p:txBody>
      </p:sp>
      <p:sp>
        <p:nvSpPr>
          <p:cNvPr id="49155" name="AutoShape 5"/>
          <p:cNvSpPr>
            <a:spLocks noChangeArrowheads="1"/>
          </p:cNvSpPr>
          <p:nvPr/>
        </p:nvSpPr>
        <p:spPr bwMode="auto">
          <a:xfrm>
            <a:off x="1547813" y="3217863"/>
            <a:ext cx="936625" cy="504825"/>
          </a:xfrm>
          <a:prstGeom prst="chevron">
            <a:avLst>
              <a:gd name="adj" fmla="val 46384"/>
            </a:avLst>
          </a:prstGeom>
          <a:solidFill>
            <a:srgbClr val="CDA48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>
                <a:solidFill>
                  <a:schemeClr val="bg1"/>
                </a:solidFill>
              </a:rPr>
              <a:t>    review</a:t>
            </a:r>
          </a:p>
        </p:txBody>
      </p:sp>
      <p:sp>
        <p:nvSpPr>
          <p:cNvPr id="49156" name="AutoShape 6"/>
          <p:cNvSpPr>
            <a:spLocks noChangeArrowheads="1"/>
          </p:cNvSpPr>
          <p:nvPr/>
        </p:nvSpPr>
        <p:spPr bwMode="auto">
          <a:xfrm>
            <a:off x="2482850" y="3217863"/>
            <a:ext cx="936625" cy="504825"/>
          </a:xfrm>
          <a:prstGeom prst="chevron">
            <a:avLst>
              <a:gd name="adj" fmla="val 46384"/>
            </a:avLst>
          </a:prstGeom>
          <a:solidFill>
            <a:srgbClr val="F8875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000"/>
              <a:t>Propose &amp;</a:t>
            </a:r>
            <a:br>
              <a:rPr lang="en-GB" sz="1000"/>
            </a:br>
            <a:r>
              <a:rPr lang="en-GB" sz="1000"/>
              <a:t>agree </a:t>
            </a:r>
            <a:br>
              <a:rPr lang="en-GB" sz="1000"/>
            </a:br>
            <a:r>
              <a:rPr lang="en-GB" sz="1000"/>
              <a:t>resolution</a:t>
            </a:r>
          </a:p>
        </p:txBody>
      </p:sp>
      <p:sp>
        <p:nvSpPr>
          <p:cNvPr id="49157" name="AutoShape 7"/>
          <p:cNvSpPr>
            <a:spLocks noChangeArrowheads="1"/>
          </p:cNvSpPr>
          <p:nvPr/>
        </p:nvSpPr>
        <p:spPr bwMode="auto">
          <a:xfrm>
            <a:off x="3276600" y="3217863"/>
            <a:ext cx="936625" cy="504825"/>
          </a:xfrm>
          <a:prstGeom prst="chevron">
            <a:avLst>
              <a:gd name="adj" fmla="val 46384"/>
            </a:avLst>
          </a:prstGeom>
          <a:solidFill>
            <a:srgbClr val="CDCCE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Generate</a:t>
            </a:r>
            <a:br>
              <a:rPr lang="en-GB" sz="1200"/>
            </a:br>
            <a:r>
              <a:rPr lang="en-GB" sz="1200"/>
              <a:t>revised doc</a:t>
            </a:r>
          </a:p>
        </p:txBody>
      </p:sp>
      <p:sp>
        <p:nvSpPr>
          <p:cNvPr id="49158" name="AutoShape 8"/>
          <p:cNvSpPr>
            <a:spLocks noChangeArrowheads="1"/>
          </p:cNvSpPr>
          <p:nvPr/>
        </p:nvSpPr>
        <p:spPr bwMode="auto">
          <a:xfrm>
            <a:off x="5148263" y="3217863"/>
            <a:ext cx="647700" cy="504825"/>
          </a:xfrm>
          <a:prstGeom prst="chevron">
            <a:avLst>
              <a:gd name="adj" fmla="val 32075"/>
            </a:avLst>
          </a:prstGeom>
          <a:solidFill>
            <a:srgbClr val="CDCCE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   revise</a:t>
            </a:r>
          </a:p>
        </p:txBody>
      </p:sp>
      <p:sp>
        <p:nvSpPr>
          <p:cNvPr id="49159" name="AutoShape 9"/>
          <p:cNvSpPr>
            <a:spLocks noChangeArrowheads="1"/>
          </p:cNvSpPr>
          <p:nvPr/>
        </p:nvSpPr>
        <p:spPr bwMode="auto">
          <a:xfrm rot="5400000">
            <a:off x="1403350" y="3867150"/>
            <a:ext cx="431800" cy="431800"/>
          </a:xfrm>
          <a:custGeom>
            <a:avLst/>
            <a:gdLst>
              <a:gd name="T0" fmla="*/ 2147483647 w 21600"/>
              <a:gd name="T1" fmla="*/ 0 h 21600"/>
              <a:gd name="T2" fmla="*/ 1478375835 w 21600"/>
              <a:gd name="T3" fmla="*/ 1149864753 h 21600"/>
              <a:gd name="T4" fmla="*/ 0 w 21600"/>
              <a:gd name="T5" fmla="*/ 2147483647 h 21600"/>
              <a:gd name="T6" fmla="*/ 1478375835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1149864753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49AAB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0" name="AutoShape 10"/>
          <p:cNvSpPr>
            <a:spLocks noChangeArrowheads="1"/>
          </p:cNvSpPr>
          <p:nvPr/>
        </p:nvSpPr>
        <p:spPr bwMode="auto">
          <a:xfrm>
            <a:off x="2051050" y="3937000"/>
            <a:ext cx="1657350" cy="504825"/>
          </a:xfrm>
          <a:prstGeom prst="homePlate">
            <a:avLst>
              <a:gd name="adj" fmla="val 82075"/>
            </a:avLst>
          </a:prstGeom>
          <a:solidFill>
            <a:srgbClr val="49AAB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Data model</a:t>
            </a:r>
            <a:br>
              <a:rPr lang="en-GB" sz="1200">
                <a:solidFill>
                  <a:schemeClr val="bg1"/>
                </a:solidFill>
              </a:rPr>
            </a:br>
            <a:r>
              <a:rPr lang="en-GB" sz="1200">
                <a:solidFill>
                  <a:schemeClr val="bg1"/>
                </a:solidFill>
              </a:rPr>
              <a:t>drafting</a:t>
            </a:r>
          </a:p>
        </p:txBody>
      </p:sp>
      <p:sp>
        <p:nvSpPr>
          <p:cNvPr id="49161" name="AutoShape 11"/>
          <p:cNvSpPr>
            <a:spLocks noChangeArrowheads="1"/>
          </p:cNvSpPr>
          <p:nvPr/>
        </p:nvSpPr>
        <p:spPr bwMode="auto">
          <a:xfrm rot="10800000">
            <a:off x="4716463" y="2282825"/>
            <a:ext cx="266700" cy="935038"/>
          </a:xfrm>
          <a:prstGeom prst="upArrow">
            <a:avLst>
              <a:gd name="adj1" fmla="val 50000"/>
              <a:gd name="adj2" fmla="val 87649"/>
            </a:avLst>
          </a:prstGeom>
          <a:solidFill>
            <a:srgbClr val="D6765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Text Box 12"/>
          <p:cNvSpPr txBox="1">
            <a:spLocks noChangeArrowheads="1"/>
          </p:cNvSpPr>
          <p:nvPr/>
        </p:nvSpPr>
        <p:spPr bwMode="auto">
          <a:xfrm>
            <a:off x="3395663" y="2184400"/>
            <a:ext cx="1365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/>
              <a:t>Draft </a:t>
            </a:r>
            <a:br>
              <a:rPr lang="en-GB" b="1"/>
            </a:br>
            <a:r>
              <a:rPr lang="en-GB" b="1"/>
              <a:t>Regulation</a:t>
            </a:r>
          </a:p>
        </p:txBody>
      </p:sp>
      <p:sp>
        <p:nvSpPr>
          <p:cNvPr id="49163" name="AutoShape 13"/>
          <p:cNvSpPr>
            <a:spLocks noChangeArrowheads="1"/>
          </p:cNvSpPr>
          <p:nvPr/>
        </p:nvSpPr>
        <p:spPr bwMode="auto">
          <a:xfrm>
            <a:off x="5726113" y="4730750"/>
            <a:ext cx="1368425" cy="504825"/>
          </a:xfrm>
          <a:prstGeom prst="homePlate">
            <a:avLst>
              <a:gd name="adj" fmla="val 67767"/>
            </a:avLst>
          </a:prstGeom>
          <a:solidFill>
            <a:srgbClr val="CDA48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>
                <a:solidFill>
                  <a:schemeClr val="bg1"/>
                </a:solidFill>
              </a:rPr>
              <a:t>Stakeholder</a:t>
            </a:r>
            <a:br>
              <a:rPr lang="en-GB" sz="1400" b="1">
                <a:solidFill>
                  <a:schemeClr val="bg1"/>
                </a:solidFill>
              </a:rPr>
            </a:br>
            <a:r>
              <a:rPr lang="en-GB" sz="1400" b="1">
                <a:solidFill>
                  <a:schemeClr val="bg1"/>
                </a:solidFill>
              </a:rPr>
              <a:t>review</a:t>
            </a:r>
          </a:p>
        </p:txBody>
      </p:sp>
      <p:sp>
        <p:nvSpPr>
          <p:cNvPr id="49164" name="Line 14"/>
          <p:cNvSpPr>
            <a:spLocks noChangeShapeType="1"/>
          </p:cNvSpPr>
          <p:nvPr/>
        </p:nvSpPr>
        <p:spPr bwMode="auto">
          <a:xfrm>
            <a:off x="5783263" y="3506788"/>
            <a:ext cx="0" cy="1150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Line 15"/>
          <p:cNvSpPr>
            <a:spLocks noChangeShapeType="1"/>
          </p:cNvSpPr>
          <p:nvPr/>
        </p:nvSpPr>
        <p:spPr bwMode="auto">
          <a:xfrm flipV="1">
            <a:off x="7080250" y="3506788"/>
            <a:ext cx="0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9166" name="Group 16"/>
          <p:cNvGrpSpPr>
            <a:grpSpLocks/>
          </p:cNvGrpSpPr>
          <p:nvPr/>
        </p:nvGrpSpPr>
        <p:grpSpPr bwMode="auto">
          <a:xfrm>
            <a:off x="3708400" y="3433763"/>
            <a:ext cx="1008063" cy="793750"/>
            <a:chOff x="2018" y="1071"/>
            <a:chExt cx="953" cy="499"/>
          </a:xfrm>
        </p:grpSpPr>
        <p:sp>
          <p:nvSpPr>
            <p:cNvPr id="49173" name="Line 17"/>
            <p:cNvSpPr>
              <a:spLocks noChangeShapeType="1"/>
            </p:cNvSpPr>
            <p:nvPr/>
          </p:nvSpPr>
          <p:spPr bwMode="auto">
            <a:xfrm>
              <a:off x="2018" y="1570"/>
              <a:ext cx="953" cy="0"/>
            </a:xfrm>
            <a:prstGeom prst="line">
              <a:avLst/>
            </a:prstGeom>
            <a:noFill/>
            <a:ln w="38100">
              <a:solidFill>
                <a:srgbClr val="2D686D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4" name="Line 18"/>
            <p:cNvSpPr>
              <a:spLocks noChangeShapeType="1"/>
            </p:cNvSpPr>
            <p:nvPr/>
          </p:nvSpPr>
          <p:spPr bwMode="auto">
            <a:xfrm flipV="1">
              <a:off x="2971" y="1071"/>
              <a:ext cx="0" cy="499"/>
            </a:xfrm>
            <a:prstGeom prst="line">
              <a:avLst/>
            </a:prstGeom>
            <a:noFill/>
            <a:ln w="38100">
              <a:solidFill>
                <a:srgbClr val="2D686D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67" name="AutoShape 24"/>
          <p:cNvSpPr>
            <a:spLocks noChangeArrowheads="1"/>
          </p:cNvSpPr>
          <p:nvPr/>
        </p:nvSpPr>
        <p:spPr bwMode="auto">
          <a:xfrm>
            <a:off x="4859338" y="3219450"/>
            <a:ext cx="433387" cy="504825"/>
          </a:xfrm>
          <a:prstGeom prst="chevron">
            <a:avLst>
              <a:gd name="adj" fmla="val 25000"/>
            </a:avLst>
          </a:prstGeom>
          <a:solidFill>
            <a:srgbClr val="F8875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/>
          </a:p>
        </p:txBody>
      </p:sp>
      <p:sp>
        <p:nvSpPr>
          <p:cNvPr id="49168" name="AutoShape 25"/>
          <p:cNvSpPr>
            <a:spLocks noChangeArrowheads="1"/>
          </p:cNvSpPr>
          <p:nvPr/>
        </p:nvSpPr>
        <p:spPr bwMode="auto">
          <a:xfrm>
            <a:off x="7354888" y="3219450"/>
            <a:ext cx="647700" cy="504825"/>
          </a:xfrm>
          <a:prstGeom prst="chevron">
            <a:avLst>
              <a:gd name="adj" fmla="val 32075"/>
            </a:avLst>
          </a:prstGeom>
          <a:solidFill>
            <a:srgbClr val="CDCCE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/>
              <a:t>   revise</a:t>
            </a:r>
          </a:p>
        </p:txBody>
      </p:sp>
      <p:sp>
        <p:nvSpPr>
          <p:cNvPr id="49169" name="AutoShape 26"/>
          <p:cNvSpPr>
            <a:spLocks noChangeArrowheads="1"/>
          </p:cNvSpPr>
          <p:nvPr/>
        </p:nvSpPr>
        <p:spPr bwMode="auto">
          <a:xfrm>
            <a:off x="7094538" y="3221038"/>
            <a:ext cx="433387" cy="504825"/>
          </a:xfrm>
          <a:prstGeom prst="chevron">
            <a:avLst>
              <a:gd name="adj" fmla="val 25000"/>
            </a:avLst>
          </a:prstGeom>
          <a:solidFill>
            <a:srgbClr val="F8875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 sz="1200"/>
          </a:p>
        </p:txBody>
      </p:sp>
      <p:sp>
        <p:nvSpPr>
          <p:cNvPr id="49170" name="AutoShape 27"/>
          <p:cNvSpPr>
            <a:spLocks noChangeArrowheads="1"/>
          </p:cNvSpPr>
          <p:nvPr/>
        </p:nvSpPr>
        <p:spPr bwMode="auto">
          <a:xfrm rot="10800000">
            <a:off x="7116763" y="2227263"/>
            <a:ext cx="266700" cy="935037"/>
          </a:xfrm>
          <a:prstGeom prst="upArrow">
            <a:avLst>
              <a:gd name="adj1" fmla="val 50000"/>
              <a:gd name="adj2" fmla="val 87649"/>
            </a:avLst>
          </a:prstGeom>
          <a:solidFill>
            <a:srgbClr val="D6765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71" name="AutoShape 28"/>
          <p:cNvSpPr>
            <a:spLocks noChangeArrowheads="1"/>
          </p:cNvSpPr>
          <p:nvPr/>
        </p:nvSpPr>
        <p:spPr bwMode="auto">
          <a:xfrm>
            <a:off x="1403350" y="1349375"/>
            <a:ext cx="6599238" cy="7381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solidFill>
                  <a:schemeClr val="bg1"/>
                </a:solidFill>
              </a:rPr>
              <a:t>       Regulation drafting ………. Comitology process</a:t>
            </a:r>
          </a:p>
        </p:txBody>
      </p:sp>
      <p:sp>
        <p:nvSpPr>
          <p:cNvPr id="49172" name="Text Box 29"/>
          <p:cNvSpPr txBox="1">
            <a:spLocks noChangeArrowheads="1"/>
          </p:cNvSpPr>
          <p:nvPr/>
        </p:nvSpPr>
        <p:spPr bwMode="auto">
          <a:xfrm>
            <a:off x="5711825" y="2328863"/>
            <a:ext cx="13652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b="1"/>
              <a:t>final </a:t>
            </a:r>
            <a:br>
              <a:rPr lang="en-GB" b="1"/>
            </a:br>
            <a:r>
              <a:rPr lang="en-GB" b="1"/>
              <a:t>Regulation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8163" y="0"/>
            <a:ext cx="7799387" cy="722313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Releases – Roadmap</a:t>
            </a:r>
          </a:p>
        </p:txBody>
      </p:sp>
      <p:graphicFrame>
        <p:nvGraphicFramePr>
          <p:cNvPr id="65647" name="Group 111"/>
          <p:cNvGraphicFramePr>
            <a:graphicFrameLocks noGrp="1"/>
          </p:cNvGraphicFramePr>
          <p:nvPr/>
        </p:nvGraphicFramePr>
        <p:xfrm>
          <a:off x="1069975" y="1471613"/>
          <a:ext cx="7034213" cy="4270375"/>
        </p:xfrm>
        <a:graphic>
          <a:graphicData uri="http://schemas.openxmlformats.org/drawingml/2006/table">
            <a:tbl>
              <a:tblPr/>
              <a:tblGrid>
                <a:gridCol w="879475"/>
                <a:gridCol w="879475"/>
                <a:gridCol w="877888"/>
                <a:gridCol w="881062"/>
                <a:gridCol w="879475"/>
                <a:gridCol w="877888"/>
                <a:gridCol w="879475"/>
                <a:gridCol w="879475"/>
              </a:tblGrid>
              <a:tr h="469900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71" name="AutoShape 98"/>
          <p:cNvSpPr>
            <a:spLocks noChangeArrowheads="1"/>
          </p:cNvSpPr>
          <p:nvPr/>
        </p:nvSpPr>
        <p:spPr bwMode="auto">
          <a:xfrm>
            <a:off x="538163" y="2492375"/>
            <a:ext cx="1081087" cy="360363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Regulation</a:t>
            </a:r>
          </a:p>
        </p:txBody>
      </p:sp>
      <p:sp>
        <p:nvSpPr>
          <p:cNvPr id="50272" name="Line 99"/>
          <p:cNvSpPr>
            <a:spLocks noChangeShapeType="1"/>
          </p:cNvSpPr>
          <p:nvPr/>
        </p:nvSpPr>
        <p:spPr bwMode="auto">
          <a:xfrm>
            <a:off x="1763713" y="2708275"/>
            <a:ext cx="4337050" cy="0"/>
          </a:xfrm>
          <a:prstGeom prst="line">
            <a:avLst/>
          </a:prstGeom>
          <a:noFill/>
          <a:ln w="57150">
            <a:solidFill>
              <a:srgbClr val="FF99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0273" name="AutoShape 100"/>
          <p:cNvSpPr>
            <a:spLocks noChangeArrowheads="1"/>
          </p:cNvSpPr>
          <p:nvPr/>
        </p:nvSpPr>
        <p:spPr bwMode="auto">
          <a:xfrm>
            <a:off x="6154738" y="2492375"/>
            <a:ext cx="1265237" cy="5810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Implentation </a:t>
            </a:r>
          </a:p>
          <a:p>
            <a:pPr algn="ctr"/>
            <a:r>
              <a:rPr lang="en-GB" sz="1600" b="1">
                <a:solidFill>
                  <a:schemeClr val="bg1"/>
                </a:solidFill>
              </a:rPr>
              <a:t>deadline</a:t>
            </a:r>
          </a:p>
        </p:txBody>
      </p:sp>
      <p:sp>
        <p:nvSpPr>
          <p:cNvPr id="50274" name="Text Box 101"/>
          <p:cNvSpPr txBox="1">
            <a:spLocks noChangeArrowheads="1"/>
          </p:cNvSpPr>
          <p:nvPr/>
        </p:nvSpPr>
        <p:spPr bwMode="auto">
          <a:xfrm>
            <a:off x="87313" y="3881438"/>
            <a:ext cx="1962150" cy="3667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i="1">
                <a:solidFill>
                  <a:schemeClr val="bg1"/>
                </a:solidFill>
              </a:rPr>
              <a:t>EMFIP Releases:</a:t>
            </a:r>
          </a:p>
        </p:txBody>
      </p:sp>
      <p:sp>
        <p:nvSpPr>
          <p:cNvPr id="50275" name="AutoShape 102"/>
          <p:cNvSpPr>
            <a:spLocks noChangeArrowheads="1"/>
          </p:cNvSpPr>
          <p:nvPr/>
        </p:nvSpPr>
        <p:spPr bwMode="auto">
          <a:xfrm>
            <a:off x="2339975" y="4365625"/>
            <a:ext cx="287338" cy="287338"/>
          </a:xfrm>
          <a:prstGeom prst="diamond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1</a:t>
            </a:r>
          </a:p>
        </p:txBody>
      </p:sp>
      <p:sp>
        <p:nvSpPr>
          <p:cNvPr id="50276" name="AutoShape 103"/>
          <p:cNvSpPr>
            <a:spLocks noChangeArrowheads="1"/>
          </p:cNvSpPr>
          <p:nvPr/>
        </p:nvSpPr>
        <p:spPr bwMode="auto">
          <a:xfrm>
            <a:off x="4140200" y="4713288"/>
            <a:ext cx="287338" cy="287337"/>
          </a:xfrm>
          <a:prstGeom prst="diamond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2</a:t>
            </a:r>
          </a:p>
        </p:txBody>
      </p:sp>
      <p:sp>
        <p:nvSpPr>
          <p:cNvPr id="50277" name="AutoShape 104"/>
          <p:cNvSpPr>
            <a:spLocks noChangeArrowheads="1"/>
          </p:cNvSpPr>
          <p:nvPr/>
        </p:nvSpPr>
        <p:spPr bwMode="auto">
          <a:xfrm>
            <a:off x="6229350" y="5145088"/>
            <a:ext cx="287338" cy="287337"/>
          </a:xfrm>
          <a:prstGeom prst="diamond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3</a:t>
            </a:r>
          </a:p>
        </p:txBody>
      </p:sp>
      <p:sp>
        <p:nvSpPr>
          <p:cNvPr id="50278" name="Text Box 105"/>
          <p:cNvSpPr txBox="1">
            <a:spLocks noChangeArrowheads="1"/>
          </p:cNvSpPr>
          <p:nvPr/>
        </p:nvSpPr>
        <p:spPr bwMode="auto">
          <a:xfrm>
            <a:off x="34925" y="4286250"/>
            <a:ext cx="219075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GB"/>
              <a:t>takeover entsoe.net</a:t>
            </a:r>
          </a:p>
        </p:txBody>
      </p:sp>
      <p:sp>
        <p:nvSpPr>
          <p:cNvPr id="50279" name="Text Box 106"/>
          <p:cNvSpPr txBox="1">
            <a:spLocks noChangeArrowheads="1"/>
          </p:cNvSpPr>
          <p:nvPr/>
        </p:nvSpPr>
        <p:spPr bwMode="auto">
          <a:xfrm>
            <a:off x="1889125" y="4646613"/>
            <a:ext cx="21780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GB"/>
              <a:t>Additional data sets</a:t>
            </a:r>
          </a:p>
        </p:txBody>
      </p:sp>
      <p:sp>
        <p:nvSpPr>
          <p:cNvPr id="50280" name="Text Box 107"/>
          <p:cNvSpPr txBox="1">
            <a:spLocks noChangeArrowheads="1"/>
          </p:cNvSpPr>
          <p:nvPr/>
        </p:nvSpPr>
        <p:spPr bwMode="auto">
          <a:xfrm>
            <a:off x="3182938" y="5078413"/>
            <a:ext cx="29019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GB"/>
              <a:t>Final release:  all data sets</a:t>
            </a:r>
          </a:p>
        </p:txBody>
      </p:sp>
      <p:sp>
        <p:nvSpPr>
          <p:cNvPr id="50281" name="AutoShape 108"/>
          <p:cNvSpPr>
            <a:spLocks noChangeArrowheads="1"/>
          </p:cNvSpPr>
          <p:nvPr/>
        </p:nvSpPr>
        <p:spPr bwMode="auto">
          <a:xfrm>
            <a:off x="0" y="3357563"/>
            <a:ext cx="2627313" cy="322262"/>
          </a:xfrm>
          <a:prstGeom prst="roundRect">
            <a:avLst>
              <a:gd name="adj" fmla="val 16667"/>
            </a:avLst>
          </a:prstGeom>
          <a:solidFill>
            <a:srgbClr val="E25E54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 b="1">
                <a:solidFill>
                  <a:schemeClr val="bg1"/>
                </a:solidFill>
              </a:rPr>
              <a:t>Existing platform operational</a:t>
            </a:r>
          </a:p>
        </p:txBody>
      </p:sp>
      <p:sp>
        <p:nvSpPr>
          <p:cNvPr id="50282" name="AutoShape 109"/>
          <p:cNvSpPr>
            <a:spLocks noChangeArrowheads="1"/>
          </p:cNvSpPr>
          <p:nvPr/>
        </p:nvSpPr>
        <p:spPr bwMode="auto">
          <a:xfrm>
            <a:off x="2592388" y="3357563"/>
            <a:ext cx="2051050" cy="322262"/>
          </a:xfrm>
          <a:prstGeom prst="roundRect">
            <a:avLst>
              <a:gd name="adj" fmla="val 16667"/>
            </a:avLst>
          </a:prstGeom>
          <a:solidFill>
            <a:srgbClr val="F2B8B4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GB" sz="1400" b="1">
                <a:solidFill>
                  <a:schemeClr val="bg1"/>
                </a:solidFill>
              </a:rPr>
              <a:t> archive use only</a:t>
            </a:r>
          </a:p>
        </p:txBody>
      </p:sp>
      <p:sp>
        <p:nvSpPr>
          <p:cNvPr id="50283" name="AutoShape 110"/>
          <p:cNvSpPr>
            <a:spLocks noChangeArrowheads="1"/>
          </p:cNvSpPr>
          <p:nvPr/>
        </p:nvSpPr>
        <p:spPr bwMode="auto">
          <a:xfrm>
            <a:off x="2555875" y="3763963"/>
            <a:ext cx="5761038" cy="647700"/>
          </a:xfrm>
          <a:prstGeom prst="rightArrow">
            <a:avLst>
              <a:gd name="adj1" fmla="val 54269"/>
              <a:gd name="adj2" fmla="val 85034"/>
            </a:avLst>
          </a:prstGeom>
          <a:solidFill>
            <a:schemeClr val="hlink"/>
          </a:solidFill>
          <a:ln w="38100">
            <a:noFill/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>
                <a:solidFill>
                  <a:schemeClr val="bg1"/>
                </a:solidFill>
              </a:rPr>
              <a:t>EMFIP live (as “entsoe.net”?)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11138"/>
            <a:ext cx="7799387" cy="598487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Key challenges &amp; success factors</a:t>
            </a:r>
          </a:p>
        </p:txBody>
      </p:sp>
      <p:sp>
        <p:nvSpPr>
          <p:cNvPr id="51202" name="AutoShape 1034"/>
          <p:cNvSpPr>
            <a:spLocks noChangeArrowheads="1"/>
          </p:cNvSpPr>
          <p:nvPr/>
        </p:nvSpPr>
        <p:spPr bwMode="auto">
          <a:xfrm>
            <a:off x="982663" y="1436688"/>
            <a:ext cx="7231062" cy="1573212"/>
          </a:xfrm>
          <a:prstGeom prst="flowChartAlternateProcess">
            <a:avLst/>
          </a:prstGeom>
          <a:solidFill>
            <a:srgbClr val="F2DC3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363" indent="-360363">
              <a:spcAft>
                <a:spcPct val="50000"/>
              </a:spcAft>
              <a:buFont typeface="Wingdings" pitchFamily="2" charset="2"/>
              <a:buChar char="M"/>
            </a:pPr>
            <a:r>
              <a:rPr lang="fr-FR" sz="2000" b="1"/>
              <a:t>Timeline for Regulation &amp; project scope impacts</a:t>
            </a:r>
          </a:p>
          <a:p>
            <a:pPr marL="360363" indent="-360363">
              <a:spcAft>
                <a:spcPct val="50000"/>
              </a:spcAft>
              <a:buFont typeface="Wingdings" pitchFamily="2" charset="2"/>
              <a:buChar char="M"/>
            </a:pPr>
            <a:r>
              <a:rPr lang="fr-FR" sz="2000" b="1"/>
              <a:t>Maintain continuity of service</a:t>
            </a:r>
          </a:p>
          <a:p>
            <a:pPr marL="360363" indent="-360363">
              <a:spcAft>
                <a:spcPct val="50000"/>
              </a:spcAft>
              <a:buFont typeface="Wingdings" pitchFamily="2" charset="2"/>
              <a:buChar char="M"/>
            </a:pPr>
            <a:r>
              <a:rPr lang="fr-FR" sz="2000" b="1"/>
              <a:t>Co-ordination with Data Providers project development</a:t>
            </a:r>
            <a:r>
              <a:rPr lang="fr-FR" sz="2000" b="1"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51203" name="AutoShape 1034"/>
          <p:cNvSpPr>
            <a:spLocks noChangeArrowheads="1"/>
          </p:cNvSpPr>
          <p:nvPr/>
        </p:nvSpPr>
        <p:spPr bwMode="auto">
          <a:xfrm>
            <a:off x="984250" y="3738563"/>
            <a:ext cx="7229475" cy="1573212"/>
          </a:xfrm>
          <a:prstGeom prst="flowChartAlternateProcess">
            <a:avLst/>
          </a:prstGeom>
          <a:solidFill>
            <a:srgbClr val="32E2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60363" indent="-360363">
              <a:spcAft>
                <a:spcPct val="50000"/>
              </a:spcAft>
              <a:buFont typeface="Wingdings" pitchFamily="2" charset="2"/>
              <a:buChar char="ü"/>
            </a:pPr>
            <a:r>
              <a:rPr lang="fr-FR" sz="2000" b="1"/>
              <a:t>Stakeholder engagement</a:t>
            </a:r>
          </a:p>
          <a:p>
            <a:pPr marL="360363" indent="-360363">
              <a:spcAft>
                <a:spcPct val="50000"/>
              </a:spcAft>
              <a:buFont typeface="Wingdings" pitchFamily="2" charset="2"/>
              <a:buChar char="ü"/>
            </a:pPr>
            <a:r>
              <a:rPr lang="fr-FR" sz="2000" b="1"/>
              <a:t>Communication with Data Providers </a:t>
            </a:r>
          </a:p>
          <a:p>
            <a:pPr marL="360363" indent="-360363">
              <a:spcAft>
                <a:spcPct val="50000"/>
              </a:spcAft>
              <a:buFont typeface="Wingdings" pitchFamily="2" charset="2"/>
              <a:buChar char="ü"/>
            </a:pPr>
            <a:r>
              <a:rPr lang="fr-FR" sz="2000" b="1"/>
              <a:t>Support of Working Group expert teams</a:t>
            </a:r>
            <a:r>
              <a:rPr lang="fr-FR" sz="2000" b="1">
                <a:ea typeface="ＭＳ Ｐゴシック"/>
                <a:cs typeface="ＭＳ Ｐゴシック"/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5"/>
          <p:cNvSpPr>
            <a:spLocks noGrp="1"/>
          </p:cNvSpPr>
          <p:nvPr>
            <p:ph type="body" sz="quarter" idx="10"/>
          </p:nvPr>
        </p:nvSpPr>
        <p:spPr>
          <a:xfrm>
            <a:off x="254000" y="1673225"/>
            <a:ext cx="8647113" cy="1062038"/>
          </a:xfrm>
        </p:spPr>
        <p:txBody>
          <a:bodyPr/>
          <a:lstStyle/>
          <a:p>
            <a:pPr algn="ctr">
              <a:spcAft>
                <a:spcPct val="0"/>
              </a:spcAft>
              <a:defRPr/>
            </a:pPr>
            <a:endParaRPr lang="en-GB"/>
          </a:p>
          <a:p>
            <a:pPr algn="ctr">
              <a:spcAft>
                <a:spcPct val="0"/>
              </a:spcAft>
              <a:defRPr/>
            </a:pPr>
            <a:r>
              <a:rPr/>
              <a:t>Thank You</a:t>
            </a:r>
          </a:p>
          <a:p>
            <a:pPr algn="ctr">
              <a:spcAft>
                <a:spcPct val="0"/>
              </a:spcAft>
              <a:defRPr/>
            </a:pPr>
            <a:endParaRPr/>
          </a:p>
          <a:p>
            <a:pPr algn="ctr">
              <a:spcAft>
                <a:spcPct val="0"/>
              </a:spcAft>
              <a:defRPr/>
            </a:pPr>
            <a:r>
              <a:rPr sz="2000"/>
              <a:t>Andy.Spiceley@nationalgrid.com</a:t>
            </a:r>
          </a:p>
          <a:p>
            <a:pPr algn="ctr">
              <a:spcAft>
                <a:spcPct val="0"/>
              </a:spcAft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70000" y="1287463"/>
            <a:ext cx="7413625" cy="1214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DIRECTIVE 2009/72/EC OF THE EUROPEAN PARLIAMENT AND OF THE COUNCIL</a:t>
            </a:r>
          </a:p>
          <a:p>
            <a:pPr algn="ctr">
              <a:defRPr/>
            </a:pPr>
            <a:r>
              <a:rPr lang="fr-FR" sz="1600" b="1" dirty="0"/>
              <a:t>of 13 July 2009</a:t>
            </a:r>
          </a:p>
          <a:p>
            <a:pPr algn="ctr">
              <a:defRPr/>
            </a:pPr>
            <a:r>
              <a:rPr lang="en-US" sz="1600" b="1" dirty="0"/>
              <a:t>concerning common rules for the internal market in electricity </a:t>
            </a:r>
            <a:endParaRPr lang="fr-FR" sz="1600" dirty="0"/>
          </a:p>
        </p:txBody>
      </p:sp>
      <p:sp>
        <p:nvSpPr>
          <p:cNvPr id="6" name="Ellipse 5"/>
          <p:cNvSpPr/>
          <p:nvPr/>
        </p:nvSpPr>
        <p:spPr>
          <a:xfrm>
            <a:off x="1963738" y="2674938"/>
            <a:ext cx="1939925" cy="121443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Regulation</a:t>
            </a:r>
            <a:r>
              <a:rPr lang="fr-FR" dirty="0"/>
              <a:t> 714/2009</a:t>
            </a:r>
          </a:p>
        </p:txBody>
      </p:sp>
      <p:sp>
        <p:nvSpPr>
          <p:cNvPr id="7" name="Ellipse 6"/>
          <p:cNvSpPr/>
          <p:nvPr/>
        </p:nvSpPr>
        <p:spPr>
          <a:xfrm>
            <a:off x="5214938" y="2552700"/>
            <a:ext cx="2236787" cy="13239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Regulation</a:t>
            </a:r>
            <a:r>
              <a:rPr lang="fr-FR" dirty="0"/>
              <a:t> 1227/2011</a:t>
            </a:r>
          </a:p>
          <a:p>
            <a:pPr algn="ctr">
              <a:defRPr/>
            </a:pPr>
            <a:r>
              <a:rPr lang="fr-FR" dirty="0"/>
              <a:t>(REMIT)</a:t>
            </a:r>
          </a:p>
        </p:txBody>
      </p:sp>
      <p:sp>
        <p:nvSpPr>
          <p:cNvPr id="8" name="Ellipse 7"/>
          <p:cNvSpPr/>
          <p:nvPr/>
        </p:nvSpPr>
        <p:spPr>
          <a:xfrm>
            <a:off x="1471613" y="4106863"/>
            <a:ext cx="2978150" cy="107156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Network Codes and </a:t>
            </a:r>
            <a:r>
              <a:rPr lang="fr-FR" dirty="0" err="1"/>
              <a:t>Transparency</a:t>
            </a:r>
            <a:r>
              <a:rPr lang="fr-FR" dirty="0"/>
              <a:t> </a:t>
            </a:r>
            <a:r>
              <a:rPr lang="fr-FR" dirty="0" err="1"/>
              <a:t>Regulation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5143500" y="4024313"/>
            <a:ext cx="2786063" cy="107156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Implementing</a:t>
            </a:r>
            <a:r>
              <a:rPr lang="fr-FR" dirty="0"/>
              <a:t> </a:t>
            </a:r>
            <a:r>
              <a:rPr lang="fr-FR" dirty="0" err="1"/>
              <a:t>acts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1927225" y="5373688"/>
            <a:ext cx="2286000" cy="50006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/>
              <a:t>Handbook</a:t>
            </a:r>
            <a:endParaRPr lang="fr-FR" dirty="0"/>
          </a:p>
        </p:txBody>
      </p:sp>
      <p:sp>
        <p:nvSpPr>
          <p:cNvPr id="30727" name="ZoneTexte 12"/>
          <p:cNvSpPr txBox="1">
            <a:spLocks noChangeArrowheads="1"/>
          </p:cNvSpPr>
          <p:nvPr/>
        </p:nvSpPr>
        <p:spPr bwMode="auto">
          <a:xfrm>
            <a:off x="1270000" y="214313"/>
            <a:ext cx="68976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fr-FR" sz="2800" b="1">
                <a:solidFill>
                  <a:schemeClr val="bg1"/>
                </a:solidFill>
              </a:rPr>
              <a:t>Legal hierarchy of the regulations</a:t>
            </a:r>
          </a:p>
        </p:txBody>
      </p:sp>
      <p:cxnSp>
        <p:nvCxnSpPr>
          <p:cNvPr id="15" name="Connecteur droit 14"/>
          <p:cNvCxnSpPr/>
          <p:nvPr/>
        </p:nvCxnSpPr>
        <p:spPr>
          <a:xfrm>
            <a:off x="1000125" y="1338263"/>
            <a:ext cx="0" cy="4538662"/>
          </a:xfrm>
          <a:prstGeom prst="line">
            <a:avLst/>
          </a:prstGeom>
          <a:ln w="508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9" name="ZoneTexte 17"/>
          <p:cNvSpPr txBox="1">
            <a:spLocks noChangeArrowheads="1"/>
          </p:cNvSpPr>
          <p:nvPr/>
        </p:nvSpPr>
        <p:spPr bwMode="auto">
          <a:xfrm>
            <a:off x="4572000" y="5326063"/>
            <a:ext cx="43576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i="1"/>
              <a:t>But this handbook established by ENTSO-E is NOT law but agreed best practices within the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fld id="{A9204EBE-45AE-4AC7-B355-9C7F08F6A7F2}" type="datetime4">
              <a:rPr lang="en-US" sz="1000">
                <a:solidFill>
                  <a:schemeClr val="bg2"/>
                </a:solidFill>
                <a:ea typeface="ＭＳ Ｐゴシック" pitchFamily="84" charset="-128"/>
                <a:cs typeface="+mn-cs"/>
              </a:rPr>
              <a:pPr eaLnBrk="0" hangingPunct="0">
                <a:defRPr/>
              </a:pPr>
              <a:t>September 10, 2012</a:t>
            </a:fld>
            <a:endParaRPr lang="en-US" sz="1000" dirty="0">
              <a:solidFill>
                <a:schemeClr val="bg2"/>
              </a:solidFill>
              <a:ea typeface="ＭＳ Ｐゴシック" pitchFamily="84" charset="-128"/>
              <a:cs typeface="+mn-cs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pPr algn="r" eaLnBrk="0" hangingPunct="0">
              <a:defRPr/>
            </a:pPr>
            <a:fld id="{1072712D-F242-401C-97C4-ABA931A0F8B6}" type="slidenum">
              <a:rPr lang="en-US" sz="1000">
                <a:solidFill>
                  <a:schemeClr val="bg2"/>
                </a:solidFill>
                <a:ea typeface="ＭＳ Ｐゴシック" pitchFamily="84" charset="-128"/>
                <a:cs typeface="+mn-cs"/>
              </a:rPr>
              <a:pPr algn="r" eaLnBrk="0" hangingPunct="0">
                <a:defRPr/>
              </a:pPr>
              <a:t>4</a:t>
            </a:fld>
            <a:endParaRPr lang="en-US" sz="1400">
              <a:ea typeface="ＭＳ Ｐゴシック" pitchFamily="84" charset="-128"/>
              <a:cs typeface="+mn-cs"/>
            </a:endParaRPr>
          </a:p>
        </p:txBody>
      </p:sp>
      <p:sp>
        <p:nvSpPr>
          <p:cNvPr id="7195" name="AutoShape 1032"/>
          <p:cNvSpPr>
            <a:spLocks noChangeArrowheads="1"/>
          </p:cNvSpPr>
          <p:nvPr/>
        </p:nvSpPr>
        <p:spPr bwMode="auto">
          <a:xfrm>
            <a:off x="1903413" y="1304925"/>
            <a:ext cx="4778375" cy="735013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2010:ERGEG </a:t>
            </a:r>
            <a:r>
              <a:rPr lang="fr-FR" dirty="0" err="1">
                <a:latin typeface="Arial" pitchFamily="34" charset="0"/>
                <a:ea typeface="ＭＳ Ｐゴシック"/>
                <a:cs typeface="ＭＳ Ｐゴシック"/>
              </a:rPr>
              <a:t>elaboration</a:t>
            </a: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 of a </a:t>
            </a:r>
            <a:r>
              <a:rPr lang="fr-FR" dirty="0" err="1">
                <a:latin typeface="Arial" pitchFamily="34" charset="0"/>
                <a:ea typeface="ＭＳ Ｐゴシック"/>
                <a:cs typeface="ＭＳ Ｐゴシック"/>
              </a:rPr>
              <a:t>draft</a:t>
            </a: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Guideline in close </a:t>
            </a:r>
            <a:r>
              <a:rPr lang="fr-FR" dirty="0" err="1">
                <a:latin typeface="Arial" pitchFamily="34" charset="0"/>
                <a:ea typeface="ＭＳ Ｐゴシック"/>
                <a:cs typeface="ＭＳ Ｐゴシック"/>
              </a:rPr>
              <a:t>cooperation</a:t>
            </a: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lang="fr-FR" dirty="0" err="1">
                <a:latin typeface="Arial" pitchFamily="34" charset="0"/>
                <a:ea typeface="ＭＳ Ｐゴシック"/>
                <a:cs typeface="ＭＳ Ｐゴシック"/>
              </a:rPr>
              <a:t>with</a:t>
            </a:r>
            <a:r>
              <a:rPr lang="fr-FR" dirty="0">
                <a:latin typeface="Arial" pitchFamily="34" charset="0"/>
                <a:ea typeface="ＭＳ Ｐゴシック"/>
                <a:cs typeface="ＭＳ Ｐゴシック"/>
              </a:rPr>
              <a:t> ENTSO-E</a:t>
            </a:r>
          </a:p>
        </p:txBody>
      </p:sp>
      <p:sp>
        <p:nvSpPr>
          <p:cNvPr id="31748" name="AutoShape 28"/>
          <p:cNvSpPr>
            <a:spLocks noChangeArrowheads="1"/>
          </p:cNvSpPr>
          <p:nvPr/>
        </p:nvSpPr>
        <p:spPr bwMode="auto">
          <a:xfrm>
            <a:off x="4043363" y="2085975"/>
            <a:ext cx="496887" cy="45243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97" name="AutoShape 1034"/>
          <p:cNvSpPr>
            <a:spLocks noChangeArrowheads="1"/>
          </p:cNvSpPr>
          <p:nvPr/>
        </p:nvSpPr>
        <p:spPr bwMode="auto">
          <a:xfrm>
            <a:off x="982663" y="2586038"/>
            <a:ext cx="6618287" cy="666750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ERGEG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advice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comitology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guidelines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fundamental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electricity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data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transparency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(7/12/2010)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31750" name="Rectangle 1026"/>
          <p:cNvSpPr>
            <a:spLocks noChangeArrowheads="1"/>
          </p:cNvSpPr>
          <p:nvPr/>
        </p:nvSpPr>
        <p:spPr bwMode="auto">
          <a:xfrm>
            <a:off x="609600" y="209550"/>
            <a:ext cx="8001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ts val="1800"/>
              </a:lnSpc>
            </a:pPr>
            <a:r>
              <a:rPr lang="en-US" sz="2400" b="1">
                <a:solidFill>
                  <a:schemeClr val="bg1"/>
                </a:solidFill>
              </a:rPr>
              <a:t>Elaboration of the Fundamental Electricity</a:t>
            </a:r>
          </a:p>
          <a:p>
            <a:pPr algn="ctr" eaLnBrk="0" hangingPunct="0">
              <a:lnSpc>
                <a:spcPts val="1800"/>
              </a:lnSpc>
            </a:pPr>
            <a:endParaRPr lang="en-US" sz="2400" b="1">
              <a:solidFill>
                <a:schemeClr val="bg1"/>
              </a:solidFill>
            </a:endParaRPr>
          </a:p>
          <a:p>
            <a:pPr algn="ctr" eaLnBrk="0" hangingPunct="0">
              <a:lnSpc>
                <a:spcPts val="1800"/>
              </a:lnSpc>
            </a:pPr>
            <a:r>
              <a:rPr lang="en-US" sz="2400" b="1">
                <a:solidFill>
                  <a:schemeClr val="bg1"/>
                </a:solidFill>
              </a:rPr>
              <a:t> Data Transparency Regulation</a:t>
            </a:r>
          </a:p>
        </p:txBody>
      </p:sp>
      <p:sp>
        <p:nvSpPr>
          <p:cNvPr id="13" name="AutoShape 1034"/>
          <p:cNvSpPr>
            <a:spLocks noChangeArrowheads="1"/>
          </p:cNvSpPr>
          <p:nvPr/>
        </p:nvSpPr>
        <p:spPr bwMode="auto">
          <a:xfrm>
            <a:off x="982663" y="3797300"/>
            <a:ext cx="6618287" cy="666750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 Public consultation on the ERGEG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Proposal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Summer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2011)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before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proposal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of a Commission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Regulation</a:t>
            </a:r>
            <a:endParaRPr lang="fr-FR" dirty="0">
              <a:solidFill>
                <a:schemeClr val="bg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1752" name="AutoShape 28"/>
          <p:cNvSpPr>
            <a:spLocks noChangeArrowheads="1"/>
          </p:cNvSpPr>
          <p:nvPr/>
        </p:nvSpPr>
        <p:spPr bwMode="auto">
          <a:xfrm>
            <a:off x="4043363" y="3298825"/>
            <a:ext cx="496887" cy="45243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AutoShape 1034"/>
          <p:cNvSpPr>
            <a:spLocks noChangeArrowheads="1"/>
          </p:cNvSpPr>
          <p:nvPr/>
        </p:nvSpPr>
        <p:spPr bwMode="auto">
          <a:xfrm>
            <a:off x="982663" y="5010150"/>
            <a:ext cx="6618287" cy="666750"/>
          </a:xfrm>
          <a:prstGeom prst="flowChartAlternateProcess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2012-2013 :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Comitology</a:t>
            </a:r>
            <a:r>
              <a:rPr lang="fr-F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process</a:t>
            </a:r>
            <a:endParaRPr lang="fr-FR" dirty="0">
              <a:solidFill>
                <a:schemeClr val="bg1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1754" name="AutoShape 28"/>
          <p:cNvSpPr>
            <a:spLocks noChangeArrowheads="1"/>
          </p:cNvSpPr>
          <p:nvPr/>
        </p:nvSpPr>
        <p:spPr bwMode="auto">
          <a:xfrm>
            <a:off x="4043363" y="4511675"/>
            <a:ext cx="496887" cy="45243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8" y="71438"/>
            <a:ext cx="8991600" cy="908050"/>
          </a:xfrm>
        </p:spPr>
        <p:txBody>
          <a:bodyPr lIns="91440" tIns="45720" rIns="91440" bIns="45720" anchor="ctr"/>
          <a:lstStyle/>
          <a:p>
            <a:pPr algn="ctr"/>
            <a:r>
              <a:rPr lang="fr-FR" sz="2800" smtClean="0">
                <a:solidFill>
                  <a:schemeClr val="bg1"/>
                </a:solidFill>
              </a:rPr>
              <a:t>The scope of the ENTSO-E Transparency policy</a:t>
            </a:r>
          </a:p>
        </p:txBody>
      </p:sp>
      <p:sp>
        <p:nvSpPr>
          <p:cNvPr id="248837" name="AutoShape 5"/>
          <p:cNvSpPr>
            <a:spLocks noChangeArrowheads="1"/>
          </p:cNvSpPr>
          <p:nvPr/>
        </p:nvSpPr>
        <p:spPr bwMode="auto">
          <a:xfrm>
            <a:off x="2038350" y="1338263"/>
            <a:ext cx="2098675" cy="779462"/>
          </a:xfrm>
          <a:prstGeom prst="chevron">
            <a:avLst>
              <a:gd name="adj" fmla="val 33955"/>
            </a:avLst>
          </a:prstGeom>
          <a:solidFill>
            <a:srgbClr val="201B72"/>
          </a:solidFill>
          <a:ln w="9525">
            <a:noFill/>
            <a:prstDash val="dash"/>
            <a:miter lim="800000"/>
            <a:headEnd/>
            <a:tailEnd/>
          </a:ln>
          <a:effectLst>
            <a:outerShdw dist="35921" dir="18900000" algn="ctr" rotWithShape="0">
              <a:schemeClr val="bg1"/>
            </a:outerShdw>
          </a:effectLst>
        </p:spPr>
        <p:txBody>
          <a:bodyPr lIns="180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Long-term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(years)</a:t>
            </a:r>
          </a:p>
        </p:txBody>
      </p:sp>
      <p:sp>
        <p:nvSpPr>
          <p:cNvPr id="248838" name="AutoShape 6"/>
          <p:cNvSpPr>
            <a:spLocks noChangeArrowheads="1"/>
          </p:cNvSpPr>
          <p:nvPr/>
        </p:nvSpPr>
        <p:spPr bwMode="auto">
          <a:xfrm>
            <a:off x="4054475" y="1338263"/>
            <a:ext cx="2098675" cy="779462"/>
          </a:xfrm>
          <a:prstGeom prst="chevron">
            <a:avLst>
              <a:gd name="adj" fmla="val 33955"/>
            </a:avLst>
          </a:prstGeom>
          <a:solidFill>
            <a:srgbClr val="201B72"/>
          </a:solidFill>
          <a:ln w="9525">
            <a:noFill/>
            <a:prstDash val="dash"/>
            <a:miter lim="800000"/>
            <a:headEnd/>
            <a:tailEnd/>
          </a:ln>
          <a:effectLst>
            <a:outerShdw dist="35921" dir="18900000" algn="ctr" rotWithShape="0">
              <a:schemeClr val="bg1"/>
            </a:outerShdw>
          </a:effectLst>
        </p:spPr>
        <p:txBody>
          <a:bodyPr lIns="180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Mid-term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 (months)</a:t>
            </a:r>
          </a:p>
        </p:txBody>
      </p:sp>
      <p:sp>
        <p:nvSpPr>
          <p:cNvPr id="248839" name="AutoShape 7"/>
          <p:cNvSpPr>
            <a:spLocks noChangeArrowheads="1"/>
          </p:cNvSpPr>
          <p:nvPr/>
        </p:nvSpPr>
        <p:spPr bwMode="auto">
          <a:xfrm>
            <a:off x="6035675" y="1338263"/>
            <a:ext cx="2098675" cy="779462"/>
          </a:xfrm>
          <a:prstGeom prst="chevron">
            <a:avLst>
              <a:gd name="adj" fmla="val 33955"/>
            </a:avLst>
          </a:prstGeom>
          <a:solidFill>
            <a:srgbClr val="201B72"/>
          </a:solidFill>
          <a:ln w="9525">
            <a:noFill/>
            <a:prstDash val="dash"/>
            <a:miter lim="800000"/>
            <a:headEnd/>
            <a:tailEnd/>
          </a:ln>
          <a:effectLst>
            <a:outerShdw dist="35921" dir="18900000" algn="ctr" rotWithShape="0">
              <a:schemeClr val="bg1"/>
            </a:outerShdw>
          </a:effectLst>
        </p:spPr>
        <p:txBody>
          <a:bodyPr lIns="180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Short-term and ex-post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(days)</a:t>
            </a:r>
          </a:p>
        </p:txBody>
      </p:sp>
      <p:sp>
        <p:nvSpPr>
          <p:cNvPr id="248840" name="Rectangle 8"/>
          <p:cNvSpPr>
            <a:spLocks noChangeArrowheads="1"/>
          </p:cNvSpPr>
          <p:nvPr/>
        </p:nvSpPr>
        <p:spPr bwMode="auto">
          <a:xfrm>
            <a:off x="2127250" y="2481263"/>
            <a:ext cx="1749425" cy="990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Building of new power plants,</a:t>
            </a:r>
          </a:p>
          <a:p>
            <a:pPr algn="ctr" eaLnBrk="0" hangingPunct="0">
              <a:defRPr/>
            </a:pPr>
            <a:r>
              <a:rPr kumimoji="1" lang="fr-FR" sz="1400" b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Long-</a:t>
            </a:r>
            <a:r>
              <a:rPr kumimoji="1" lang="fr-FR" sz="1400" b="1" dirty="0" err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term</a:t>
            </a:r>
            <a:r>
              <a:rPr kumimoji="1" lang="fr-FR" sz="1400" b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  <a:r>
              <a:rPr kumimoji="1" lang="fr-FR" sz="1400" b="1" dirty="0" err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contracts</a:t>
            </a:r>
            <a:endParaRPr kumimoji="1" lang="fr-FR" sz="1400" b="1" dirty="0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48842" name="Rectangle 10"/>
          <p:cNvSpPr>
            <a:spLocks noChangeArrowheads="1"/>
          </p:cNvSpPr>
          <p:nvPr/>
        </p:nvSpPr>
        <p:spPr bwMode="auto">
          <a:xfrm>
            <a:off x="6156325" y="2481263"/>
            <a:ext cx="1749425" cy="9890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Spot and intraday exchanges</a:t>
            </a:r>
          </a:p>
        </p:txBody>
      </p:sp>
      <p:sp>
        <p:nvSpPr>
          <p:cNvPr id="248843" name="Rectangle 11"/>
          <p:cNvSpPr>
            <a:spLocks noChangeArrowheads="1"/>
          </p:cNvSpPr>
          <p:nvPr/>
        </p:nvSpPr>
        <p:spPr bwMode="auto">
          <a:xfrm>
            <a:off x="2125663" y="3700463"/>
            <a:ext cx="1749425" cy="990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 i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TYNDP</a:t>
            </a:r>
          </a:p>
        </p:txBody>
      </p:sp>
      <p:sp>
        <p:nvSpPr>
          <p:cNvPr id="248844" name="Rectangle 12"/>
          <p:cNvSpPr>
            <a:spLocks noChangeArrowheads="1"/>
          </p:cNvSpPr>
          <p:nvPr/>
        </p:nvSpPr>
        <p:spPr bwMode="auto">
          <a:xfrm>
            <a:off x="4143375" y="3700463"/>
            <a:ext cx="1749425" cy="609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Winter and summet outlooks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48846" name="Rectangle 14"/>
          <p:cNvSpPr>
            <a:spLocks noChangeArrowheads="1"/>
          </p:cNvSpPr>
          <p:nvPr/>
        </p:nvSpPr>
        <p:spPr bwMode="auto">
          <a:xfrm>
            <a:off x="514350" y="3840163"/>
            <a:ext cx="1371600" cy="774700"/>
          </a:xfrm>
          <a:prstGeom prst="rect">
            <a:avLst/>
          </a:prstGeom>
          <a:solidFill>
            <a:srgbClr val="201B72"/>
          </a:solidFill>
          <a:ln w="9525">
            <a:noFill/>
            <a:prstDash val="dash"/>
            <a:miter lim="800000"/>
            <a:headEnd/>
            <a:tailEnd/>
          </a:ln>
          <a:effectLst>
            <a:outerShdw dist="35921" dir="18900000" algn="ctr" rotWithShape="0">
              <a:schemeClr val="bg1"/>
            </a:outerShdw>
          </a:effectLst>
        </p:spPr>
        <p:txBody>
          <a:bodyPr lIns="180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Examples of ENTSOE answer</a:t>
            </a:r>
          </a:p>
        </p:txBody>
      </p:sp>
      <p:sp>
        <p:nvSpPr>
          <p:cNvPr id="248847" name="Rectangle 15"/>
          <p:cNvSpPr>
            <a:spLocks noChangeArrowheads="1"/>
          </p:cNvSpPr>
          <p:nvPr/>
        </p:nvSpPr>
        <p:spPr bwMode="auto">
          <a:xfrm>
            <a:off x="514350" y="2633663"/>
            <a:ext cx="1371600" cy="814387"/>
          </a:xfrm>
          <a:prstGeom prst="rect">
            <a:avLst/>
          </a:prstGeom>
          <a:solidFill>
            <a:srgbClr val="201B72"/>
          </a:solidFill>
          <a:ln w="9525">
            <a:noFill/>
            <a:prstDash val="dash"/>
            <a:miter lim="800000"/>
            <a:headEnd/>
            <a:tailEnd/>
          </a:ln>
          <a:effectLst>
            <a:outerShdw dist="35921" dir="18900000" algn="ctr" rotWithShape="0">
              <a:schemeClr val="bg1"/>
            </a:outerShdw>
          </a:effectLst>
        </p:spPr>
        <p:txBody>
          <a:bodyPr lIns="180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rPr>
              <a:t>Some Market needs</a:t>
            </a: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4130675" y="4233863"/>
            <a:ext cx="1749425" cy="6080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Market data on entsoe.net</a:t>
            </a: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6264275" y="3700463"/>
            <a:ext cx="1749425" cy="609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Statistical publications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6251575" y="4233863"/>
            <a:ext cx="1749425" cy="6080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Market data on entsoe.net</a:t>
            </a: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971550" y="5057775"/>
            <a:ext cx="1749425" cy="8524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 Aims of the  Fundamental Data Transparency guideline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000750" y="5376863"/>
            <a:ext cx="1749425" cy="609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Transparency Policy</a:t>
            </a:r>
          </a:p>
          <a:p>
            <a:pPr algn="ctr" eaLnBrk="0" hangingPunct="0">
              <a:defRPr/>
            </a:pPr>
            <a:r>
              <a:rPr kumimoji="1" lang="fr-FR" sz="1400" b="1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ctr" eaLnBrk="0" hangingPunct="0">
              <a:defRPr/>
            </a:pPr>
            <a:endParaRPr kumimoji="1" lang="fr-FR" sz="1400" b="1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4095750" y="2328863"/>
            <a:ext cx="1749425" cy="609600"/>
          </a:xfrm>
          <a:prstGeom prst="rect">
            <a:avLst/>
          </a:prstGeom>
          <a:solidFill>
            <a:srgbClr val="E7F4F5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endParaRPr kumimoji="1" lang="fr-FR" sz="1400" b="1" dirty="0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  <a:p>
            <a:pPr algn="ctr" eaLnBrk="0" hangingPunct="0">
              <a:defRPr/>
            </a:pPr>
            <a:r>
              <a:rPr kumimoji="1" lang="fr-FR" sz="1400" b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Maintenance of power plants</a:t>
            </a:r>
          </a:p>
          <a:p>
            <a:pPr algn="ctr" eaLnBrk="0" hangingPunct="0">
              <a:defRPr/>
            </a:pPr>
            <a:r>
              <a:rPr kumimoji="1" lang="fr-FR" sz="1400" b="1" dirty="0">
                <a:solidFill>
                  <a:srgbClr val="000000"/>
                </a:solidFill>
                <a:latin typeface="Arial" pitchFamily="34" charset="0"/>
                <a:ea typeface="ＭＳ Ｐゴシック"/>
                <a:cs typeface="ＭＳ Ｐゴシック"/>
              </a:rPr>
              <a:t> </a:t>
            </a:r>
          </a:p>
          <a:p>
            <a:pPr algn="ctr" eaLnBrk="0" hangingPunct="0">
              <a:defRPr/>
            </a:pPr>
            <a:endParaRPr kumimoji="1" lang="fr-FR" sz="1400" b="1" dirty="0">
              <a:solidFill>
                <a:srgbClr val="000000"/>
              </a:solidFill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083050" y="2862263"/>
            <a:ext cx="1749425" cy="6080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hlink"/>
            </a:outerShdw>
          </a:effectLst>
        </p:spPr>
        <p:txBody>
          <a:bodyPr lIns="72000" tIns="36000" rIns="36000" bIns="36000" anchor="ctr"/>
          <a:lstStyle/>
          <a:p>
            <a:pPr algn="ctr" eaLnBrk="0" hangingPunct="0">
              <a:defRPr/>
            </a:pPr>
            <a:r>
              <a:rPr kumimoji="1" lang="fr-FR" sz="1400" b="1">
                <a:solidFill>
                  <a:schemeClr val="bg1"/>
                </a:solidFill>
                <a:ea typeface="ＭＳ Ｐゴシック"/>
                <a:cs typeface="ＭＳ Ｐゴシック"/>
              </a:rPr>
              <a:t>Supplying contracts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225425"/>
            <a:ext cx="7799388" cy="508000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Data feed for REMIT</a:t>
            </a:r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682625" y="1738313"/>
            <a:ext cx="3530600" cy="2663825"/>
          </a:xfrm>
          <a:prstGeom prst="ellipse">
            <a:avLst/>
          </a:prstGeom>
          <a:solidFill>
            <a:srgbClr val="D0CB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r>
              <a:rPr lang="en-GB" sz="2400" b="1"/>
              <a:t>ENTSO-E</a:t>
            </a:r>
          </a:p>
          <a:p>
            <a:pPr algn="ctr"/>
            <a:r>
              <a:rPr lang="en-GB" sz="2400" b="1"/>
              <a:t>Transparency platform</a:t>
            </a:r>
          </a:p>
        </p:txBody>
      </p:sp>
      <p:sp>
        <p:nvSpPr>
          <p:cNvPr id="65541" name="AutoShape 24"/>
          <p:cNvSpPr>
            <a:spLocks noChangeArrowheads="1"/>
          </p:cNvSpPr>
          <p:nvPr/>
        </p:nvSpPr>
        <p:spPr bwMode="auto">
          <a:xfrm>
            <a:off x="6769100" y="2646363"/>
            <a:ext cx="20701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REMIT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 systems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333827" y="3067812"/>
            <a:ext cx="1451385" cy="106096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sz="2400" b="1">
                <a:solidFill>
                  <a:srgbClr val="201B72"/>
                </a:solidFill>
              </a:rPr>
              <a:t>FEDT</a:t>
            </a:r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auto">
          <a:xfrm rot="15820616">
            <a:off x="4910137" y="1606551"/>
            <a:ext cx="1452563" cy="4138612"/>
          </a:xfrm>
          <a:custGeom>
            <a:avLst/>
            <a:gdLst>
              <a:gd name="G0" fmla="+- 306740 0 0"/>
              <a:gd name="G1" fmla="+- 10346839 0 0"/>
              <a:gd name="G2" fmla="+- 306740 0 10346839"/>
              <a:gd name="G3" fmla="+- 10800 0 0"/>
              <a:gd name="G4" fmla="+- 0 0 3067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7095 0 0"/>
              <a:gd name="G9" fmla="+- 0 0 10346839"/>
              <a:gd name="G10" fmla="+- 7095 0 2700"/>
              <a:gd name="G11" fmla="cos G10 306740"/>
              <a:gd name="G12" fmla="sin G10 306740"/>
              <a:gd name="G13" fmla="cos 13500 306740"/>
              <a:gd name="G14" fmla="sin 13500 306740"/>
              <a:gd name="G15" fmla="+- G11 10800 0"/>
              <a:gd name="G16" fmla="+- G12 10800 0"/>
              <a:gd name="G17" fmla="+- G13 10800 0"/>
              <a:gd name="G18" fmla="+- G14 10800 0"/>
              <a:gd name="G19" fmla="*/ 7095 1 2"/>
              <a:gd name="G20" fmla="+- G19 5400 0"/>
              <a:gd name="G21" fmla="cos G20 306740"/>
              <a:gd name="G22" fmla="sin G20 306740"/>
              <a:gd name="G23" fmla="+- G21 10800 0"/>
              <a:gd name="G24" fmla="+- G12 G23 G22"/>
              <a:gd name="G25" fmla="+- G22 G23 G11"/>
              <a:gd name="G26" fmla="cos 10800 306740"/>
              <a:gd name="G27" fmla="sin 10800 306740"/>
              <a:gd name="G28" fmla="cos 7095 306740"/>
              <a:gd name="G29" fmla="sin 7095 3067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0346839"/>
              <a:gd name="G36" fmla="sin G34 10346839"/>
              <a:gd name="G37" fmla="+/ 10346839 3067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7095 G39"/>
              <a:gd name="G43" fmla="sin 7095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9162 w 21600"/>
              <a:gd name="T5" fmla="*/ 124 h 21600"/>
              <a:gd name="T6" fmla="*/ 2510 w 21600"/>
              <a:gd name="T7" fmla="*/ 14169 h 21600"/>
              <a:gd name="T8" fmla="*/ 9724 w 21600"/>
              <a:gd name="T9" fmla="*/ 3787 h 21600"/>
              <a:gd name="T10" fmla="*/ 24254 w 21600"/>
              <a:gd name="T11" fmla="*/ 11901 h 21600"/>
              <a:gd name="T12" fmla="*/ 19346 w 21600"/>
              <a:gd name="T13" fmla="*/ 16068 h 21600"/>
              <a:gd name="T14" fmla="*/ 15180 w 21600"/>
              <a:gd name="T15" fmla="*/ 1115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7871" y="11378"/>
                </a:moveTo>
                <a:cubicBezTo>
                  <a:pt x="17887" y="11186"/>
                  <a:pt x="17895" y="10993"/>
                  <a:pt x="17895" y="10800"/>
                </a:cubicBezTo>
                <a:cubicBezTo>
                  <a:pt x="17895" y="6881"/>
                  <a:pt x="14718" y="3705"/>
                  <a:pt x="10800" y="3705"/>
                </a:cubicBezTo>
                <a:cubicBezTo>
                  <a:pt x="6881" y="3705"/>
                  <a:pt x="3705" y="6881"/>
                  <a:pt x="3705" y="10800"/>
                </a:cubicBezTo>
                <a:cubicBezTo>
                  <a:pt x="3704" y="11715"/>
                  <a:pt x="3882" y="12623"/>
                  <a:pt x="4227" y="13471"/>
                </a:cubicBezTo>
                <a:lnTo>
                  <a:pt x="794" y="14866"/>
                </a:lnTo>
                <a:cubicBezTo>
                  <a:pt x="269" y="13575"/>
                  <a:pt x="0" y="12194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1094"/>
                  <a:pt x="21587" y="11388"/>
                  <a:pt x="21563" y="11681"/>
                </a:cubicBezTo>
                <a:lnTo>
                  <a:pt x="24254" y="11901"/>
                </a:lnTo>
                <a:lnTo>
                  <a:pt x="19346" y="16068"/>
                </a:lnTo>
                <a:lnTo>
                  <a:pt x="15180" y="11158"/>
                </a:lnTo>
                <a:lnTo>
                  <a:pt x="17871" y="11378"/>
                </a:lnTo>
                <a:close/>
              </a:path>
            </a:pathLst>
          </a:custGeom>
          <a:solidFill>
            <a:srgbClr val="32E24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30200" y="228600"/>
            <a:ext cx="8318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>
              <a:lnSpc>
                <a:spcPts val="4800"/>
              </a:lnSpc>
            </a:pPr>
            <a:r>
              <a:rPr lang="en-US" sz="2800" b="1">
                <a:solidFill>
                  <a:srgbClr val="FFFFFF"/>
                </a:solidFill>
              </a:rPr>
              <a:t>Next Steps for the Transparency Regulation</a:t>
            </a:r>
            <a:endParaRPr lang="en-US" sz="2800" b="1">
              <a:solidFill>
                <a:schemeClr val="tx2"/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106362" y="1435100"/>
          <a:ext cx="8931275" cy="407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3044049" y="4107736"/>
            <a:ext cx="2076321" cy="558801"/>
            <a:chOff x="4519386" y="960119"/>
            <a:chExt cx="1021231" cy="1280159"/>
          </a:xfrm>
          <a:solidFill>
            <a:srgbClr val="FFC000"/>
          </a:solidFill>
        </p:grpSpPr>
        <p:sp>
          <p:nvSpPr>
            <p:cNvPr id="11" name="Rounded Rectangle 10"/>
            <p:cNvSpPr/>
            <p:nvPr/>
          </p:nvSpPr>
          <p:spPr>
            <a:xfrm>
              <a:off x="4519386" y="960119"/>
              <a:ext cx="1021231" cy="1280159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4569238" y="1009971"/>
              <a:ext cx="921527" cy="1180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spcAft>
                  <a:spcPts val="0"/>
                </a:spcAft>
                <a:defRPr/>
              </a:pPr>
              <a:r>
                <a:rPr lang="en-GB" sz="1200" b="1" dirty="0">
                  <a:solidFill>
                    <a:srgbClr val="000000"/>
                  </a:solidFill>
                </a:rPr>
                <a:t>Translation</a:t>
              </a:r>
            </a:p>
            <a:p>
              <a:pPr algn="ctr" defTabSz="533400">
                <a:spcAft>
                  <a:spcPts val="0"/>
                </a:spcAft>
                <a:defRPr/>
              </a:pPr>
              <a:endParaRPr lang="en-GB" sz="1200" b="1" dirty="0">
                <a:solidFill>
                  <a:srgbClr val="000000"/>
                </a:solidFill>
              </a:endParaRPr>
            </a:p>
            <a:p>
              <a:pPr algn="ctr" defTabSz="533400">
                <a:spcAft>
                  <a:spcPts val="0"/>
                </a:spcAft>
                <a:defRPr/>
              </a:pPr>
              <a:r>
                <a:rPr lang="en-GB" sz="1200" b="1" dirty="0">
                  <a:solidFill>
                    <a:srgbClr val="FF0000"/>
                  </a:solidFill>
                </a:rPr>
                <a:t>3 weeks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682625" y="260350"/>
            <a:ext cx="7799388" cy="379413"/>
          </a:xfrm>
        </p:spPr>
        <p:txBody>
          <a:bodyPr anchor="t"/>
          <a:lstStyle/>
          <a:p>
            <a:pPr algn="ctr"/>
            <a:r>
              <a:rPr lang="en-US" sz="2800" smtClean="0">
                <a:solidFill>
                  <a:schemeClr val="bg1"/>
                </a:solidFill>
              </a:rPr>
              <a:t>www.entsoe.net</a:t>
            </a:r>
            <a:endParaRPr lang="en-GB" sz="2800" smtClean="0">
              <a:solidFill>
                <a:schemeClr val="bg1"/>
              </a:solidFill>
            </a:endParaRPr>
          </a:p>
        </p:txBody>
      </p:sp>
      <p:sp>
        <p:nvSpPr>
          <p:cNvPr id="36866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116013" y="1341438"/>
            <a:ext cx="7848600" cy="4083050"/>
          </a:xfrm>
        </p:spPr>
        <p:txBody>
          <a:bodyPr lIns="91440" tIns="45720" rIns="91440" bIns="45720"/>
          <a:lstStyle/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Simple and easy to use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34 countries, 41 TSO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Data providers – TSOs, PX, Auction offices, 3</a:t>
            </a:r>
            <a:r>
              <a:rPr lang="en-US" sz="2000" b="1" baseline="30000" smtClean="0"/>
              <a:t>rd</a:t>
            </a:r>
            <a:r>
              <a:rPr lang="en-US" sz="2000" b="1" smtClean="0"/>
              <a:t> parties.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Users – traders, consultants, European Commission, ACER, Universities, individuals.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Each TSO has a single point of contact – Transparency Platform Coordinator (TPC)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US" sz="2000" b="1" smtClean="0"/>
              <a:t>More than 5 years old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GB" sz="2000" b="1" smtClean="0"/>
              <a:t>not suitable basis for evolution to support all FEDT under regulation</a:t>
            </a:r>
          </a:p>
          <a:p>
            <a:pPr marL="215900" lvl="1" indent="-215900">
              <a:buFont typeface="Wingdings" pitchFamily="2" charset="2"/>
              <a:buChar char="§"/>
            </a:pPr>
            <a:r>
              <a:rPr lang="en-GB" sz="2000" b="1" smtClean="0"/>
              <a:t>Provides valuable operating experience &amp; user feedback</a:t>
            </a:r>
          </a:p>
          <a:p>
            <a:endParaRPr lang="en-GB" sz="1000" b="1" smtClean="0"/>
          </a:p>
          <a:p>
            <a:pPr marL="215900" lvl="1" indent="-215900">
              <a:buFont typeface="Wingdings" pitchFamily="2" charset="2"/>
              <a:buChar char="§"/>
            </a:pPr>
            <a:endParaRPr lang="en-US" sz="1800" b="1" smtClean="0"/>
          </a:p>
          <a:p>
            <a:pPr marL="215900" lvl="1" indent="-215900">
              <a:buFont typeface="Wingdings" pitchFamily="2" charset="2"/>
              <a:buChar char="§"/>
            </a:pPr>
            <a:endParaRPr lang="en-US" sz="1800" b="1" smtClean="0"/>
          </a:p>
          <a:p>
            <a:endParaRPr lang="en-US" sz="1000" b="1" smtClean="0"/>
          </a:p>
          <a:p>
            <a:endParaRPr lang="en-GB" sz="1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2625" y="71438"/>
            <a:ext cx="7799388" cy="566737"/>
          </a:xfrm>
        </p:spPr>
        <p:txBody>
          <a:bodyPr/>
          <a:lstStyle/>
          <a:p>
            <a:pPr algn="ctr"/>
            <a:r>
              <a:rPr lang="en-GB" sz="2800" smtClean="0">
                <a:solidFill>
                  <a:schemeClr val="bg1"/>
                </a:solidFill>
              </a:rPr>
              <a:t>Data subject scope &amp; growth</a:t>
            </a:r>
          </a:p>
        </p:txBody>
      </p:sp>
      <p:grpSp>
        <p:nvGrpSpPr>
          <p:cNvPr id="37890" name="Group 42"/>
          <p:cNvGrpSpPr>
            <a:grpSpLocks/>
          </p:cNvGrpSpPr>
          <p:nvPr/>
        </p:nvGrpSpPr>
        <p:grpSpPr bwMode="auto">
          <a:xfrm>
            <a:off x="4070350" y="2000250"/>
            <a:ext cx="3268663" cy="3665538"/>
            <a:chOff x="1781176" y="1385188"/>
            <a:chExt cx="1866899" cy="3666872"/>
          </a:xfrm>
        </p:grpSpPr>
        <p:sp>
          <p:nvSpPr>
            <p:cNvPr id="37898" name="Rectangle 5"/>
            <p:cNvSpPr>
              <a:spLocks noChangeArrowheads="1"/>
            </p:cNvSpPr>
            <p:nvPr/>
          </p:nvSpPr>
          <p:spPr bwMode="auto">
            <a:xfrm>
              <a:off x="1781176" y="1390650"/>
              <a:ext cx="571499" cy="134299"/>
            </a:xfrm>
            <a:prstGeom prst="rect">
              <a:avLst/>
            </a:prstGeom>
            <a:solidFill>
              <a:srgbClr val="99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 sz="2000" b="1"/>
            </a:p>
          </p:txBody>
        </p:sp>
        <p:sp>
          <p:nvSpPr>
            <p:cNvPr id="37899" name="Rectangle 6"/>
            <p:cNvSpPr>
              <a:spLocks noChangeArrowheads="1"/>
            </p:cNvSpPr>
            <p:nvPr/>
          </p:nvSpPr>
          <p:spPr bwMode="auto">
            <a:xfrm>
              <a:off x="3076853" y="1389953"/>
              <a:ext cx="571222" cy="474835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GB" sz="2000" b="1"/>
            </a:p>
          </p:txBody>
        </p:sp>
        <p:sp>
          <p:nvSpPr>
            <p:cNvPr id="37900" name="Rectangle 7"/>
            <p:cNvSpPr>
              <a:spLocks noChangeArrowheads="1"/>
            </p:cNvSpPr>
            <p:nvPr/>
          </p:nvSpPr>
          <p:spPr bwMode="auto">
            <a:xfrm>
              <a:off x="3076853" y="1914018"/>
              <a:ext cx="571222" cy="538358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GB" sz="2000" b="1"/>
            </a:p>
          </p:txBody>
        </p:sp>
        <p:sp>
          <p:nvSpPr>
            <p:cNvPr id="37901" name="Rectangle 8"/>
            <p:cNvSpPr>
              <a:spLocks noChangeArrowheads="1"/>
            </p:cNvSpPr>
            <p:nvPr/>
          </p:nvSpPr>
          <p:spPr bwMode="auto">
            <a:xfrm>
              <a:off x="1781176" y="2486024"/>
              <a:ext cx="571499" cy="594273"/>
            </a:xfrm>
            <a:prstGeom prst="rect">
              <a:avLst/>
            </a:prstGeom>
            <a:solidFill>
              <a:srgbClr val="99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 b="1"/>
            </a:p>
          </p:txBody>
        </p:sp>
        <p:sp>
          <p:nvSpPr>
            <p:cNvPr id="37902" name="Rectangle 9"/>
            <p:cNvSpPr>
              <a:spLocks noChangeArrowheads="1"/>
            </p:cNvSpPr>
            <p:nvPr/>
          </p:nvSpPr>
          <p:spPr bwMode="auto">
            <a:xfrm>
              <a:off x="3076853" y="2485726"/>
              <a:ext cx="571222" cy="1202174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GB" sz="2000" b="1"/>
            </a:p>
          </p:txBody>
        </p:sp>
        <p:sp>
          <p:nvSpPr>
            <p:cNvPr id="37903" name="Rectangle 10"/>
            <p:cNvSpPr>
              <a:spLocks noChangeArrowheads="1"/>
            </p:cNvSpPr>
            <p:nvPr/>
          </p:nvSpPr>
          <p:spPr bwMode="auto">
            <a:xfrm>
              <a:off x="1781176" y="3733798"/>
              <a:ext cx="571499" cy="124227"/>
            </a:xfrm>
            <a:prstGeom prst="rect">
              <a:avLst/>
            </a:prstGeom>
            <a:solidFill>
              <a:srgbClr val="99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 sz="2000" b="1"/>
            </a:p>
          </p:txBody>
        </p:sp>
        <p:sp>
          <p:nvSpPr>
            <p:cNvPr id="37904" name="Rectangle 11"/>
            <p:cNvSpPr>
              <a:spLocks noChangeArrowheads="1"/>
            </p:cNvSpPr>
            <p:nvPr/>
          </p:nvSpPr>
          <p:spPr bwMode="auto">
            <a:xfrm>
              <a:off x="3076853" y="3733955"/>
              <a:ext cx="571222" cy="392255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GB" sz="2000" b="1"/>
            </a:p>
          </p:txBody>
        </p:sp>
        <p:sp>
          <p:nvSpPr>
            <p:cNvPr id="37905" name="Rectangle 12"/>
            <p:cNvSpPr>
              <a:spLocks noChangeArrowheads="1"/>
            </p:cNvSpPr>
            <p:nvPr/>
          </p:nvSpPr>
          <p:spPr bwMode="auto">
            <a:xfrm>
              <a:off x="1781176" y="4162424"/>
              <a:ext cx="571499" cy="271956"/>
            </a:xfrm>
            <a:prstGeom prst="rect">
              <a:avLst/>
            </a:prstGeom>
            <a:solidFill>
              <a:srgbClr val="99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000" b="1"/>
            </a:p>
          </p:txBody>
        </p:sp>
        <p:sp>
          <p:nvSpPr>
            <p:cNvPr id="37906" name="Rectangle 13"/>
            <p:cNvSpPr>
              <a:spLocks noChangeArrowheads="1"/>
            </p:cNvSpPr>
            <p:nvPr/>
          </p:nvSpPr>
          <p:spPr bwMode="auto">
            <a:xfrm>
              <a:off x="3076853" y="4162736"/>
              <a:ext cx="571222" cy="876619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GB" sz="2000" b="1"/>
            </a:p>
          </p:txBody>
        </p:sp>
        <p:sp>
          <p:nvSpPr>
            <p:cNvPr id="37907" name="Rectangle 33"/>
            <p:cNvSpPr>
              <a:spLocks noChangeArrowheads="1"/>
            </p:cNvSpPr>
            <p:nvPr/>
          </p:nvSpPr>
          <p:spPr bwMode="auto">
            <a:xfrm>
              <a:off x="2357355" y="4170298"/>
              <a:ext cx="717315" cy="272162"/>
            </a:xfrm>
            <a:prstGeom prst="rect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08" name="Right Triangle 34"/>
            <p:cNvSpPr>
              <a:spLocks noChangeArrowheads="1"/>
            </p:cNvSpPr>
            <p:nvPr/>
          </p:nvSpPr>
          <p:spPr bwMode="auto">
            <a:xfrm rot="5400000" flipV="1">
              <a:off x="2409825" y="4387215"/>
              <a:ext cx="609600" cy="720090"/>
            </a:xfrm>
            <a:prstGeom prst="rtTriangle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09" name="Rectangle 35"/>
            <p:cNvSpPr>
              <a:spLocks noChangeArrowheads="1"/>
            </p:cNvSpPr>
            <p:nvPr/>
          </p:nvSpPr>
          <p:spPr bwMode="auto">
            <a:xfrm>
              <a:off x="2357355" y="3728338"/>
              <a:ext cx="717315" cy="135002"/>
            </a:xfrm>
            <a:prstGeom prst="rect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0" name="Right Triangle 36"/>
            <p:cNvSpPr>
              <a:spLocks noChangeArrowheads="1"/>
            </p:cNvSpPr>
            <p:nvPr/>
          </p:nvSpPr>
          <p:spPr bwMode="auto">
            <a:xfrm rot="5400000" flipV="1">
              <a:off x="2570642" y="3640455"/>
              <a:ext cx="274320" cy="720090"/>
            </a:xfrm>
            <a:prstGeom prst="rtTriangle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1" name="Rectangle 37"/>
            <p:cNvSpPr>
              <a:spLocks noChangeArrowheads="1"/>
            </p:cNvSpPr>
            <p:nvPr/>
          </p:nvSpPr>
          <p:spPr bwMode="auto">
            <a:xfrm>
              <a:off x="2357355" y="2490088"/>
              <a:ext cx="717315" cy="592202"/>
            </a:xfrm>
            <a:prstGeom prst="rect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2" name="Right Triangle 38"/>
            <p:cNvSpPr>
              <a:spLocks noChangeArrowheads="1"/>
            </p:cNvSpPr>
            <p:nvPr/>
          </p:nvSpPr>
          <p:spPr bwMode="auto">
            <a:xfrm rot="5400000" flipV="1">
              <a:off x="2401097" y="3028950"/>
              <a:ext cx="613410" cy="720090"/>
            </a:xfrm>
            <a:prstGeom prst="rtTriangle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3" name="Rectangle 39"/>
            <p:cNvSpPr>
              <a:spLocks noChangeArrowheads="1"/>
            </p:cNvSpPr>
            <p:nvPr/>
          </p:nvSpPr>
          <p:spPr bwMode="auto">
            <a:xfrm>
              <a:off x="2357355" y="1385188"/>
              <a:ext cx="717315" cy="142622"/>
            </a:xfrm>
            <a:prstGeom prst="rect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4" name="Right Triangle 40"/>
            <p:cNvSpPr>
              <a:spLocks noChangeArrowheads="1"/>
            </p:cNvSpPr>
            <p:nvPr/>
          </p:nvSpPr>
          <p:spPr bwMode="auto">
            <a:xfrm rot="5400000" flipV="1">
              <a:off x="2441102" y="1830705"/>
              <a:ext cx="533400" cy="720090"/>
            </a:xfrm>
            <a:prstGeom prst="rtTriangle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  <p:sp>
          <p:nvSpPr>
            <p:cNvPr id="37915" name="Right Triangle 41"/>
            <p:cNvSpPr>
              <a:spLocks noChangeArrowheads="1"/>
            </p:cNvSpPr>
            <p:nvPr/>
          </p:nvSpPr>
          <p:spPr bwMode="auto">
            <a:xfrm rot="5400000" flipV="1">
              <a:off x="2541270" y="1341120"/>
              <a:ext cx="346710" cy="720090"/>
            </a:xfrm>
            <a:prstGeom prst="rtTriangle">
              <a:avLst/>
            </a:prstGeom>
            <a:solidFill>
              <a:srgbClr val="FFCC99">
                <a:alpha val="7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vert="eaVert"/>
            <a:lstStyle/>
            <a:p>
              <a:endParaRPr lang="en-GB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37891" name="TextBox 22"/>
          <p:cNvSpPr txBox="1">
            <a:spLocks noChangeArrowheads="1"/>
          </p:cNvSpPr>
          <p:nvPr/>
        </p:nvSpPr>
        <p:spPr bwMode="auto">
          <a:xfrm>
            <a:off x="3071813" y="1855788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Load</a:t>
            </a: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2446338" y="2363788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Generation</a:t>
            </a:r>
          </a:p>
        </p:txBody>
      </p:sp>
      <p:sp>
        <p:nvSpPr>
          <p:cNvPr id="37893" name="TextBox 24"/>
          <p:cNvSpPr txBox="1">
            <a:spLocks noChangeArrowheads="1"/>
          </p:cNvSpPr>
          <p:nvPr/>
        </p:nvSpPr>
        <p:spPr bwMode="auto">
          <a:xfrm>
            <a:off x="2181225" y="3030538"/>
            <a:ext cx="183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Transmission</a:t>
            </a:r>
          </a:p>
        </p:txBody>
      </p:sp>
      <p:sp>
        <p:nvSpPr>
          <p:cNvPr id="37894" name="TextBox 25"/>
          <p:cNvSpPr txBox="1">
            <a:spLocks noChangeArrowheads="1"/>
          </p:cNvSpPr>
          <p:nvPr/>
        </p:nvSpPr>
        <p:spPr bwMode="auto">
          <a:xfrm>
            <a:off x="2843213" y="4179888"/>
            <a:ext cx="1058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Outage</a:t>
            </a:r>
          </a:p>
        </p:txBody>
      </p:sp>
      <p:sp>
        <p:nvSpPr>
          <p:cNvPr id="37895" name="TextBox 26"/>
          <p:cNvSpPr txBox="1">
            <a:spLocks noChangeArrowheads="1"/>
          </p:cNvSpPr>
          <p:nvPr/>
        </p:nvSpPr>
        <p:spPr bwMode="auto">
          <a:xfrm>
            <a:off x="2554288" y="4702175"/>
            <a:ext cx="1398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Balancing</a:t>
            </a:r>
          </a:p>
        </p:txBody>
      </p:sp>
      <p:sp>
        <p:nvSpPr>
          <p:cNvPr id="37896" name="TextBox 43"/>
          <p:cNvSpPr txBox="1">
            <a:spLocks noChangeArrowheads="1"/>
          </p:cNvSpPr>
          <p:nvPr/>
        </p:nvSpPr>
        <p:spPr bwMode="auto">
          <a:xfrm>
            <a:off x="3836988" y="1511300"/>
            <a:ext cx="145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entsoe.net</a:t>
            </a:r>
          </a:p>
        </p:txBody>
      </p:sp>
      <p:sp>
        <p:nvSpPr>
          <p:cNvPr id="37897" name="TextBox 44"/>
          <p:cNvSpPr txBox="1">
            <a:spLocks noChangeArrowheads="1"/>
          </p:cNvSpPr>
          <p:nvPr/>
        </p:nvSpPr>
        <p:spPr bwMode="auto">
          <a:xfrm>
            <a:off x="6426200" y="1511300"/>
            <a:ext cx="960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/>
              <a:t>EMFIP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201B72"/>
      </a:dk2>
      <a:lt2>
        <a:srgbClr val="AEAFB2"/>
      </a:lt2>
      <a:accent1>
        <a:srgbClr val="62559A"/>
      </a:accent1>
      <a:accent2>
        <a:srgbClr val="FBC100"/>
      </a:accent2>
      <a:accent3>
        <a:srgbClr val="FFFFFF"/>
      </a:accent3>
      <a:accent4>
        <a:srgbClr val="000000"/>
      </a:accent4>
      <a:accent5>
        <a:srgbClr val="B7B4CA"/>
      </a:accent5>
      <a:accent6>
        <a:srgbClr val="E3AF00"/>
      </a:accent6>
      <a:hlink>
        <a:srgbClr val="8379B5"/>
      </a:hlink>
      <a:folHlink>
        <a:srgbClr val="A4A1CE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201B72"/>
        </a:dk2>
        <a:lt2>
          <a:srgbClr val="AEAFB2"/>
        </a:lt2>
        <a:accent1>
          <a:srgbClr val="62559A"/>
        </a:accent1>
        <a:accent2>
          <a:srgbClr val="FBC100"/>
        </a:accent2>
        <a:accent3>
          <a:srgbClr val="FFFFFF"/>
        </a:accent3>
        <a:accent4>
          <a:srgbClr val="000000"/>
        </a:accent4>
        <a:accent5>
          <a:srgbClr val="B7B4CA"/>
        </a:accent5>
        <a:accent6>
          <a:srgbClr val="E3AF00"/>
        </a:accent6>
        <a:hlink>
          <a:srgbClr val="8379B5"/>
        </a:hlink>
        <a:folHlink>
          <a:srgbClr val="A4A1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3713</TotalTime>
  <Words>676</Words>
  <Application>Microsoft Office PowerPoint</Application>
  <PresentationFormat>On-screen Show (4:3)</PresentationFormat>
  <Paragraphs>234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14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</vt:lpstr>
      <vt:lpstr>Calibri</vt:lpstr>
      <vt:lpstr>ＭＳ Ｐゴシック</vt:lpstr>
      <vt:lpstr>Wingdings</vt:lpstr>
      <vt:lpstr>Standarddesign</vt:lpstr>
      <vt:lpstr>Benutzerdefiniertes 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Standarddesign</vt:lpstr>
      <vt:lpstr>ENTSO-E IT project for Fundamental Electricity Data Transparency </vt:lpstr>
      <vt:lpstr>Slide 2</vt:lpstr>
      <vt:lpstr>Slide 3</vt:lpstr>
      <vt:lpstr>Slide 4</vt:lpstr>
      <vt:lpstr>The scope of the ENTSO-E Transparency policy</vt:lpstr>
      <vt:lpstr>Data feed for REMIT</vt:lpstr>
      <vt:lpstr>Slide 7</vt:lpstr>
      <vt:lpstr>www.entsoe.net</vt:lpstr>
      <vt:lpstr>Data subject scope &amp; growth</vt:lpstr>
      <vt:lpstr>Three challenges, three streams</vt:lpstr>
      <vt:lpstr>Slide 11</vt:lpstr>
      <vt:lpstr>Slide 12</vt:lpstr>
      <vt:lpstr>Project structure &amp; governance</vt:lpstr>
      <vt:lpstr>Core teams – advocates, champions, experts</vt:lpstr>
      <vt:lpstr>IT supplier procurement</vt:lpstr>
      <vt:lpstr>IT solution scope</vt:lpstr>
      <vt:lpstr>Web presence</vt:lpstr>
      <vt:lpstr>Technical overview</vt:lpstr>
      <vt:lpstr>Slide 19</vt:lpstr>
      <vt:lpstr>Evolution of business requirements </vt:lpstr>
      <vt:lpstr>Releases – Roadmap</vt:lpstr>
      <vt:lpstr>Key challenges &amp; success factors</vt:lpstr>
      <vt:lpstr>Slide 23</vt:lpstr>
    </vt:vector>
  </TitlesOfParts>
  <Company>Visuelle Kommunikation &amp; Illustration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Markus Oswald</dc:creator>
  <cp:lastModifiedBy>andy.x.spiceley</cp:lastModifiedBy>
  <cp:revision>1118</cp:revision>
  <dcterms:created xsi:type="dcterms:W3CDTF">2010-04-17T15:09:07Z</dcterms:created>
  <dcterms:modified xsi:type="dcterms:W3CDTF">2012-09-10T09:50:23Z</dcterms:modified>
</cp:coreProperties>
</file>